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tiff" ContentType="image/tiff"/>
  <Default Extension="xlsx" ContentType="application/vnd.openxmlformats-officedocument.spreadsheetml.sheet"/>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Lst>
  <p:notesMasterIdLst>
    <p:notesMasterId r:id="rId71"/>
  </p:notesMasterIdLst>
  <p:sldIdLst>
    <p:sldId id="930" r:id="rId5"/>
    <p:sldId id="1035" r:id="rId6"/>
    <p:sldId id="967" r:id="rId7"/>
    <p:sldId id="932" r:id="rId8"/>
    <p:sldId id="1060" r:id="rId9"/>
    <p:sldId id="966" r:id="rId10"/>
    <p:sldId id="931" r:id="rId11"/>
    <p:sldId id="990" r:id="rId12"/>
    <p:sldId id="992" r:id="rId13"/>
    <p:sldId id="978" r:id="rId14"/>
    <p:sldId id="965" r:id="rId15"/>
    <p:sldId id="1235" r:id="rId16"/>
    <p:sldId id="981" r:id="rId17"/>
    <p:sldId id="1049" r:id="rId18"/>
    <p:sldId id="1214" r:id="rId19"/>
    <p:sldId id="972" r:id="rId20"/>
    <p:sldId id="937" r:id="rId21"/>
    <p:sldId id="994" r:id="rId22"/>
    <p:sldId id="974" r:id="rId23"/>
    <p:sldId id="975" r:id="rId24"/>
    <p:sldId id="1238" r:id="rId25"/>
    <p:sldId id="1232" r:id="rId26"/>
    <p:sldId id="1138" r:id="rId27"/>
    <p:sldId id="1133" r:id="rId28"/>
    <p:sldId id="1066" r:id="rId29"/>
    <p:sldId id="1142" r:id="rId30"/>
    <p:sldId id="1234" r:id="rId31"/>
    <p:sldId id="1139" r:id="rId32"/>
    <p:sldId id="1141" r:id="rId33"/>
    <p:sldId id="1140" r:id="rId34"/>
    <p:sldId id="1170" r:id="rId35"/>
    <p:sldId id="1134" r:id="rId36"/>
    <p:sldId id="1109" r:id="rId37"/>
    <p:sldId id="1261" r:id="rId38"/>
    <p:sldId id="1255" r:id="rId39"/>
    <p:sldId id="1145" r:id="rId40"/>
    <p:sldId id="1211" r:id="rId41"/>
    <p:sldId id="1243" r:id="rId42"/>
    <p:sldId id="1281" r:id="rId43"/>
    <p:sldId id="1152" r:id="rId44"/>
    <p:sldId id="1155" r:id="rId45"/>
    <p:sldId id="1156" r:id="rId46"/>
    <p:sldId id="1157" r:id="rId47"/>
    <p:sldId id="1274" r:id="rId48"/>
    <p:sldId id="1177" r:id="rId49"/>
    <p:sldId id="1178" r:id="rId50"/>
    <p:sldId id="1258" r:id="rId51"/>
    <p:sldId id="1257" r:id="rId52"/>
    <p:sldId id="1278" r:id="rId53"/>
    <p:sldId id="1179" r:id="rId54"/>
    <p:sldId id="1279" r:id="rId55"/>
    <p:sldId id="1225" r:id="rId56"/>
    <p:sldId id="1182" r:id="rId57"/>
    <p:sldId id="1183" r:id="rId58"/>
    <p:sldId id="1184" r:id="rId59"/>
    <p:sldId id="1188" r:id="rId60"/>
    <p:sldId id="1174" r:id="rId61"/>
    <p:sldId id="1195" r:id="rId62"/>
    <p:sldId id="1283" r:id="rId63"/>
    <p:sldId id="1284" r:id="rId64"/>
    <p:sldId id="1280" r:id="rId65"/>
    <p:sldId id="1210" r:id="rId66"/>
    <p:sldId id="1070" r:id="rId67"/>
    <p:sldId id="1233" r:id="rId68"/>
    <p:sldId id="1069" r:id="rId69"/>
    <p:sldId id="1285" r:id="rId70"/>
  </p:sldIdLst>
  <p:sldSz cx="9144000" cy="6858000" type="screen4x3"/>
  <p:notesSz cx="6735763" cy="9866313"/>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979" userDrawn="1">
          <p15:clr>
            <a:srgbClr val="A4A3A4"/>
          </p15:clr>
        </p15:guide>
        <p15:guide id="2" pos="2925"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7" name="Yury German" initials="YG" lastIdx="5" clrIdx="5">
    <p:extLst/>
  </p:cmAuthor>
  <p:cmAuthor id="8" name="Oleg Larin" initials="OL" lastIdx="15" clrIdx="6"/>
  <p:cmAuthor id="2" name="Maxim Chernuschenko" initials="MC" lastIdx="7" clrIdx="0">
    <p:extLst/>
  </p:cmAuthor>
  <p:cmAuthor id="3" name="Sergey Alexandrov" initials="SA" lastIdx="1" clrIdx="1">
    <p:extLst/>
  </p:cmAuthor>
  <p:cmAuthor id="4" name="User" initials="U" lastIdx="31" clrIdx="2"/>
  <p:cmAuthor id="5" name="Artem Andreev" initials="AA" lastIdx="26" clrIdx="3">
    <p:extLst/>
  </p:cmAuthor>
  <p:cmAuthor id="6" name="Trifonov Alexey" initials="TA" lastIdx="7" clrIdx="4">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66"/>
    <a:srgbClr val="E9EDF4"/>
    <a:srgbClr val="D0D8E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Средний стиль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Средний стиль 2 — акцент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6E25E649-3F16-4E02-A733-19D2CDBF48F0}" styleName="Средний стиль 3 — акцент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B301B821-A1FF-4177-AEE7-76D212191A09}" styleName="Средний стиль 1 — акцент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0660B408-B3CF-4A94-85FC-2B1E0A45F4A2}" styleName="Темный стиль 2 — акцент 1/акцент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125E5076-3810-47DD-B79F-674D7AD40C01}" styleName="Темный стиль 1 — акцент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3B4B98B0-60AC-42C2-AFA5-B58CD77FA1E5}" styleName="Светлый стиль 1 — акцент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0" d="100"/>
          <a:sy n="100" d="100"/>
        </p:scale>
        <p:origin x="660" y="96"/>
      </p:cViewPr>
      <p:guideLst>
        <p:guide orient="horz" pos="1979"/>
        <p:guide pos="2925"/>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viewProps" Target="viewProps.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commentAuthors" Target="commentAuthor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tableStyles" Target="tableStyles.xml"/><Relationship Id="rId7" Type="http://schemas.openxmlformats.org/officeDocument/2006/relationships/slide" Target="slides/slide3.xml"/><Relationship Id="rId71"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Merlion\AppData\Local\Microsoft\Windows\Temporary%20Internet%20Files\Content.Outlook\XKX5MXYD\Risk%20roll%20rates%20+%20graph%20MM15092016.xlsx" TargetMode="External"/><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MY" sz="1800" b="0" i="0" baseline="0" dirty="0">
                <a:effectLst/>
              </a:rPr>
              <a:t>Estimated Sales of Moneylenders* &amp; Grey Market, Our Share</a:t>
            </a:r>
            <a:endParaRPr lang="en-MY" dirty="0">
              <a:effectLst/>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9.3945552592754597E-2"/>
          <c:y val="0.23203729413256796"/>
          <c:w val="0.85124711842926204"/>
          <c:h val="0.63361575897429401"/>
        </c:manualLayout>
      </c:layout>
      <c:barChart>
        <c:barDir val="col"/>
        <c:grouping val="stacked"/>
        <c:varyColors val="0"/>
        <c:ser>
          <c:idx val="0"/>
          <c:order val="0"/>
          <c:tx>
            <c:strRef>
              <c:f>'Main parameters'!$A$160</c:f>
              <c:strCache>
                <c:ptCount val="1"/>
                <c:pt idx="0">
                  <c:v>MFIs, NGO and Co-op, mln usd</c:v>
                </c:pt>
              </c:strCache>
            </c:strRef>
          </c:tx>
          <c:spPr>
            <a:solidFill>
              <a:srgbClr val="FF0000"/>
            </a:solidFill>
            <a:ln>
              <a:noFill/>
            </a:ln>
            <a:effectLst/>
          </c:spPr>
          <c:invertIfNegative val="0"/>
          <c:dLbls>
            <c:dLbl>
              <c:idx val="0"/>
              <c:layout>
                <c:manualLayout>
                  <c:x val="0"/>
                  <c:y val="-3.097244452335237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4750-43FC-B23F-F79D2CDDE8FB}"/>
                </c:ext>
              </c:extLst>
            </c:dLbl>
            <c:dLbl>
              <c:idx val="1"/>
              <c:layout>
                <c:manualLayout>
                  <c:x val="0"/>
                  <c:y val="-5.2653155689699145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4750-43FC-B23F-F79D2CDDE8FB}"/>
                </c:ext>
              </c:extLst>
            </c:dLbl>
            <c:dLbl>
              <c:idx val="2"/>
              <c:layout>
                <c:manualLayout>
                  <c:x val="0"/>
                  <c:y val="-6.8139377951375327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4750-43FC-B23F-F79D2CDDE8FB}"/>
                </c:ext>
              </c:extLst>
            </c:dLbl>
            <c:dLbl>
              <c:idx val="3"/>
              <c:layout>
                <c:manualLayout>
                  <c:x val="0"/>
                  <c:y val="-8.6722844665386753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4750-43FC-B23F-F79D2CDDE8FB}"/>
                </c:ext>
              </c:extLst>
            </c:dLbl>
            <c:dLbl>
              <c:idx val="4"/>
              <c:layout>
                <c:manualLayout>
                  <c:x val="0"/>
                  <c:y val="-8.9820089117721866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4750-43FC-B23F-F79D2CDDE8FB}"/>
                </c:ext>
              </c:extLst>
            </c:dLbl>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'Main parameters'!$B$159:$F$159</c:f>
              <c:numCache>
                <c:formatCode>General</c:formatCode>
                <c:ptCount val="5"/>
                <c:pt idx="0">
                  <c:v>2017</c:v>
                </c:pt>
                <c:pt idx="1">
                  <c:v>2018</c:v>
                </c:pt>
                <c:pt idx="2">
                  <c:v>2019</c:v>
                </c:pt>
                <c:pt idx="3">
                  <c:v>2020</c:v>
                </c:pt>
                <c:pt idx="4">
                  <c:v>2021</c:v>
                </c:pt>
              </c:numCache>
            </c:numRef>
          </c:cat>
          <c:val>
            <c:numRef>
              <c:f>'Main parameters'!$B$160:$F$160</c:f>
              <c:numCache>
                <c:formatCode>_(* #,##0_);_(* \(#,##0\);_(* "-"??_);_(@_)</c:formatCode>
                <c:ptCount val="5"/>
                <c:pt idx="0">
                  <c:v>1250</c:v>
                </c:pt>
                <c:pt idx="1">
                  <c:v>1362.5</c:v>
                </c:pt>
                <c:pt idx="2">
                  <c:v>1485.125</c:v>
                </c:pt>
                <c:pt idx="3">
                  <c:v>1618.7862500000001</c:v>
                </c:pt>
                <c:pt idx="4">
                  <c:v>1764.4770125000002</c:v>
                </c:pt>
              </c:numCache>
            </c:numRef>
          </c:val>
          <c:extLst>
            <c:ext xmlns:c16="http://schemas.microsoft.com/office/drawing/2014/chart" uri="{C3380CC4-5D6E-409C-BE32-E72D297353CC}">
              <c16:uniqueId val="{00000005-4750-43FC-B23F-F79D2CDDE8FB}"/>
            </c:ext>
          </c:extLst>
        </c:ser>
        <c:ser>
          <c:idx val="1"/>
          <c:order val="1"/>
          <c:tx>
            <c:strRef>
              <c:f>'Main parameters'!$A$161</c:f>
              <c:strCache>
                <c:ptCount val="1"/>
                <c:pt idx="0">
                  <c:v>Pawnshops and unofficial lenders, mln usd</c:v>
                </c:pt>
              </c:strCache>
            </c:strRef>
          </c:tx>
          <c:spPr>
            <a:solidFill>
              <a:schemeClr val="tx2">
                <a:lumMod val="40000"/>
                <a:lumOff val="6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'Main parameters'!$B$159:$F$159</c:f>
              <c:numCache>
                <c:formatCode>General</c:formatCode>
                <c:ptCount val="5"/>
                <c:pt idx="0">
                  <c:v>2017</c:v>
                </c:pt>
                <c:pt idx="1">
                  <c:v>2018</c:v>
                </c:pt>
                <c:pt idx="2">
                  <c:v>2019</c:v>
                </c:pt>
                <c:pt idx="3">
                  <c:v>2020</c:v>
                </c:pt>
                <c:pt idx="4">
                  <c:v>2021</c:v>
                </c:pt>
              </c:numCache>
            </c:numRef>
          </c:cat>
          <c:val>
            <c:numRef>
              <c:f>'Main parameters'!$B$161:$F$161</c:f>
              <c:numCache>
                <c:formatCode>_(* #,##0_);_(* \(#,##0\);_(* "-"??_);_(@_)</c:formatCode>
                <c:ptCount val="5"/>
                <c:pt idx="0" formatCode="_(* #,##0_);_(* \(#,##0\);_(* &quot;-&quot;?_);_(@_)">
                  <c:v>350</c:v>
                </c:pt>
                <c:pt idx="1">
                  <c:v>381.5</c:v>
                </c:pt>
                <c:pt idx="2">
                  <c:v>415.83500000000004</c:v>
                </c:pt>
                <c:pt idx="3">
                  <c:v>453.26015000000007</c:v>
                </c:pt>
                <c:pt idx="4">
                  <c:v>494.05356350000011</c:v>
                </c:pt>
              </c:numCache>
            </c:numRef>
          </c:val>
          <c:extLst>
            <c:ext xmlns:c16="http://schemas.microsoft.com/office/drawing/2014/chart" uri="{C3380CC4-5D6E-409C-BE32-E72D297353CC}">
              <c16:uniqueId val="{00000006-4750-43FC-B23F-F79D2CDDE8FB}"/>
            </c:ext>
          </c:extLst>
        </c:ser>
        <c:dLbls>
          <c:showLegendKey val="0"/>
          <c:showVal val="0"/>
          <c:showCatName val="0"/>
          <c:showSerName val="0"/>
          <c:showPercent val="0"/>
          <c:showBubbleSize val="0"/>
        </c:dLbls>
        <c:gapWidth val="150"/>
        <c:overlap val="100"/>
        <c:axId val="78982656"/>
        <c:axId val="157732224"/>
        <c:extLst>
          <c:ext xmlns:c15="http://schemas.microsoft.com/office/drawing/2012/chart" uri="{02D57815-91ED-43cb-92C2-25804820EDAC}">
            <c15:filteredBarSeries>
              <c15:ser>
                <c:idx val="2"/>
                <c:order val="2"/>
                <c:tx>
                  <c:strRef>
                    <c:extLst>
                      <c:ext uri="{02D57815-91ED-43cb-92C2-25804820EDAC}">
                        <c15:formulaRef>
                          <c15:sqref>'Main parameters'!$A$162</c15:sqref>
                        </c15:formulaRef>
                      </c:ext>
                    </c:extLst>
                    <c:strCache>
                      <c:ptCount val="1"/>
                      <c:pt idx="0">
                        <c:v>Overal Market</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uri="{CE6537A1-D6FC-4f65-9D91-7224C49458BB}">
                      <c15:showLeaderLines val="1"/>
                      <c15:leaderLines>
                        <c:spPr>
                          <a:ln w="9525" cap="flat" cmpd="sng" algn="ctr">
                            <a:solidFill>
                              <a:schemeClr val="tx1">
                                <a:lumMod val="35000"/>
                                <a:lumOff val="65000"/>
                              </a:schemeClr>
                            </a:solidFill>
                            <a:round/>
                          </a:ln>
                          <a:effectLst/>
                        </c:spPr>
                      </c15:leaderLines>
                    </c:ext>
                  </c:extLst>
                </c:dLbls>
                <c:cat>
                  <c:numRef>
                    <c:extLst>
                      <c:ext uri="{02D57815-91ED-43cb-92C2-25804820EDAC}">
                        <c15:formulaRef>
                          <c15:sqref>'Main parameters'!$B$159:$F$159</c15:sqref>
                        </c15:formulaRef>
                      </c:ext>
                    </c:extLst>
                    <c:numCache>
                      <c:formatCode>General</c:formatCode>
                      <c:ptCount val="5"/>
                      <c:pt idx="0">
                        <c:v>2017</c:v>
                      </c:pt>
                      <c:pt idx="1">
                        <c:v>2018</c:v>
                      </c:pt>
                      <c:pt idx="2">
                        <c:v>2019</c:v>
                      </c:pt>
                      <c:pt idx="3">
                        <c:v>2020</c:v>
                      </c:pt>
                      <c:pt idx="4">
                        <c:v>2021</c:v>
                      </c:pt>
                    </c:numCache>
                  </c:numRef>
                </c:cat>
                <c:val>
                  <c:numRef>
                    <c:extLst>
                      <c:ext uri="{02D57815-91ED-43cb-92C2-25804820EDAC}">
                        <c15:formulaRef>
                          <c15:sqref>'Main parameters'!$B$162:$F$162</c15:sqref>
                        </c15:formulaRef>
                      </c:ext>
                    </c:extLst>
                    <c:numCache>
                      <c:formatCode>_(* #,##0_);_(* \(#,##0\);_(* "-"??_);_(@_)</c:formatCode>
                      <c:ptCount val="5"/>
                      <c:pt idx="0">
                        <c:v>1600</c:v>
                      </c:pt>
                      <c:pt idx="1">
                        <c:v>1744</c:v>
                      </c:pt>
                      <c:pt idx="2">
                        <c:v>1900.96</c:v>
                      </c:pt>
                      <c:pt idx="3">
                        <c:v>2072.0464000000002</c:v>
                      </c:pt>
                      <c:pt idx="4">
                        <c:v>2258.5305760000001</c:v>
                      </c:pt>
                    </c:numCache>
                  </c:numRef>
                </c:val>
                <c:extLst>
                  <c:ext xmlns:c16="http://schemas.microsoft.com/office/drawing/2014/chart" uri="{C3380CC4-5D6E-409C-BE32-E72D297353CC}">
                    <c16:uniqueId val="{0000000D-4750-43FC-B23F-F79D2CDDE8FB}"/>
                  </c:ext>
                </c:extLst>
              </c15:ser>
            </c15:filteredBarSeries>
            <c15:filteredBarSeries>
              <c15:ser>
                <c:idx val="4"/>
                <c:order val="4"/>
                <c:tx>
                  <c:strRef>
                    <c:extLst xmlns:c15="http://schemas.microsoft.com/office/drawing/2012/chart">
                      <c:ext xmlns:c15="http://schemas.microsoft.com/office/drawing/2012/chart" uri="{02D57815-91ED-43cb-92C2-25804820EDAC}">
                        <c15:formulaRef>
                          <c15:sqref>'Main parameters'!$A$164</c15:sqref>
                        </c15:formulaRef>
                      </c:ext>
                    </c:extLst>
                    <c:strCache>
                      <c:ptCount val="1"/>
                      <c:pt idx="0">
                        <c:v>Our Market</c:v>
                      </c:pt>
                    </c:strCache>
                  </c:strRef>
                </c:tx>
                <c:spPr>
                  <a:solidFill>
                    <a:schemeClr val="accent5"/>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xmlns:c15="http://schemas.microsoft.com/office/drawing/2012/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extLst xmlns:c15="http://schemas.microsoft.com/office/drawing/2012/chart">
                      <c:ext xmlns:c15="http://schemas.microsoft.com/office/drawing/2012/chart" uri="{02D57815-91ED-43cb-92C2-25804820EDAC}">
                        <c15:formulaRef>
                          <c15:sqref>'Main parameters'!$B$159:$F$159</c15:sqref>
                        </c15:formulaRef>
                      </c:ext>
                    </c:extLst>
                    <c:numCache>
                      <c:formatCode>General</c:formatCode>
                      <c:ptCount val="5"/>
                      <c:pt idx="0">
                        <c:v>2017</c:v>
                      </c:pt>
                      <c:pt idx="1">
                        <c:v>2018</c:v>
                      </c:pt>
                      <c:pt idx="2">
                        <c:v>2019</c:v>
                      </c:pt>
                      <c:pt idx="3">
                        <c:v>2020</c:v>
                      </c:pt>
                      <c:pt idx="4">
                        <c:v>2021</c:v>
                      </c:pt>
                    </c:numCache>
                  </c:numRef>
                </c:cat>
                <c:val>
                  <c:numRef>
                    <c:extLst xmlns:c15="http://schemas.microsoft.com/office/drawing/2012/chart">
                      <c:ext xmlns:c15="http://schemas.microsoft.com/office/drawing/2012/chart" uri="{02D57815-91ED-43cb-92C2-25804820EDAC}">
                        <c15:formulaRef>
                          <c15:sqref>'Main parameters'!$B$164:$F$164</c15:sqref>
                        </c15:formulaRef>
                      </c:ext>
                    </c:extLst>
                    <c:numCache>
                      <c:formatCode>0.0</c:formatCode>
                      <c:ptCount val="5"/>
                      <c:pt idx="0">
                        <c:v>3.4</c:v>
                      </c:pt>
                      <c:pt idx="1">
                        <c:v>14.8</c:v>
                      </c:pt>
                      <c:pt idx="2">
                        <c:v>26.7</c:v>
                      </c:pt>
                      <c:pt idx="3">
                        <c:v>38.4</c:v>
                      </c:pt>
                      <c:pt idx="4">
                        <c:v>50.2</c:v>
                      </c:pt>
                    </c:numCache>
                  </c:numRef>
                </c:val>
                <c:extLst xmlns:c15="http://schemas.microsoft.com/office/drawing/2012/chart">
                  <c:ext xmlns:c16="http://schemas.microsoft.com/office/drawing/2014/chart" uri="{C3380CC4-5D6E-409C-BE32-E72D297353CC}">
                    <c16:uniqueId val="{0000000E-4750-43FC-B23F-F79D2CDDE8FB}"/>
                  </c:ext>
                </c:extLst>
              </c15:ser>
            </c15:filteredBarSeries>
          </c:ext>
        </c:extLst>
      </c:barChart>
      <c:lineChart>
        <c:grouping val="standard"/>
        <c:varyColors val="0"/>
        <c:ser>
          <c:idx val="3"/>
          <c:order val="3"/>
          <c:tx>
            <c:strRef>
              <c:f>'Main parameters'!$A$163</c:f>
              <c:strCache>
                <c:ptCount val="1"/>
                <c:pt idx="0">
                  <c:v>Our market share</c:v>
                </c:pt>
              </c:strCache>
            </c:strRef>
          </c:tx>
          <c:spPr>
            <a:ln w="28575" cap="rnd">
              <a:solidFill>
                <a:schemeClr val="accent4"/>
              </a:solidFill>
              <a:round/>
            </a:ln>
            <a:effectLst/>
          </c:spPr>
          <c:marker>
            <c:symbol val="circle"/>
            <c:size val="5"/>
            <c:spPr>
              <a:solidFill>
                <a:schemeClr val="accent4"/>
              </a:solidFill>
              <a:ln w="9525">
                <a:solidFill>
                  <a:schemeClr val="accent4"/>
                </a:solidFill>
              </a:ln>
              <a:effectLst/>
            </c:spPr>
          </c:marker>
          <c:dLbls>
            <c:dLbl>
              <c:idx val="0"/>
              <c:layout>
                <c:manualLayout>
                  <c:x val="-2.0290871412385607E-2"/>
                  <c:y val="1.8583466714011423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4750-43FC-B23F-F79D2CDDE8FB}"/>
                </c:ext>
              </c:extLst>
            </c:dLbl>
            <c:dLbl>
              <c:idx val="1"/>
              <c:layout>
                <c:manualLayout>
                  <c:x val="-2.4736555306758022E-2"/>
                  <c:y val="3.0972444523352256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4750-43FC-B23F-F79D2CDDE8FB}"/>
                </c:ext>
              </c:extLst>
            </c:dLbl>
            <c:dLbl>
              <c:idx val="2"/>
              <c:layout>
                <c:manualLayout>
                  <c:x val="-2.7736825889441794E-2"/>
                  <c:y val="1.9025697884075637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4750-43FC-B23F-F79D2CDDE8FB}"/>
                </c:ext>
              </c:extLst>
            </c:dLbl>
            <c:dLbl>
              <c:idx val="3"/>
              <c:layout>
                <c:manualLayout>
                  <c:x val="-3.3664385064305989E-2"/>
                  <c:y val="2.6863711447542099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A-4750-43FC-B23F-F79D2CDDE8FB}"/>
                </c:ext>
              </c:extLst>
            </c:dLbl>
            <c:dLbl>
              <c:idx val="4"/>
              <c:layout>
                <c:manualLayout>
                  <c:x val="-3.2219050086494026E-2"/>
                  <c:y val="3.862073179274194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B-4750-43FC-B23F-F79D2CDDE8FB}"/>
                </c:ext>
              </c:extLst>
            </c:dLbl>
            <c:spPr>
              <a:solidFill>
                <a:schemeClr val="bg1"/>
              </a:solid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'Main parameters'!$B$159:$F$159</c:f>
              <c:numCache>
                <c:formatCode>General</c:formatCode>
                <c:ptCount val="5"/>
                <c:pt idx="0">
                  <c:v>2017</c:v>
                </c:pt>
                <c:pt idx="1">
                  <c:v>2018</c:v>
                </c:pt>
                <c:pt idx="2">
                  <c:v>2019</c:v>
                </c:pt>
                <c:pt idx="3">
                  <c:v>2020</c:v>
                </c:pt>
                <c:pt idx="4">
                  <c:v>2021</c:v>
                </c:pt>
              </c:numCache>
            </c:numRef>
          </c:cat>
          <c:val>
            <c:numRef>
              <c:f>'Main parameters'!$B$163:$F$163</c:f>
              <c:numCache>
                <c:formatCode>0.00%</c:formatCode>
                <c:ptCount val="5"/>
                <c:pt idx="0">
                  <c:v>2.1250000000000002E-3</c:v>
                </c:pt>
                <c:pt idx="1">
                  <c:v>8.4862385321100922E-3</c:v>
                </c:pt>
                <c:pt idx="2">
                  <c:v>1.404553488763572E-2</c:v>
                </c:pt>
                <c:pt idx="3">
                  <c:v>1.853240352146554E-2</c:v>
                </c:pt>
                <c:pt idx="4">
                  <c:v>2.2226840997170542E-2</c:v>
                </c:pt>
              </c:numCache>
            </c:numRef>
          </c:val>
          <c:smooth val="0"/>
          <c:extLst>
            <c:ext xmlns:c16="http://schemas.microsoft.com/office/drawing/2014/chart" uri="{C3380CC4-5D6E-409C-BE32-E72D297353CC}">
              <c16:uniqueId val="{0000000C-4750-43FC-B23F-F79D2CDDE8FB}"/>
            </c:ext>
          </c:extLst>
        </c:ser>
        <c:dLbls>
          <c:showLegendKey val="0"/>
          <c:showVal val="0"/>
          <c:showCatName val="0"/>
          <c:showSerName val="0"/>
          <c:showPercent val="0"/>
          <c:showBubbleSize val="0"/>
        </c:dLbls>
        <c:marker val="1"/>
        <c:smooth val="0"/>
        <c:axId val="79319040"/>
        <c:axId val="156801792"/>
      </c:lineChart>
      <c:catAx>
        <c:axId val="7898265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b" anchorCtr="1"/>
          <a:lstStyle/>
          <a:p>
            <a:pPr>
              <a:defRPr sz="1200" b="0" i="0" u="none" strike="noStrike" kern="1200" baseline="0">
                <a:solidFill>
                  <a:schemeClr val="tx1">
                    <a:lumMod val="65000"/>
                    <a:lumOff val="35000"/>
                  </a:schemeClr>
                </a:solidFill>
                <a:latin typeface="+mn-lt"/>
                <a:ea typeface="+mn-ea"/>
                <a:cs typeface="+mn-cs"/>
              </a:defRPr>
            </a:pPr>
            <a:endParaRPr lang="en-US"/>
          </a:p>
        </c:txPr>
        <c:crossAx val="157732224"/>
        <c:crosses val="autoZero"/>
        <c:auto val="1"/>
        <c:lblAlgn val="ctr"/>
        <c:lblOffset val="100"/>
        <c:noMultiLvlLbl val="0"/>
      </c:catAx>
      <c:valAx>
        <c:axId val="157732224"/>
        <c:scaling>
          <c:orientation val="minMax"/>
          <c:max val="3000"/>
        </c:scaling>
        <c:delete val="0"/>
        <c:axPos val="l"/>
        <c:majorGridlines>
          <c:spPr>
            <a:ln w="9525" cap="flat" cmpd="sng" algn="ctr">
              <a:solidFill>
                <a:schemeClr val="tx1">
                  <a:lumMod val="15000"/>
                  <a:lumOff val="85000"/>
                </a:schemeClr>
              </a:solidFill>
              <a:round/>
            </a:ln>
            <a:effectLst/>
          </c:spPr>
        </c:majorGridlines>
        <c:numFmt formatCode="_(* #,##0_);_(* \(#,##0\);_(* &quot;-&quot;??_);_(@_)"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crossAx val="78982656"/>
        <c:crosses val="autoZero"/>
        <c:crossBetween val="between"/>
      </c:valAx>
      <c:valAx>
        <c:axId val="156801792"/>
        <c:scaling>
          <c:orientation val="minMax"/>
          <c:max val="0.2"/>
          <c:min val="0"/>
        </c:scaling>
        <c:delete val="0"/>
        <c:axPos val="r"/>
        <c:numFmt formatCode="0%" sourceLinked="0"/>
        <c:majorTickMark val="out"/>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crossAx val="79319040"/>
        <c:crosses val="max"/>
        <c:crossBetween val="between"/>
      </c:valAx>
      <c:catAx>
        <c:axId val="79319040"/>
        <c:scaling>
          <c:orientation val="minMax"/>
        </c:scaling>
        <c:delete val="1"/>
        <c:axPos val="b"/>
        <c:numFmt formatCode="General" sourceLinked="1"/>
        <c:majorTickMark val="out"/>
        <c:minorTickMark val="none"/>
        <c:tickLblPos val="nextTo"/>
        <c:crossAx val="156801792"/>
        <c:crosses val="autoZero"/>
        <c:auto val="1"/>
        <c:lblAlgn val="ctr"/>
        <c:lblOffset val="100"/>
        <c:noMultiLvlLbl val="0"/>
      </c:catAx>
      <c:spPr>
        <a:noFill/>
        <a:ln>
          <a:noFill/>
        </a:ln>
        <a:effectLst/>
      </c:spPr>
    </c:plotArea>
    <c:legend>
      <c:legendPos val="b"/>
      <c:layout>
        <c:manualLayout>
          <c:xMode val="edge"/>
          <c:yMode val="edge"/>
          <c:x val="0.10184655920248212"/>
          <c:y val="0.13034338831154685"/>
          <c:w val="0.79675313385709179"/>
          <c:h val="4.984058102460704E-2"/>
        </c:manualLayout>
      </c:layout>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Success app</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dLbls>
            <c:dLbl>
              <c:idx val="2"/>
              <c:layout>
                <c:manualLayout>
                  <c:x val="-2.7777777777777779E-3"/>
                  <c:y val="-3.7037037037037035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49CF-4606-B978-54A68B334F51}"/>
                </c:ext>
              </c:extLst>
            </c:dLbl>
            <c:dLbl>
              <c:idx val="3"/>
              <c:layout>
                <c:manualLayout>
                  <c:x val="-1.3888888888888888E-2"/>
                  <c:y val="-5.0925925925925923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49CF-4606-B978-54A68B334F51}"/>
                </c:ext>
              </c:extLst>
            </c:dLbl>
            <c:dLbl>
              <c:idx val="4"/>
              <c:layout>
                <c:manualLayout>
                  <c:x val="-1.9444444444444445E-2"/>
                  <c:y val="-5.5555555555555469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49CF-4606-B978-54A68B334F51}"/>
                </c:ext>
              </c:extLst>
            </c:dLbl>
            <c:dLbl>
              <c:idx val="5"/>
              <c:layout>
                <c:manualLayout>
                  <c:x val="-2.777777777777788E-2"/>
                  <c:y val="-5.5555555555555726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49CF-4606-B978-54A68B334F51}"/>
                </c:ext>
              </c:extLst>
            </c:dLbl>
            <c:dLbl>
              <c:idx val="6"/>
              <c:layout>
                <c:manualLayout>
                  <c:x val="-1.6666666666666666E-2"/>
                  <c:y val="-6.0185185185185272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49CF-4606-B978-54A68B334F51}"/>
                </c:ext>
              </c:extLst>
            </c:dLbl>
            <c:dLbl>
              <c:idx val="7"/>
              <c:layout>
                <c:manualLayout>
                  <c:x val="-8.3333333333333332E-3"/>
                  <c:y val="-5.5555555555555643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49CF-4606-B978-54A68B334F51}"/>
                </c:ext>
              </c:extLst>
            </c:dLbl>
            <c:dLbl>
              <c:idx val="8"/>
              <c:layout>
                <c:manualLayout>
                  <c:x val="-1.3888888888888888E-2"/>
                  <c:y val="-5.0925925925926013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49CF-4606-B978-54A68B334F51}"/>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Sheet1!$A$2:$A$10</c:f>
              <c:strCache>
                <c:ptCount val="9"/>
                <c:pt idx="0">
                  <c:v>13.08.2016</c:v>
                </c:pt>
                <c:pt idx="1">
                  <c:v>14.08.2016</c:v>
                </c:pt>
                <c:pt idx="2">
                  <c:v>15.08.2016</c:v>
                </c:pt>
                <c:pt idx="3">
                  <c:v>16.08.2016</c:v>
                </c:pt>
                <c:pt idx="4">
                  <c:v>17.08.2016</c:v>
                </c:pt>
                <c:pt idx="5">
                  <c:v>18.08.2016</c:v>
                </c:pt>
                <c:pt idx="6">
                  <c:v>19.08.2016</c:v>
                </c:pt>
                <c:pt idx="7">
                  <c:v>20.08.2016</c:v>
                </c:pt>
                <c:pt idx="8">
                  <c:v>21.08.2016</c:v>
                </c:pt>
              </c:strCache>
            </c:strRef>
          </c:cat>
          <c:val>
            <c:numRef>
              <c:f>Sheet1!$B$2:$B$10</c:f>
              <c:numCache>
                <c:formatCode>General</c:formatCode>
                <c:ptCount val="9"/>
                <c:pt idx="0">
                  <c:v>122</c:v>
                </c:pt>
                <c:pt idx="1">
                  <c:v>372</c:v>
                </c:pt>
                <c:pt idx="2">
                  <c:v>93</c:v>
                </c:pt>
                <c:pt idx="3">
                  <c:v>32</c:v>
                </c:pt>
                <c:pt idx="4">
                  <c:v>24</c:v>
                </c:pt>
                <c:pt idx="5">
                  <c:v>11</c:v>
                </c:pt>
                <c:pt idx="6">
                  <c:v>31</c:v>
                </c:pt>
                <c:pt idx="7">
                  <c:v>7</c:v>
                </c:pt>
                <c:pt idx="8">
                  <c:v>7</c:v>
                </c:pt>
              </c:numCache>
            </c:numRef>
          </c:val>
          <c:smooth val="0"/>
          <c:extLst>
            <c:ext xmlns:c16="http://schemas.microsoft.com/office/drawing/2014/chart" uri="{C3380CC4-5D6E-409C-BE32-E72D297353CC}">
              <c16:uniqueId val="{00000007-49CF-4606-B978-54A68B334F51}"/>
            </c:ext>
          </c:extLst>
        </c:ser>
        <c:dLbls>
          <c:showLegendKey val="0"/>
          <c:showVal val="0"/>
          <c:showCatName val="0"/>
          <c:showSerName val="0"/>
          <c:showPercent val="0"/>
          <c:showBubbleSize val="0"/>
        </c:dLbls>
        <c:marker val="1"/>
        <c:smooth val="0"/>
        <c:axId val="103613952"/>
        <c:axId val="159880256"/>
      </c:lineChart>
      <c:catAx>
        <c:axId val="10361395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9880256"/>
        <c:crosses val="autoZero"/>
        <c:auto val="1"/>
        <c:lblAlgn val="ctr"/>
        <c:lblOffset val="100"/>
        <c:noMultiLvlLbl val="0"/>
      </c:catAx>
      <c:valAx>
        <c:axId val="15988025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03613952"/>
        <c:crosses val="autoZero"/>
        <c:crossBetween val="between"/>
        <c:majorUnit val="25"/>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solidFill>
                <a:latin typeface="+mn-lt"/>
                <a:ea typeface="+mn-ea"/>
                <a:cs typeface="+mn-cs"/>
              </a:defRPr>
            </a:pPr>
            <a:r>
              <a:rPr lang="en-US" sz="2000" dirty="0"/>
              <a:t>Final</a:t>
            </a:r>
            <a:r>
              <a:rPr lang="en-US" sz="2000" baseline="0" dirty="0"/>
              <a:t> losses evaluation 1-24 months</a:t>
            </a:r>
            <a:endParaRPr lang="en-US" sz="2000" dirty="0"/>
          </a:p>
        </c:rich>
      </c:tx>
      <c:layout>
        <c:manualLayout>
          <c:xMode val="edge"/>
          <c:yMode val="edge"/>
          <c:x val="0.27708188115829785"/>
          <c:y val="2.0240957710742372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solidFill>
              <a:latin typeface="+mn-lt"/>
              <a:ea typeface="+mn-ea"/>
              <a:cs typeface="+mn-cs"/>
            </a:defRPr>
          </a:pPr>
          <a:endParaRPr lang="en-US"/>
        </a:p>
      </c:txPr>
    </c:title>
    <c:autoTitleDeleted val="0"/>
    <c:plotArea>
      <c:layout>
        <c:manualLayout>
          <c:layoutTarget val="inner"/>
          <c:xMode val="edge"/>
          <c:yMode val="edge"/>
          <c:x val="6.6665377556043071E-2"/>
          <c:y val="0.1281490572110183"/>
          <c:w val="0.91892881122534498"/>
          <c:h val="0.7191422251229207"/>
        </c:manualLayout>
      </c:layout>
      <c:lineChart>
        <c:grouping val="standard"/>
        <c:varyColors val="0"/>
        <c:ser>
          <c:idx val="0"/>
          <c:order val="0"/>
          <c:tx>
            <c:strRef>
              <c:f>Sheet1!$A$1</c:f>
              <c:strCache>
                <c:ptCount val="1"/>
                <c:pt idx="0">
                  <c:v>Primary</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val>
            <c:numRef>
              <c:f>Sheet1!$C$6:$AD$6</c:f>
              <c:numCache>
                <c:formatCode>0%</c:formatCode>
                <c:ptCount val="24"/>
                <c:pt idx="0">
                  <c:v>0.38102400000000003</c:v>
                </c:pt>
                <c:pt idx="1">
                  <c:v>0.38102400000000003</c:v>
                </c:pt>
                <c:pt idx="2">
                  <c:v>0.37255679999999997</c:v>
                </c:pt>
                <c:pt idx="3">
                  <c:v>0.34386239999999996</c:v>
                </c:pt>
                <c:pt idx="4">
                  <c:v>0.31987199999999999</c:v>
                </c:pt>
                <c:pt idx="5">
                  <c:v>0.27988799999999997</c:v>
                </c:pt>
                <c:pt idx="6">
                  <c:v>0.2558976</c:v>
                </c:pt>
                <c:pt idx="7">
                  <c:v>0.22579199999999999</c:v>
                </c:pt>
                <c:pt idx="8">
                  <c:v>0.21073920000000004</c:v>
                </c:pt>
                <c:pt idx="9">
                  <c:v>0.19568639999999998</c:v>
                </c:pt>
                <c:pt idx="10">
                  <c:v>0.18815999999999999</c:v>
                </c:pt>
                <c:pt idx="11">
                  <c:v>0.18815999999999999</c:v>
                </c:pt>
                <c:pt idx="12">
                  <c:v>0.185</c:v>
                </c:pt>
                <c:pt idx="13">
                  <c:v>0.18</c:v>
                </c:pt>
                <c:pt idx="14">
                  <c:v>0.18</c:v>
                </c:pt>
                <c:pt idx="15">
                  <c:v>0.17499999999999999</c:v>
                </c:pt>
                <c:pt idx="16">
                  <c:v>0.17</c:v>
                </c:pt>
                <c:pt idx="17">
                  <c:v>0.17</c:v>
                </c:pt>
                <c:pt idx="18">
                  <c:v>0.16500000000000001</c:v>
                </c:pt>
                <c:pt idx="19">
                  <c:v>0.16</c:v>
                </c:pt>
                <c:pt idx="20">
                  <c:v>0.16</c:v>
                </c:pt>
                <c:pt idx="21">
                  <c:v>0.155</c:v>
                </c:pt>
                <c:pt idx="22">
                  <c:v>0.15</c:v>
                </c:pt>
                <c:pt idx="23">
                  <c:v>0.15</c:v>
                </c:pt>
              </c:numCache>
            </c:numRef>
          </c:val>
          <c:smooth val="0"/>
          <c:extLst>
            <c:ext xmlns:c16="http://schemas.microsoft.com/office/drawing/2014/chart" uri="{C3380CC4-5D6E-409C-BE32-E72D297353CC}">
              <c16:uniqueId val="{00000000-34DE-48C8-86C8-F531ED7B1A2E}"/>
            </c:ext>
          </c:extLst>
        </c:ser>
        <c:ser>
          <c:idx val="1"/>
          <c:order val="1"/>
          <c:tx>
            <c:strRef>
              <c:f>Sheet1!$A$16</c:f>
              <c:strCache>
                <c:ptCount val="1"/>
                <c:pt idx="0">
                  <c:v>Prolong</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val>
            <c:numRef>
              <c:f>Sheet1!$C$14:$Z$14</c:f>
              <c:numCache>
                <c:formatCode>0%</c:formatCode>
                <c:ptCount val="24"/>
                <c:pt idx="0">
                  <c:v>0.25401599999999996</c:v>
                </c:pt>
                <c:pt idx="1">
                  <c:v>0.24554880000000001</c:v>
                </c:pt>
                <c:pt idx="2">
                  <c:v>0.22861440000000002</c:v>
                </c:pt>
                <c:pt idx="3">
                  <c:v>0.21591359999999998</c:v>
                </c:pt>
                <c:pt idx="4">
                  <c:v>0.19991999999999999</c:v>
                </c:pt>
                <c:pt idx="5">
                  <c:v>0.18392640000000002</c:v>
                </c:pt>
                <c:pt idx="6">
                  <c:v>0.1655808</c:v>
                </c:pt>
                <c:pt idx="7">
                  <c:v>0.15052800000000002</c:v>
                </c:pt>
                <c:pt idx="8">
                  <c:v>0.14499999999999999</c:v>
                </c:pt>
                <c:pt idx="9">
                  <c:v>0.13547519999999996</c:v>
                </c:pt>
                <c:pt idx="10">
                  <c:v>0.13547519999999996</c:v>
                </c:pt>
                <c:pt idx="11">
                  <c:v>0.13547519999999996</c:v>
                </c:pt>
                <c:pt idx="12">
                  <c:v>0.13500000000000001</c:v>
                </c:pt>
                <c:pt idx="13">
                  <c:v>0.13</c:v>
                </c:pt>
                <c:pt idx="14">
                  <c:v>0.13</c:v>
                </c:pt>
                <c:pt idx="15">
                  <c:v>0.13</c:v>
                </c:pt>
                <c:pt idx="16">
                  <c:v>0.13</c:v>
                </c:pt>
                <c:pt idx="17">
                  <c:v>0.125</c:v>
                </c:pt>
                <c:pt idx="18">
                  <c:v>0.12</c:v>
                </c:pt>
                <c:pt idx="19">
                  <c:v>0.12</c:v>
                </c:pt>
                <c:pt idx="20">
                  <c:v>0.12</c:v>
                </c:pt>
                <c:pt idx="21">
                  <c:v>0.115</c:v>
                </c:pt>
                <c:pt idx="22">
                  <c:v>0.11</c:v>
                </c:pt>
                <c:pt idx="23">
                  <c:v>0.11</c:v>
                </c:pt>
              </c:numCache>
            </c:numRef>
          </c:val>
          <c:smooth val="0"/>
          <c:extLst>
            <c:ext xmlns:c16="http://schemas.microsoft.com/office/drawing/2014/chart" uri="{C3380CC4-5D6E-409C-BE32-E72D297353CC}">
              <c16:uniqueId val="{00000001-34DE-48C8-86C8-F531ED7B1A2E}"/>
            </c:ext>
          </c:extLst>
        </c:ser>
        <c:ser>
          <c:idx val="2"/>
          <c:order val="2"/>
          <c:tx>
            <c:strRef>
              <c:f>Sheet1!$A$9</c:f>
              <c:strCache>
                <c:ptCount val="1"/>
                <c:pt idx="0">
                  <c:v>Repeat</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val>
            <c:numRef>
              <c:f>Sheet1!$C$21:$Z$21</c:f>
              <c:numCache>
                <c:formatCode>0%</c:formatCode>
                <c:ptCount val="24"/>
                <c:pt idx="0">
                  <c:v>0.64165500000000009</c:v>
                </c:pt>
                <c:pt idx="1">
                  <c:v>0.62454419999999999</c:v>
                </c:pt>
                <c:pt idx="2">
                  <c:v>0.59887800000000002</c:v>
                </c:pt>
                <c:pt idx="3">
                  <c:v>0.53956055999999997</c:v>
                </c:pt>
                <c:pt idx="4">
                  <c:v>0.47672589999999992</c:v>
                </c:pt>
                <c:pt idx="5">
                  <c:v>0.41826400000000008</c:v>
                </c:pt>
                <c:pt idx="6">
                  <c:v>0.38024000000000002</c:v>
                </c:pt>
                <c:pt idx="7">
                  <c:v>0.34221600000000002</c:v>
                </c:pt>
                <c:pt idx="8">
                  <c:v>0.31940160000000001</c:v>
                </c:pt>
                <c:pt idx="9">
                  <c:v>0.31179679999999999</c:v>
                </c:pt>
                <c:pt idx="10">
                  <c:v>0.30419200000000007</c:v>
                </c:pt>
                <c:pt idx="11">
                  <c:v>0.30419200000000007</c:v>
                </c:pt>
                <c:pt idx="12">
                  <c:v>0.29499999999999998</c:v>
                </c:pt>
                <c:pt idx="13">
                  <c:v>0.28999999999999998</c:v>
                </c:pt>
                <c:pt idx="14">
                  <c:v>0.28000000000000003</c:v>
                </c:pt>
                <c:pt idx="15">
                  <c:v>0.28000000000000003</c:v>
                </c:pt>
                <c:pt idx="16">
                  <c:v>0.27500000000000002</c:v>
                </c:pt>
                <c:pt idx="17">
                  <c:v>0.27</c:v>
                </c:pt>
                <c:pt idx="18">
                  <c:v>0.26500000000000001</c:v>
                </c:pt>
                <c:pt idx="19">
                  <c:v>0.26</c:v>
                </c:pt>
                <c:pt idx="20">
                  <c:v>0.26</c:v>
                </c:pt>
                <c:pt idx="21">
                  <c:v>0.255</c:v>
                </c:pt>
                <c:pt idx="22">
                  <c:v>0.25</c:v>
                </c:pt>
                <c:pt idx="23">
                  <c:v>0.25</c:v>
                </c:pt>
              </c:numCache>
            </c:numRef>
          </c:val>
          <c:smooth val="0"/>
          <c:extLst>
            <c:ext xmlns:c16="http://schemas.microsoft.com/office/drawing/2014/chart" uri="{C3380CC4-5D6E-409C-BE32-E72D297353CC}">
              <c16:uniqueId val="{00000002-34DE-48C8-86C8-F531ED7B1A2E}"/>
            </c:ext>
          </c:extLst>
        </c:ser>
        <c:dLbls>
          <c:showLegendKey val="0"/>
          <c:showVal val="0"/>
          <c:showCatName val="0"/>
          <c:showSerName val="0"/>
          <c:showPercent val="0"/>
          <c:showBubbleSize val="0"/>
        </c:dLbls>
        <c:marker val="1"/>
        <c:smooth val="0"/>
        <c:axId val="678669864"/>
        <c:axId val="678670192"/>
      </c:lineChart>
      <c:catAx>
        <c:axId val="678669864"/>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r>
                  <a:rPr lang="en-US"/>
                  <a:t>Month</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en-US"/>
            </a:p>
          </c:txPr>
        </c:title>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678670192"/>
        <c:crosses val="autoZero"/>
        <c:auto val="1"/>
        <c:lblAlgn val="ctr"/>
        <c:lblOffset val="100"/>
        <c:noMultiLvlLbl val="0"/>
      </c:catAx>
      <c:valAx>
        <c:axId val="678670192"/>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678669864"/>
        <c:crosses val="autoZero"/>
        <c:crossBetween val="between"/>
      </c:valAx>
      <c:spPr>
        <a:noFill/>
        <a:ln>
          <a:noFill/>
        </a:ln>
        <a:effectLst/>
      </c:spPr>
    </c:plotArea>
    <c:legend>
      <c:legendPos val="r"/>
      <c:layout>
        <c:manualLayout>
          <c:xMode val="edge"/>
          <c:yMode val="edge"/>
          <c:x val="0.81950574733504866"/>
          <c:y val="1.8876070470944008E-2"/>
          <c:w val="0.13465711426101359"/>
          <c:h val="0.29778167865325916"/>
        </c:manualLayout>
      </c:layout>
      <c:overlay val="0"/>
      <c:spPr>
        <a:noFill/>
        <a:ln>
          <a:noFill/>
        </a:ln>
        <a:effectLst/>
      </c:spPr>
      <c:txPr>
        <a:bodyPr rot="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en-US"/>
        </a:p>
      </c:txPr>
    </c:legend>
    <c:plotVisOnly val="1"/>
    <c:dispBlanksAs val="gap"/>
    <c:showDLblsOverMax val="0"/>
  </c:chart>
  <c:spPr>
    <a:noFill/>
    <a:ln>
      <a:noFill/>
    </a:ln>
    <a:effectLst/>
  </c:spPr>
  <c:txPr>
    <a:bodyPr/>
    <a:lstStyle/>
    <a:p>
      <a:pPr>
        <a:defRPr>
          <a:solidFill>
            <a:schemeClr val="tx1"/>
          </a:solidFill>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18831" cy="493316"/>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idx="1"/>
          </p:nvPr>
        </p:nvSpPr>
        <p:spPr>
          <a:xfrm>
            <a:off x="3815373" y="0"/>
            <a:ext cx="2918831" cy="493316"/>
          </a:xfrm>
          <a:prstGeom prst="rect">
            <a:avLst/>
          </a:prstGeom>
        </p:spPr>
        <p:txBody>
          <a:bodyPr vert="horz" lIns="91440" tIns="45720" rIns="91440" bIns="45720" rtlCol="0"/>
          <a:lstStyle>
            <a:lvl1pPr algn="r">
              <a:defRPr sz="1200"/>
            </a:lvl1pPr>
          </a:lstStyle>
          <a:p>
            <a:fld id="{C811F612-6801-4D4C-A0B7-C9E3864A2EA0}" type="datetimeFigureOut">
              <a:rPr lang="ru-RU" smtClean="0"/>
              <a:pPr/>
              <a:t>29.08.2017</a:t>
            </a:fld>
            <a:endParaRPr lang="ru-RU"/>
          </a:p>
        </p:txBody>
      </p:sp>
      <p:sp>
        <p:nvSpPr>
          <p:cNvPr id="4" name="Образ слайда 3"/>
          <p:cNvSpPr>
            <a:spLocks noGrp="1" noRot="1" noChangeAspect="1"/>
          </p:cNvSpPr>
          <p:nvPr>
            <p:ph type="sldImg" idx="2"/>
          </p:nvPr>
        </p:nvSpPr>
        <p:spPr>
          <a:xfrm>
            <a:off x="901700" y="739775"/>
            <a:ext cx="4932363" cy="3700463"/>
          </a:xfrm>
          <a:prstGeom prst="rect">
            <a:avLst/>
          </a:prstGeom>
          <a:noFill/>
          <a:ln w="12700">
            <a:solidFill>
              <a:prstClr val="black"/>
            </a:solidFill>
          </a:ln>
        </p:spPr>
        <p:txBody>
          <a:bodyPr vert="horz" lIns="91440" tIns="45720" rIns="91440" bIns="45720" rtlCol="0" anchor="ctr"/>
          <a:lstStyle/>
          <a:p>
            <a:endParaRPr lang="ru-RU"/>
          </a:p>
        </p:txBody>
      </p:sp>
      <p:sp>
        <p:nvSpPr>
          <p:cNvPr id="5" name="Заметки 4"/>
          <p:cNvSpPr>
            <a:spLocks noGrp="1"/>
          </p:cNvSpPr>
          <p:nvPr>
            <p:ph type="body" sz="quarter" idx="3"/>
          </p:nvPr>
        </p:nvSpPr>
        <p:spPr>
          <a:xfrm>
            <a:off x="673577" y="4686499"/>
            <a:ext cx="5388610" cy="4439841"/>
          </a:xfrm>
          <a:prstGeom prst="rect">
            <a:avLst/>
          </a:prstGeom>
        </p:spPr>
        <p:txBody>
          <a:bodyPr vert="horz" lIns="91440" tIns="45720" rIns="91440" bIns="45720" rtlCol="0"/>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6" name="Нижний колонтитул 5"/>
          <p:cNvSpPr>
            <a:spLocks noGrp="1"/>
          </p:cNvSpPr>
          <p:nvPr>
            <p:ph type="ftr" sz="quarter" idx="4"/>
          </p:nvPr>
        </p:nvSpPr>
        <p:spPr>
          <a:xfrm>
            <a:off x="0" y="9371285"/>
            <a:ext cx="2918831" cy="493316"/>
          </a:xfrm>
          <a:prstGeom prst="rect">
            <a:avLst/>
          </a:prstGeom>
        </p:spPr>
        <p:txBody>
          <a:bodyPr vert="horz" lIns="91440" tIns="45720" rIns="91440" bIns="45720" rtlCol="0" anchor="b"/>
          <a:lstStyle>
            <a:lvl1pPr algn="l">
              <a:defRPr sz="1200"/>
            </a:lvl1pPr>
          </a:lstStyle>
          <a:p>
            <a:endParaRPr lang="ru-RU"/>
          </a:p>
        </p:txBody>
      </p:sp>
      <p:sp>
        <p:nvSpPr>
          <p:cNvPr id="7" name="Номер слайда 6"/>
          <p:cNvSpPr>
            <a:spLocks noGrp="1"/>
          </p:cNvSpPr>
          <p:nvPr>
            <p:ph type="sldNum" sz="quarter" idx="5"/>
          </p:nvPr>
        </p:nvSpPr>
        <p:spPr>
          <a:xfrm>
            <a:off x="3815373" y="9371285"/>
            <a:ext cx="2918831" cy="493316"/>
          </a:xfrm>
          <a:prstGeom prst="rect">
            <a:avLst/>
          </a:prstGeom>
        </p:spPr>
        <p:txBody>
          <a:bodyPr vert="horz" lIns="91440" tIns="45720" rIns="91440" bIns="45720" rtlCol="0" anchor="b"/>
          <a:lstStyle>
            <a:lvl1pPr algn="r">
              <a:defRPr sz="1200"/>
            </a:lvl1pPr>
          </a:lstStyle>
          <a:p>
            <a:fld id="{ECAF8928-5D96-4E18-BE87-4F1720F2B4F1}" type="slidenum">
              <a:rPr lang="ru-RU" smtClean="0"/>
              <a:pPr/>
              <a:t>‹#›</a:t>
            </a:fld>
            <a:endParaRPr lang="ru-RU"/>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CAF8928-5D96-4E18-BE87-4F1720F2B4F1}" type="slidenum">
              <a:rPr lang="ru-RU" smtClean="0"/>
              <a:pPr/>
              <a:t>1</a:t>
            </a:fld>
            <a:endParaRPr lang="ru-RU"/>
          </a:p>
        </p:txBody>
      </p:sp>
    </p:spTree>
    <p:extLst>
      <p:ext uri="{BB962C8B-B14F-4D97-AF65-F5344CB8AC3E}">
        <p14:creationId xmlns:p14="http://schemas.microsoft.com/office/powerpoint/2010/main" val="17205940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CAF8928-5D96-4E18-BE87-4F1720F2B4F1}" type="slidenum">
              <a:rPr lang="ru-RU" smtClean="0"/>
              <a:pPr/>
              <a:t>10</a:t>
            </a:fld>
            <a:endParaRPr lang="ru-RU"/>
          </a:p>
        </p:txBody>
      </p:sp>
    </p:spTree>
    <p:extLst>
      <p:ext uri="{BB962C8B-B14F-4D97-AF65-F5344CB8AC3E}">
        <p14:creationId xmlns:p14="http://schemas.microsoft.com/office/powerpoint/2010/main" val="42792446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ECAF8928-5D96-4E18-BE87-4F1720F2B4F1}" type="slidenum">
              <a:rPr lang="ru-RU" smtClean="0"/>
              <a:pPr/>
              <a:t>11</a:t>
            </a:fld>
            <a:endParaRPr lang="ru-RU"/>
          </a:p>
        </p:txBody>
      </p:sp>
    </p:spTree>
    <p:extLst>
      <p:ext uri="{BB962C8B-B14F-4D97-AF65-F5344CB8AC3E}">
        <p14:creationId xmlns:p14="http://schemas.microsoft.com/office/powerpoint/2010/main" val="9210558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CAF8928-5D96-4E18-BE87-4F1720F2B4F1}" type="slidenum">
              <a:rPr lang="ru-RU" smtClean="0"/>
              <a:pPr/>
              <a:t>13</a:t>
            </a:fld>
            <a:endParaRPr lang="ru-RU"/>
          </a:p>
        </p:txBody>
      </p:sp>
    </p:spTree>
    <p:extLst>
      <p:ext uri="{BB962C8B-B14F-4D97-AF65-F5344CB8AC3E}">
        <p14:creationId xmlns:p14="http://schemas.microsoft.com/office/powerpoint/2010/main" val="33012820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CAF8928-5D96-4E18-BE87-4F1720F2B4F1}" type="slidenum">
              <a:rPr lang="ru-RU" smtClean="0"/>
              <a:pPr/>
              <a:t>14</a:t>
            </a:fld>
            <a:endParaRPr lang="ru-RU"/>
          </a:p>
        </p:txBody>
      </p:sp>
    </p:spTree>
    <p:extLst>
      <p:ext uri="{BB962C8B-B14F-4D97-AF65-F5344CB8AC3E}">
        <p14:creationId xmlns:p14="http://schemas.microsoft.com/office/powerpoint/2010/main" val="23403540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ECAF8928-5D96-4E18-BE87-4F1720F2B4F1}" type="slidenum">
              <a:rPr lang="ru-RU" smtClean="0"/>
              <a:pPr/>
              <a:t>16</a:t>
            </a:fld>
            <a:endParaRPr lang="ru-RU"/>
          </a:p>
        </p:txBody>
      </p:sp>
    </p:spTree>
    <p:extLst>
      <p:ext uri="{BB962C8B-B14F-4D97-AF65-F5344CB8AC3E}">
        <p14:creationId xmlns:p14="http://schemas.microsoft.com/office/powerpoint/2010/main" val="2969895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CAF8928-5D96-4E18-BE87-4F1720F2B4F1}" type="slidenum">
              <a:rPr lang="ru-RU" smtClean="0"/>
              <a:pPr/>
              <a:t>17</a:t>
            </a:fld>
            <a:endParaRPr lang="ru-RU"/>
          </a:p>
        </p:txBody>
      </p:sp>
    </p:spTree>
    <p:extLst>
      <p:ext uri="{BB962C8B-B14F-4D97-AF65-F5344CB8AC3E}">
        <p14:creationId xmlns:p14="http://schemas.microsoft.com/office/powerpoint/2010/main" val="3872132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CAF8928-5D96-4E18-BE87-4F1720F2B4F1}" type="slidenum">
              <a:rPr lang="ru-RU" smtClean="0"/>
              <a:pPr/>
              <a:t>18</a:t>
            </a:fld>
            <a:endParaRPr lang="ru-RU"/>
          </a:p>
        </p:txBody>
      </p:sp>
    </p:spTree>
    <p:extLst>
      <p:ext uri="{BB962C8B-B14F-4D97-AF65-F5344CB8AC3E}">
        <p14:creationId xmlns:p14="http://schemas.microsoft.com/office/powerpoint/2010/main" val="42661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CAF8928-5D96-4E18-BE87-4F1720F2B4F1}" type="slidenum">
              <a:rPr lang="ru-RU" smtClean="0"/>
              <a:pPr/>
              <a:t>19</a:t>
            </a:fld>
            <a:endParaRPr lang="ru-RU"/>
          </a:p>
        </p:txBody>
      </p:sp>
    </p:spTree>
    <p:extLst>
      <p:ext uri="{BB962C8B-B14F-4D97-AF65-F5344CB8AC3E}">
        <p14:creationId xmlns:p14="http://schemas.microsoft.com/office/powerpoint/2010/main" val="44890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CAF8928-5D96-4E18-BE87-4F1720F2B4F1}" type="slidenum">
              <a:rPr lang="ru-RU" smtClean="0"/>
              <a:pPr/>
              <a:t>20</a:t>
            </a:fld>
            <a:endParaRPr lang="ru-RU"/>
          </a:p>
        </p:txBody>
      </p:sp>
    </p:spTree>
    <p:extLst>
      <p:ext uri="{BB962C8B-B14F-4D97-AF65-F5344CB8AC3E}">
        <p14:creationId xmlns:p14="http://schemas.microsoft.com/office/powerpoint/2010/main" val="35208840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ECAF8928-5D96-4E18-BE87-4F1720F2B4F1}" type="slidenum">
              <a:rPr lang="ru-RU" smtClean="0"/>
              <a:pPr/>
              <a:t>22</a:t>
            </a:fld>
            <a:endParaRPr lang="ru-RU"/>
          </a:p>
        </p:txBody>
      </p:sp>
    </p:spTree>
    <p:extLst>
      <p:ext uri="{BB962C8B-B14F-4D97-AF65-F5344CB8AC3E}">
        <p14:creationId xmlns:p14="http://schemas.microsoft.com/office/powerpoint/2010/main" val="8892466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CAF8928-5D96-4E18-BE87-4F1720F2B4F1}" type="slidenum">
              <a:rPr lang="ru-RU" smtClean="0"/>
              <a:pPr/>
              <a:t>2</a:t>
            </a:fld>
            <a:endParaRPr lang="ru-RU"/>
          </a:p>
        </p:txBody>
      </p:sp>
    </p:spTree>
    <p:extLst>
      <p:ext uri="{BB962C8B-B14F-4D97-AF65-F5344CB8AC3E}">
        <p14:creationId xmlns:p14="http://schemas.microsoft.com/office/powerpoint/2010/main" val="184575169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a:t>При</a:t>
            </a:r>
            <a:r>
              <a:rPr lang="ru-RU" baseline="0"/>
              <a:t> низком показателе проникновения кредитных продуктов</a:t>
            </a:r>
            <a:r>
              <a:rPr lang="en-US" baseline="0"/>
              <a:t>,</a:t>
            </a:r>
            <a:r>
              <a:rPr lang="ru-RU" baseline="0"/>
              <a:t> основная их часть сосредоточена в сегменте </a:t>
            </a:r>
            <a:r>
              <a:rPr lang="en-US" baseline="0"/>
              <a:t>SEC A </a:t>
            </a:r>
            <a:r>
              <a:rPr lang="ru-RU" baseline="0"/>
              <a:t>и </a:t>
            </a:r>
            <a:r>
              <a:rPr lang="en-US" baseline="0"/>
              <a:t>SEC B,</a:t>
            </a:r>
            <a:r>
              <a:rPr lang="ru-RU" baseline="0"/>
              <a:t> при высоких требованиях к заемщику. Стратегия </a:t>
            </a:r>
            <a:r>
              <a:rPr lang="en-US" baseline="0">
                <a:solidFill>
                  <a:srgbClr val="FF0000"/>
                </a:solidFill>
              </a:rPr>
              <a:t>DCFC </a:t>
            </a:r>
            <a:r>
              <a:rPr lang="ru-RU" baseline="0"/>
              <a:t>– всегда доступная финансовая поддержка рядом с клиентом</a:t>
            </a:r>
            <a:r>
              <a:rPr lang="en-US" baseline="0"/>
              <a:t> </a:t>
            </a:r>
            <a:r>
              <a:rPr lang="ru-RU" baseline="0"/>
              <a:t>посзволяет ориентироваться на 70% рынка.</a:t>
            </a:r>
            <a:endParaRPr lang="en-US"/>
          </a:p>
        </p:txBody>
      </p:sp>
      <p:sp>
        <p:nvSpPr>
          <p:cNvPr id="4" name="Slide Number Placeholder 3"/>
          <p:cNvSpPr>
            <a:spLocks noGrp="1"/>
          </p:cNvSpPr>
          <p:nvPr>
            <p:ph type="sldNum" sz="quarter" idx="10"/>
          </p:nvPr>
        </p:nvSpPr>
        <p:spPr/>
        <p:txBody>
          <a:bodyPr/>
          <a:lstStyle/>
          <a:p>
            <a:fld id="{ECAF8928-5D96-4E18-BE87-4F1720F2B4F1}" type="slidenum">
              <a:rPr lang="ru-RU" smtClean="0"/>
              <a:t>23</a:t>
            </a:fld>
            <a:endParaRPr lang="ru-RU"/>
          </a:p>
        </p:txBody>
      </p:sp>
    </p:spTree>
    <p:extLst>
      <p:ext uri="{BB962C8B-B14F-4D97-AF65-F5344CB8AC3E}">
        <p14:creationId xmlns:p14="http://schemas.microsoft.com/office/powerpoint/2010/main" val="259969884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a:t>При</a:t>
            </a:r>
            <a:r>
              <a:rPr lang="ru-RU" baseline="0"/>
              <a:t> низком показателе проникновения кредитных продуктов</a:t>
            </a:r>
            <a:r>
              <a:rPr lang="en-US" baseline="0"/>
              <a:t>,</a:t>
            </a:r>
            <a:r>
              <a:rPr lang="ru-RU" baseline="0"/>
              <a:t> основная их часть сосредоточена в сегменте </a:t>
            </a:r>
            <a:r>
              <a:rPr lang="en-US" baseline="0"/>
              <a:t>SEC A </a:t>
            </a:r>
            <a:r>
              <a:rPr lang="ru-RU" baseline="0"/>
              <a:t>и </a:t>
            </a:r>
            <a:r>
              <a:rPr lang="en-US" baseline="0"/>
              <a:t>SEC B,</a:t>
            </a:r>
            <a:r>
              <a:rPr lang="ru-RU" baseline="0"/>
              <a:t> при высоких требованиях к заемщику. Стратегия </a:t>
            </a:r>
            <a:r>
              <a:rPr lang="en-US" baseline="0">
                <a:solidFill>
                  <a:srgbClr val="FF0000"/>
                </a:solidFill>
              </a:rPr>
              <a:t>DCFC </a:t>
            </a:r>
            <a:r>
              <a:rPr lang="ru-RU" baseline="0"/>
              <a:t>– всегда доступная финансовая поддержка рядом с клиентом</a:t>
            </a:r>
            <a:r>
              <a:rPr lang="en-US" baseline="0"/>
              <a:t> </a:t>
            </a:r>
            <a:r>
              <a:rPr lang="ru-RU" baseline="0"/>
              <a:t>посзволяет ориентироваться на 70% рынка.</a:t>
            </a:r>
            <a:endParaRPr lang="en-US"/>
          </a:p>
        </p:txBody>
      </p:sp>
      <p:sp>
        <p:nvSpPr>
          <p:cNvPr id="4" name="Slide Number Placeholder 3"/>
          <p:cNvSpPr>
            <a:spLocks noGrp="1"/>
          </p:cNvSpPr>
          <p:nvPr>
            <p:ph type="sldNum" sz="quarter" idx="10"/>
          </p:nvPr>
        </p:nvSpPr>
        <p:spPr/>
        <p:txBody>
          <a:bodyPr/>
          <a:lstStyle/>
          <a:p>
            <a:fld id="{ECAF8928-5D96-4E18-BE87-4F1720F2B4F1}" type="slidenum">
              <a:rPr lang="ru-RU" smtClean="0"/>
              <a:t>24</a:t>
            </a:fld>
            <a:endParaRPr lang="ru-RU"/>
          </a:p>
        </p:txBody>
      </p:sp>
    </p:spTree>
    <p:extLst>
      <p:ext uri="{BB962C8B-B14F-4D97-AF65-F5344CB8AC3E}">
        <p14:creationId xmlns:p14="http://schemas.microsoft.com/office/powerpoint/2010/main" val="20210157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CAF8928-5D96-4E18-BE87-4F1720F2B4F1}" type="slidenum">
              <a:rPr lang="ru-RU" smtClean="0"/>
              <a:pPr/>
              <a:t>26</a:t>
            </a:fld>
            <a:endParaRPr lang="ru-RU"/>
          </a:p>
        </p:txBody>
      </p:sp>
    </p:spTree>
    <p:extLst>
      <p:ext uri="{BB962C8B-B14F-4D97-AF65-F5344CB8AC3E}">
        <p14:creationId xmlns:p14="http://schemas.microsoft.com/office/powerpoint/2010/main" val="128067714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CAF8928-5D96-4E18-BE87-4F1720F2B4F1}" type="slidenum">
              <a:rPr lang="ru-RU" smtClean="0"/>
              <a:pPr/>
              <a:t>29</a:t>
            </a:fld>
            <a:endParaRPr lang="ru-RU"/>
          </a:p>
        </p:txBody>
      </p:sp>
    </p:spTree>
    <p:extLst>
      <p:ext uri="{BB962C8B-B14F-4D97-AF65-F5344CB8AC3E}">
        <p14:creationId xmlns:p14="http://schemas.microsoft.com/office/powerpoint/2010/main" val="37664176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CAF8928-5D96-4E18-BE87-4F1720F2B4F1}" type="slidenum">
              <a:rPr lang="ru-RU" smtClean="0"/>
              <a:pPr/>
              <a:t>30</a:t>
            </a:fld>
            <a:endParaRPr lang="ru-RU"/>
          </a:p>
        </p:txBody>
      </p:sp>
    </p:spTree>
    <p:extLst>
      <p:ext uri="{BB962C8B-B14F-4D97-AF65-F5344CB8AC3E}">
        <p14:creationId xmlns:p14="http://schemas.microsoft.com/office/powerpoint/2010/main" val="64179380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CAF8928-5D96-4E18-BE87-4F1720F2B4F1}" type="slidenum">
              <a:rPr lang="ru-RU" smtClean="0"/>
              <a:pPr/>
              <a:t>31</a:t>
            </a:fld>
            <a:endParaRPr lang="ru-RU"/>
          </a:p>
        </p:txBody>
      </p:sp>
    </p:spTree>
    <p:extLst>
      <p:ext uri="{BB962C8B-B14F-4D97-AF65-F5344CB8AC3E}">
        <p14:creationId xmlns:p14="http://schemas.microsoft.com/office/powerpoint/2010/main" val="22140638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CAF8928-5D96-4E18-BE87-4F1720F2B4F1}" type="slidenum">
              <a:rPr lang="ru-RU" smtClean="0"/>
              <a:t>32</a:t>
            </a:fld>
            <a:endParaRPr lang="ru-RU"/>
          </a:p>
        </p:txBody>
      </p:sp>
    </p:spTree>
    <p:extLst>
      <p:ext uri="{BB962C8B-B14F-4D97-AF65-F5344CB8AC3E}">
        <p14:creationId xmlns:p14="http://schemas.microsoft.com/office/powerpoint/2010/main" val="27591669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ECAF8928-5D96-4E18-BE87-4F1720F2B4F1}" type="slidenum">
              <a:rPr lang="ru-RU" smtClean="0"/>
              <a:pPr/>
              <a:t>33</a:t>
            </a:fld>
            <a:endParaRPr lang="ru-RU"/>
          </a:p>
        </p:txBody>
      </p:sp>
    </p:spTree>
    <p:extLst>
      <p:ext uri="{BB962C8B-B14F-4D97-AF65-F5344CB8AC3E}">
        <p14:creationId xmlns:p14="http://schemas.microsoft.com/office/powerpoint/2010/main" val="322720961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CAF8928-5D96-4E18-BE87-4F1720F2B4F1}" type="slidenum">
              <a:rPr lang="ru-RU" smtClean="0"/>
              <a:t>35</a:t>
            </a:fld>
            <a:endParaRPr lang="ru-RU"/>
          </a:p>
        </p:txBody>
      </p:sp>
    </p:spTree>
    <p:extLst>
      <p:ext uri="{BB962C8B-B14F-4D97-AF65-F5344CB8AC3E}">
        <p14:creationId xmlns:p14="http://schemas.microsoft.com/office/powerpoint/2010/main" val="400185132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CAF8928-5D96-4E18-BE87-4F1720F2B4F1}" type="slidenum">
              <a:rPr lang="ru-RU" smtClean="0"/>
              <a:t>36</a:t>
            </a:fld>
            <a:endParaRPr lang="ru-RU"/>
          </a:p>
        </p:txBody>
      </p:sp>
    </p:spTree>
    <p:extLst>
      <p:ext uri="{BB962C8B-B14F-4D97-AF65-F5344CB8AC3E}">
        <p14:creationId xmlns:p14="http://schemas.microsoft.com/office/powerpoint/2010/main" val="20357687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CAF8928-5D96-4E18-BE87-4F1720F2B4F1}" type="slidenum">
              <a:rPr lang="ru-RU" smtClean="0"/>
              <a:pPr/>
              <a:t>3</a:t>
            </a:fld>
            <a:endParaRPr lang="ru-RU"/>
          </a:p>
        </p:txBody>
      </p:sp>
    </p:spTree>
    <p:extLst>
      <p:ext uri="{BB962C8B-B14F-4D97-AF65-F5344CB8AC3E}">
        <p14:creationId xmlns:p14="http://schemas.microsoft.com/office/powerpoint/2010/main" val="248487098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CAF8928-5D96-4E18-BE87-4F1720F2B4F1}" type="slidenum">
              <a:rPr lang="ru-RU" smtClean="0"/>
              <a:pPr/>
              <a:t>39</a:t>
            </a:fld>
            <a:endParaRPr lang="ru-RU"/>
          </a:p>
        </p:txBody>
      </p:sp>
    </p:spTree>
    <p:extLst>
      <p:ext uri="{BB962C8B-B14F-4D97-AF65-F5344CB8AC3E}">
        <p14:creationId xmlns:p14="http://schemas.microsoft.com/office/powerpoint/2010/main" val="209762543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ECAF8928-5D96-4E18-BE87-4F1720F2B4F1}" type="slidenum">
              <a:rPr lang="ru-RU" smtClean="0"/>
              <a:pPr/>
              <a:t>40</a:t>
            </a:fld>
            <a:endParaRPr lang="ru-RU"/>
          </a:p>
        </p:txBody>
      </p:sp>
    </p:spTree>
    <p:extLst>
      <p:ext uri="{BB962C8B-B14F-4D97-AF65-F5344CB8AC3E}">
        <p14:creationId xmlns:p14="http://schemas.microsoft.com/office/powerpoint/2010/main" val="341897025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CAF8928-5D96-4E18-BE87-4F1720F2B4F1}" type="slidenum">
              <a:rPr lang="ru-RU" smtClean="0"/>
              <a:pPr/>
              <a:t>42</a:t>
            </a:fld>
            <a:endParaRPr lang="ru-RU"/>
          </a:p>
        </p:txBody>
      </p:sp>
    </p:spTree>
    <p:extLst>
      <p:ext uri="{BB962C8B-B14F-4D97-AF65-F5344CB8AC3E}">
        <p14:creationId xmlns:p14="http://schemas.microsoft.com/office/powerpoint/2010/main" val="58426108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CAF8928-5D96-4E18-BE87-4F1720F2B4F1}" type="slidenum">
              <a:rPr lang="ru-RU" smtClean="0"/>
              <a:pPr/>
              <a:t>44</a:t>
            </a:fld>
            <a:endParaRPr lang="ru-RU"/>
          </a:p>
        </p:txBody>
      </p:sp>
    </p:spTree>
    <p:extLst>
      <p:ext uri="{BB962C8B-B14F-4D97-AF65-F5344CB8AC3E}">
        <p14:creationId xmlns:p14="http://schemas.microsoft.com/office/powerpoint/2010/main" val="10024330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ECAF8928-5D96-4E18-BE87-4F1720F2B4F1}" type="slidenum">
              <a:rPr lang="ru-RU" smtClean="0"/>
              <a:pPr/>
              <a:t>45</a:t>
            </a:fld>
            <a:endParaRPr lang="ru-RU"/>
          </a:p>
        </p:txBody>
      </p:sp>
    </p:spTree>
    <p:extLst>
      <p:ext uri="{BB962C8B-B14F-4D97-AF65-F5344CB8AC3E}">
        <p14:creationId xmlns:p14="http://schemas.microsoft.com/office/powerpoint/2010/main" val="223980293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CAF8928-5D96-4E18-BE87-4F1720F2B4F1}" type="slidenum">
              <a:rPr lang="ru-RU" smtClean="0"/>
              <a:pPr/>
              <a:t>49</a:t>
            </a:fld>
            <a:endParaRPr lang="ru-RU"/>
          </a:p>
        </p:txBody>
      </p:sp>
    </p:spTree>
    <p:extLst>
      <p:ext uri="{BB962C8B-B14F-4D97-AF65-F5344CB8AC3E}">
        <p14:creationId xmlns:p14="http://schemas.microsoft.com/office/powerpoint/2010/main" val="428522748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CAF8928-5D96-4E18-BE87-4F1720F2B4F1}" type="slidenum">
              <a:rPr lang="ru-RU" smtClean="0"/>
              <a:pPr/>
              <a:t>50</a:t>
            </a:fld>
            <a:endParaRPr lang="ru-RU"/>
          </a:p>
        </p:txBody>
      </p:sp>
    </p:spTree>
    <p:extLst>
      <p:ext uri="{BB962C8B-B14F-4D97-AF65-F5344CB8AC3E}">
        <p14:creationId xmlns:p14="http://schemas.microsoft.com/office/powerpoint/2010/main" val="166500338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CAF8928-5D96-4E18-BE87-4F1720F2B4F1}" type="slidenum">
              <a:rPr lang="ru-RU" smtClean="0"/>
              <a:pPr/>
              <a:t>52</a:t>
            </a:fld>
            <a:endParaRPr lang="ru-RU"/>
          </a:p>
        </p:txBody>
      </p:sp>
    </p:spTree>
    <p:extLst>
      <p:ext uri="{BB962C8B-B14F-4D97-AF65-F5344CB8AC3E}">
        <p14:creationId xmlns:p14="http://schemas.microsoft.com/office/powerpoint/2010/main" val="312007485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CAF8928-5D96-4E18-BE87-4F1720F2B4F1}" type="slidenum">
              <a:rPr lang="ru-RU" smtClean="0"/>
              <a:pPr/>
              <a:t>53</a:t>
            </a:fld>
            <a:endParaRPr lang="ru-RU"/>
          </a:p>
        </p:txBody>
      </p:sp>
    </p:spTree>
    <p:extLst>
      <p:ext uri="{BB962C8B-B14F-4D97-AF65-F5344CB8AC3E}">
        <p14:creationId xmlns:p14="http://schemas.microsoft.com/office/powerpoint/2010/main" val="59410220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CAF8928-5D96-4E18-BE87-4F1720F2B4F1}" type="slidenum">
              <a:rPr lang="ru-RU" smtClean="0"/>
              <a:pPr/>
              <a:t>54</a:t>
            </a:fld>
            <a:endParaRPr lang="ru-RU"/>
          </a:p>
        </p:txBody>
      </p:sp>
    </p:spTree>
    <p:extLst>
      <p:ext uri="{BB962C8B-B14F-4D97-AF65-F5344CB8AC3E}">
        <p14:creationId xmlns:p14="http://schemas.microsoft.com/office/powerpoint/2010/main" val="30116596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CAF8928-5D96-4E18-BE87-4F1720F2B4F1}" type="slidenum">
              <a:rPr lang="ru-RU" smtClean="0"/>
              <a:pPr/>
              <a:t>4</a:t>
            </a:fld>
            <a:endParaRPr lang="ru-RU"/>
          </a:p>
        </p:txBody>
      </p:sp>
    </p:spTree>
    <p:extLst>
      <p:ext uri="{BB962C8B-B14F-4D97-AF65-F5344CB8AC3E}">
        <p14:creationId xmlns:p14="http://schemas.microsoft.com/office/powerpoint/2010/main" val="310913449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CAF8928-5D96-4E18-BE87-4F1720F2B4F1}" type="slidenum">
              <a:rPr lang="ru-RU" smtClean="0"/>
              <a:pPr/>
              <a:t>55</a:t>
            </a:fld>
            <a:endParaRPr lang="ru-RU"/>
          </a:p>
        </p:txBody>
      </p:sp>
    </p:spTree>
    <p:extLst>
      <p:ext uri="{BB962C8B-B14F-4D97-AF65-F5344CB8AC3E}">
        <p14:creationId xmlns:p14="http://schemas.microsoft.com/office/powerpoint/2010/main" val="66237392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ECAF8928-5D96-4E18-BE87-4F1720F2B4F1}" type="slidenum">
              <a:rPr lang="ru-RU" smtClean="0"/>
              <a:pPr/>
              <a:t>56</a:t>
            </a:fld>
            <a:endParaRPr lang="ru-RU"/>
          </a:p>
        </p:txBody>
      </p:sp>
    </p:spTree>
    <p:extLst>
      <p:ext uri="{BB962C8B-B14F-4D97-AF65-F5344CB8AC3E}">
        <p14:creationId xmlns:p14="http://schemas.microsoft.com/office/powerpoint/2010/main" val="243894656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ECAF8928-5D96-4E18-BE87-4F1720F2B4F1}" type="slidenum">
              <a:rPr lang="ru-RU" smtClean="0"/>
              <a:pPr/>
              <a:t>57</a:t>
            </a:fld>
            <a:endParaRPr lang="ru-RU"/>
          </a:p>
        </p:txBody>
      </p:sp>
    </p:spTree>
    <p:extLst>
      <p:ext uri="{BB962C8B-B14F-4D97-AF65-F5344CB8AC3E}">
        <p14:creationId xmlns:p14="http://schemas.microsoft.com/office/powerpoint/2010/main" val="69969008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ECAF8928-5D96-4E18-BE87-4F1720F2B4F1}" type="slidenum">
              <a:rPr lang="ru-RU" smtClean="0"/>
              <a:pPr/>
              <a:t>58</a:t>
            </a:fld>
            <a:endParaRPr lang="ru-RU"/>
          </a:p>
        </p:txBody>
      </p:sp>
    </p:spTree>
    <p:extLst>
      <p:ext uri="{BB962C8B-B14F-4D97-AF65-F5344CB8AC3E}">
        <p14:creationId xmlns:p14="http://schemas.microsoft.com/office/powerpoint/2010/main" val="131106389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CAF8928-5D96-4E18-BE87-4F1720F2B4F1}" type="slidenum">
              <a:rPr lang="ru-RU" smtClean="0"/>
              <a:pPr/>
              <a:t>63</a:t>
            </a:fld>
            <a:endParaRPr lang="ru-RU"/>
          </a:p>
        </p:txBody>
      </p:sp>
    </p:spTree>
    <p:extLst>
      <p:ext uri="{BB962C8B-B14F-4D97-AF65-F5344CB8AC3E}">
        <p14:creationId xmlns:p14="http://schemas.microsoft.com/office/powerpoint/2010/main" val="340994426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a:t>При</a:t>
            </a:r>
            <a:r>
              <a:rPr lang="ru-RU" baseline="0"/>
              <a:t> низком показателе проникновения кредитных продуктов</a:t>
            </a:r>
            <a:r>
              <a:rPr lang="en-US" baseline="0"/>
              <a:t>,</a:t>
            </a:r>
            <a:r>
              <a:rPr lang="ru-RU" baseline="0"/>
              <a:t> основная их часть сосредоточена в сегменте </a:t>
            </a:r>
            <a:r>
              <a:rPr lang="en-US" baseline="0"/>
              <a:t>SEC A </a:t>
            </a:r>
            <a:r>
              <a:rPr lang="ru-RU" baseline="0"/>
              <a:t>и </a:t>
            </a:r>
            <a:r>
              <a:rPr lang="en-US" baseline="0"/>
              <a:t>SEC B,</a:t>
            </a:r>
            <a:r>
              <a:rPr lang="ru-RU" baseline="0"/>
              <a:t> при высоких требованиях к заемщику. Стратегия </a:t>
            </a:r>
            <a:r>
              <a:rPr lang="en-US" baseline="0">
                <a:solidFill>
                  <a:srgbClr val="FF0000"/>
                </a:solidFill>
              </a:rPr>
              <a:t>DCFC </a:t>
            </a:r>
            <a:r>
              <a:rPr lang="ru-RU" baseline="0"/>
              <a:t>– всегда доступная финансовая поддержка рядом с клиентом</a:t>
            </a:r>
            <a:r>
              <a:rPr lang="en-US" baseline="0"/>
              <a:t> </a:t>
            </a:r>
            <a:r>
              <a:rPr lang="ru-RU" baseline="0"/>
              <a:t>посзволяет ориентироваться на 70% рынка.</a:t>
            </a:r>
            <a:endParaRPr lang="en-US"/>
          </a:p>
        </p:txBody>
      </p:sp>
      <p:sp>
        <p:nvSpPr>
          <p:cNvPr id="4" name="Slide Number Placeholder 3"/>
          <p:cNvSpPr>
            <a:spLocks noGrp="1"/>
          </p:cNvSpPr>
          <p:nvPr>
            <p:ph type="sldNum" sz="quarter" idx="10"/>
          </p:nvPr>
        </p:nvSpPr>
        <p:spPr/>
        <p:txBody>
          <a:bodyPr/>
          <a:lstStyle/>
          <a:p>
            <a:fld id="{ECAF8928-5D96-4E18-BE87-4F1720F2B4F1}" type="slidenum">
              <a:rPr lang="ru-RU" smtClean="0"/>
              <a:t>64</a:t>
            </a:fld>
            <a:endParaRPr lang="ru-RU"/>
          </a:p>
        </p:txBody>
      </p:sp>
    </p:spTree>
    <p:extLst>
      <p:ext uri="{BB962C8B-B14F-4D97-AF65-F5344CB8AC3E}">
        <p14:creationId xmlns:p14="http://schemas.microsoft.com/office/powerpoint/2010/main" val="35673488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CAF8928-5D96-4E18-BE87-4F1720F2B4F1}" type="slidenum">
              <a:rPr lang="ru-RU" smtClean="0"/>
              <a:pPr/>
              <a:t>5</a:t>
            </a:fld>
            <a:endParaRPr lang="ru-RU"/>
          </a:p>
        </p:txBody>
      </p:sp>
    </p:spTree>
    <p:extLst>
      <p:ext uri="{BB962C8B-B14F-4D97-AF65-F5344CB8AC3E}">
        <p14:creationId xmlns:p14="http://schemas.microsoft.com/office/powerpoint/2010/main" val="31200748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ECAF8928-5D96-4E18-BE87-4F1720F2B4F1}" type="slidenum">
              <a:rPr lang="ru-RU" smtClean="0"/>
              <a:pPr/>
              <a:t>6</a:t>
            </a:fld>
            <a:endParaRPr lang="ru-RU"/>
          </a:p>
        </p:txBody>
      </p:sp>
    </p:spTree>
    <p:extLst>
      <p:ext uri="{BB962C8B-B14F-4D97-AF65-F5344CB8AC3E}">
        <p14:creationId xmlns:p14="http://schemas.microsoft.com/office/powerpoint/2010/main" val="18226703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CAF8928-5D96-4E18-BE87-4F1720F2B4F1}" type="slidenum">
              <a:rPr lang="ru-RU" smtClean="0"/>
              <a:pPr/>
              <a:t>7</a:t>
            </a:fld>
            <a:endParaRPr lang="ru-RU"/>
          </a:p>
        </p:txBody>
      </p:sp>
    </p:spTree>
    <p:extLst>
      <p:ext uri="{BB962C8B-B14F-4D97-AF65-F5344CB8AC3E}">
        <p14:creationId xmlns:p14="http://schemas.microsoft.com/office/powerpoint/2010/main" val="24022495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CAF8928-5D96-4E18-BE87-4F1720F2B4F1}" type="slidenum">
              <a:rPr lang="ru-RU" smtClean="0"/>
              <a:t>8</a:t>
            </a:fld>
            <a:endParaRPr lang="ru-RU"/>
          </a:p>
        </p:txBody>
      </p:sp>
    </p:spTree>
    <p:extLst>
      <p:ext uri="{BB962C8B-B14F-4D97-AF65-F5344CB8AC3E}">
        <p14:creationId xmlns:p14="http://schemas.microsoft.com/office/powerpoint/2010/main" val="6759159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CAF8928-5D96-4E18-BE87-4F1720F2B4F1}" type="slidenum">
              <a:rPr lang="ru-RU" smtClean="0"/>
              <a:t>9</a:t>
            </a:fld>
            <a:endParaRPr lang="ru-RU"/>
          </a:p>
        </p:txBody>
      </p:sp>
    </p:spTree>
    <p:extLst>
      <p:ext uri="{BB962C8B-B14F-4D97-AF65-F5344CB8AC3E}">
        <p14:creationId xmlns:p14="http://schemas.microsoft.com/office/powerpoint/2010/main" val="98475613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685800" y="2130425"/>
            <a:ext cx="7772400" cy="1470025"/>
          </a:xfrm>
        </p:spPr>
        <p:txBody>
          <a:bodyPr/>
          <a:lstStyle>
            <a:lvl1pPr>
              <a:defRPr>
                <a:solidFill>
                  <a:schemeClr val="tx2"/>
                </a:solidFill>
              </a:defRPr>
            </a:lvl1pPr>
          </a:lstStyle>
          <a:p>
            <a:r>
              <a:rPr lang="ru-RU"/>
              <a:t>Образец заголовка</a:t>
            </a:r>
          </a:p>
        </p:txBody>
      </p:sp>
      <p:sp>
        <p:nvSpPr>
          <p:cNvPr id="3" name="Подзаголовок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ru-RU"/>
              <a:t>Образец подзаголовка</a:t>
            </a:r>
          </a:p>
        </p:txBody>
      </p:sp>
      <p:sp>
        <p:nvSpPr>
          <p:cNvPr id="4" name="Дата 3"/>
          <p:cNvSpPr>
            <a:spLocks noGrp="1"/>
          </p:cNvSpPr>
          <p:nvPr>
            <p:ph type="dt" sz="half" idx="10"/>
          </p:nvPr>
        </p:nvSpPr>
        <p:spPr/>
        <p:txBody>
          <a:bodyPr/>
          <a:lstStyle/>
          <a:p>
            <a:fld id="{D2C3588D-9E94-4144-9DA3-F84C352C206B}" type="datetime1">
              <a:rPr lang="ru-RU" smtClean="0"/>
              <a:pPr/>
              <a:t>29.08.2017</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D7F305DA-160D-498F-B102-A1D8643B4A2C}" type="slidenum">
              <a:rPr lang="ru-RU" smtClean="0"/>
              <a:pPr/>
              <a:t>‹#›</a:t>
            </a:fld>
            <a:endParaRPr lang="ru-RU"/>
          </a:p>
        </p:txBody>
      </p:sp>
      <p:pic>
        <p:nvPicPr>
          <p:cNvPr id="7" name="Picture 2" descr="http://finstar.com/front/fix/pre_footer.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7315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06476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Вертикальный текст 2"/>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p:cNvSpPr>
            <a:spLocks noGrp="1"/>
          </p:cNvSpPr>
          <p:nvPr>
            <p:ph type="dt" sz="half" idx="10"/>
          </p:nvPr>
        </p:nvSpPr>
        <p:spPr/>
        <p:txBody>
          <a:bodyPr/>
          <a:lstStyle/>
          <a:p>
            <a:fld id="{4AFD40F4-0E4D-4221-AF7C-55BA2A9DB0CA}" type="datetime1">
              <a:rPr lang="ru-RU" smtClean="0"/>
              <a:pPr/>
              <a:t>29.08.2017</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D7F305DA-160D-498F-B102-A1D8643B4A2C}" type="slidenum">
              <a:rPr lang="ru-RU" smtClean="0"/>
              <a:pPr/>
              <a:t>‹#›</a:t>
            </a:fld>
            <a:endParaRPr lang="ru-RU"/>
          </a:p>
        </p:txBody>
      </p:sp>
    </p:spTree>
    <p:extLst>
      <p:ext uri="{BB962C8B-B14F-4D97-AF65-F5344CB8AC3E}">
        <p14:creationId xmlns:p14="http://schemas.microsoft.com/office/powerpoint/2010/main" val="19505688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6629400" y="692696"/>
            <a:ext cx="2057400" cy="5433467"/>
          </a:xfrm>
        </p:spPr>
        <p:txBody>
          <a:bodyPr vert="eaVert"/>
          <a:lstStyle>
            <a:lvl1pPr>
              <a:defRPr>
                <a:solidFill>
                  <a:schemeClr val="tx2"/>
                </a:solidFill>
              </a:defRPr>
            </a:lvl1pPr>
          </a:lstStyle>
          <a:p>
            <a:r>
              <a:rPr lang="ru-RU"/>
              <a:t>Образец заголовка</a:t>
            </a:r>
          </a:p>
        </p:txBody>
      </p:sp>
      <p:sp>
        <p:nvSpPr>
          <p:cNvPr id="3" name="Вертикальный текст 2"/>
          <p:cNvSpPr>
            <a:spLocks noGrp="1"/>
          </p:cNvSpPr>
          <p:nvPr>
            <p:ph type="body" orient="vert" idx="1"/>
          </p:nvPr>
        </p:nvSpPr>
        <p:spPr>
          <a:xfrm>
            <a:off x="457200" y="692696"/>
            <a:ext cx="6019800" cy="5433467"/>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p:cNvSpPr>
            <a:spLocks noGrp="1"/>
          </p:cNvSpPr>
          <p:nvPr>
            <p:ph type="dt" sz="half" idx="10"/>
          </p:nvPr>
        </p:nvSpPr>
        <p:spPr/>
        <p:txBody>
          <a:bodyPr/>
          <a:lstStyle/>
          <a:p>
            <a:fld id="{0C579389-570E-415D-9E4D-B1EB6D3575E2}" type="datetime1">
              <a:rPr lang="ru-RU" smtClean="0"/>
              <a:pPr/>
              <a:t>29.08.2017</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D7F305DA-160D-498F-B102-A1D8643B4A2C}" type="slidenum">
              <a:rPr lang="ru-RU" smtClean="0"/>
              <a:pPr/>
              <a:t>‹#›</a:t>
            </a:fld>
            <a:endParaRPr lang="ru-RU"/>
          </a:p>
        </p:txBody>
      </p:sp>
    </p:spTree>
    <p:extLst>
      <p:ext uri="{BB962C8B-B14F-4D97-AF65-F5344CB8AC3E}">
        <p14:creationId xmlns:p14="http://schemas.microsoft.com/office/powerpoint/2010/main" val="9826621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Объект 2"/>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p:cNvSpPr>
            <a:spLocks noGrp="1"/>
          </p:cNvSpPr>
          <p:nvPr>
            <p:ph type="dt" sz="half" idx="10"/>
          </p:nvPr>
        </p:nvSpPr>
        <p:spPr/>
        <p:txBody>
          <a:bodyPr/>
          <a:lstStyle/>
          <a:p>
            <a:fld id="{A442A7EC-9A80-4032-9534-DF1BF1E144B2}" type="datetime1">
              <a:rPr lang="ru-RU" smtClean="0"/>
              <a:pPr/>
              <a:t>29.08.2017</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D7F305DA-160D-498F-B102-A1D8643B4A2C}" type="slidenum">
              <a:rPr lang="ru-RU" smtClean="0"/>
              <a:pPr/>
              <a:t>‹#›</a:t>
            </a:fld>
            <a:endParaRPr lang="ru-RU"/>
          </a:p>
        </p:txBody>
      </p:sp>
    </p:spTree>
    <p:extLst>
      <p:ext uri="{BB962C8B-B14F-4D97-AF65-F5344CB8AC3E}">
        <p14:creationId xmlns:p14="http://schemas.microsoft.com/office/powerpoint/2010/main" val="324334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22313" y="4406900"/>
            <a:ext cx="7772400" cy="1362075"/>
          </a:xfrm>
        </p:spPr>
        <p:txBody>
          <a:bodyPr anchor="t"/>
          <a:lstStyle>
            <a:lvl1pPr algn="l">
              <a:defRPr sz="4000" b="1" cap="all"/>
            </a:lvl1pPr>
          </a:lstStyle>
          <a:p>
            <a:r>
              <a:rPr lang="ru-RU"/>
              <a:t>Образец заголовка</a:t>
            </a:r>
          </a:p>
        </p:txBody>
      </p:sp>
      <p:sp>
        <p:nvSpPr>
          <p:cNvPr id="3" name="Текст 2"/>
          <p:cNvSpPr>
            <a:spLocks noGrp="1"/>
          </p:cNvSpPr>
          <p:nvPr>
            <p:ph type="body" idx="1"/>
          </p:nvPr>
        </p:nvSpPr>
        <p:spPr>
          <a:xfrm>
            <a:off x="722313" y="2906713"/>
            <a:ext cx="7772400" cy="1500187"/>
          </a:xfrm>
        </p:spPr>
        <p:txBody>
          <a:bodyPr anchor="t"/>
          <a:lstStyle>
            <a:lvl1pPr marL="0" indent="0" algn="ctr">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a:t>Образец текста</a:t>
            </a:r>
          </a:p>
        </p:txBody>
      </p:sp>
      <p:sp>
        <p:nvSpPr>
          <p:cNvPr id="4" name="Дата 3"/>
          <p:cNvSpPr>
            <a:spLocks noGrp="1"/>
          </p:cNvSpPr>
          <p:nvPr>
            <p:ph type="dt" sz="half" idx="10"/>
          </p:nvPr>
        </p:nvSpPr>
        <p:spPr/>
        <p:txBody>
          <a:bodyPr/>
          <a:lstStyle/>
          <a:p>
            <a:fld id="{105FF983-D4E0-4AC2-ABC3-C89C800AC54E}" type="datetime1">
              <a:rPr lang="ru-RU" smtClean="0"/>
              <a:pPr/>
              <a:t>29.08.2017</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D7F305DA-160D-498F-B102-A1D8643B4A2C}" type="slidenum">
              <a:rPr lang="ru-RU" smtClean="0"/>
              <a:pPr/>
              <a:t>‹#›</a:t>
            </a:fld>
            <a:endParaRPr lang="ru-RU"/>
          </a:p>
        </p:txBody>
      </p:sp>
    </p:spTree>
    <p:extLst>
      <p:ext uri="{BB962C8B-B14F-4D97-AF65-F5344CB8AC3E}">
        <p14:creationId xmlns:p14="http://schemas.microsoft.com/office/powerpoint/2010/main" val="13040721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Объект 2"/>
          <p:cNvSpPr>
            <a:spLocks noGrp="1"/>
          </p:cNvSpPr>
          <p:nvPr>
            <p:ph sz="half" idx="1"/>
          </p:nvPr>
        </p:nvSpPr>
        <p:spPr>
          <a:xfrm>
            <a:off x="457200" y="1600200"/>
            <a:ext cx="4038600" cy="4525963"/>
          </a:xfrm>
        </p:spPr>
        <p:txBody>
          <a:bodyPr>
            <a:normAutofit/>
          </a:bodyPr>
          <a:lstStyle>
            <a:lvl1pPr>
              <a:defRPr sz="1600"/>
            </a:lvl1pPr>
            <a:lvl2pPr>
              <a:defRPr sz="1400"/>
            </a:lvl2pPr>
            <a:lvl3pPr>
              <a:defRPr sz="1200"/>
            </a:lvl3pPr>
            <a:lvl4pPr>
              <a:defRPr sz="1100"/>
            </a:lvl4pPr>
            <a:lvl5pPr>
              <a:defRPr sz="1100"/>
            </a:lvl5pPr>
            <a:lvl6pPr>
              <a:defRPr sz="1800"/>
            </a:lvl6pPr>
            <a:lvl7pPr>
              <a:defRPr sz="1800"/>
            </a:lvl7pPr>
            <a:lvl8pPr>
              <a:defRPr sz="1800"/>
            </a:lvl8pPr>
            <a:lvl9pPr>
              <a:defRPr sz="18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Объект 3"/>
          <p:cNvSpPr>
            <a:spLocks noGrp="1"/>
          </p:cNvSpPr>
          <p:nvPr>
            <p:ph sz="half" idx="2"/>
          </p:nvPr>
        </p:nvSpPr>
        <p:spPr>
          <a:xfrm>
            <a:off x="4648200" y="1600200"/>
            <a:ext cx="4038600" cy="4525963"/>
          </a:xfrm>
        </p:spPr>
        <p:txBody>
          <a:bodyPr>
            <a:normAutofit/>
          </a:bodyPr>
          <a:lstStyle>
            <a:lvl1pPr>
              <a:defRPr sz="1600"/>
            </a:lvl1pPr>
            <a:lvl2pPr>
              <a:defRPr sz="1400"/>
            </a:lvl2pPr>
            <a:lvl3pPr>
              <a:defRPr sz="1200"/>
            </a:lvl3pPr>
            <a:lvl4pPr>
              <a:defRPr sz="1100"/>
            </a:lvl4pPr>
            <a:lvl5pPr>
              <a:defRPr sz="1100"/>
            </a:lvl5pPr>
            <a:lvl6pPr>
              <a:defRPr sz="1800"/>
            </a:lvl6pPr>
            <a:lvl7pPr>
              <a:defRPr sz="1800"/>
            </a:lvl7pPr>
            <a:lvl8pPr>
              <a:defRPr sz="1800"/>
            </a:lvl8pPr>
            <a:lvl9pPr>
              <a:defRPr sz="18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Дата 4"/>
          <p:cNvSpPr>
            <a:spLocks noGrp="1"/>
          </p:cNvSpPr>
          <p:nvPr>
            <p:ph type="dt" sz="half" idx="10"/>
          </p:nvPr>
        </p:nvSpPr>
        <p:spPr/>
        <p:txBody>
          <a:bodyPr/>
          <a:lstStyle/>
          <a:p>
            <a:fld id="{D5B149DA-2B70-4C70-AADC-6EA99B8BD7A8}" type="datetime1">
              <a:rPr lang="ru-RU" smtClean="0"/>
              <a:pPr/>
              <a:t>29.08.2017</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D7F305DA-160D-498F-B102-A1D8643B4A2C}" type="slidenum">
              <a:rPr lang="ru-RU" smtClean="0"/>
              <a:pPr/>
              <a:t>‹#›</a:t>
            </a:fld>
            <a:endParaRPr lang="ru-RU"/>
          </a:p>
        </p:txBody>
      </p:sp>
    </p:spTree>
    <p:extLst>
      <p:ext uri="{BB962C8B-B14F-4D97-AF65-F5344CB8AC3E}">
        <p14:creationId xmlns:p14="http://schemas.microsoft.com/office/powerpoint/2010/main" val="1713190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lvl1pPr>
              <a:defRPr/>
            </a:lvl1pPr>
          </a:lstStyle>
          <a:p>
            <a:r>
              <a:rPr lang="ru-RU"/>
              <a:t>Образец заголовка</a:t>
            </a:r>
          </a:p>
        </p:txBody>
      </p:sp>
      <p:sp>
        <p:nvSpPr>
          <p:cNvPr id="3" name="Текст 2"/>
          <p:cNvSpPr>
            <a:spLocks noGrp="1"/>
          </p:cNvSpPr>
          <p:nvPr>
            <p:ph type="body" idx="1"/>
          </p:nvPr>
        </p:nvSpPr>
        <p:spPr>
          <a:xfrm>
            <a:off x="457200" y="959049"/>
            <a:ext cx="4040188" cy="381719"/>
          </a:xfrm>
          <a:solidFill>
            <a:schemeClr val="tx2"/>
          </a:solidFill>
        </p:spPr>
        <p:txBody>
          <a:bodyPr anchor="ctr">
            <a:normAutofit/>
          </a:bodyPr>
          <a:lstStyle>
            <a:lvl1pPr marL="0" indent="0" algn="ctr">
              <a:buNone/>
              <a:defRPr sz="20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Объект 3"/>
          <p:cNvSpPr>
            <a:spLocks noGrp="1"/>
          </p:cNvSpPr>
          <p:nvPr>
            <p:ph sz="half" idx="2"/>
          </p:nvPr>
        </p:nvSpPr>
        <p:spPr>
          <a:xfrm>
            <a:off x="457200" y="1340768"/>
            <a:ext cx="4040188" cy="4785395"/>
          </a:xfrm>
        </p:spPr>
        <p:txBody>
          <a:bodyPr>
            <a:normAutofit/>
          </a:bodyPr>
          <a:lstStyle>
            <a:lvl1pPr>
              <a:defRPr sz="1600"/>
            </a:lvl1pPr>
            <a:lvl2pPr>
              <a:defRPr sz="1400"/>
            </a:lvl2pPr>
            <a:lvl3pPr>
              <a:defRPr sz="1200"/>
            </a:lvl3pPr>
            <a:lvl4pPr>
              <a:defRPr sz="1100"/>
            </a:lvl4pPr>
            <a:lvl5pPr>
              <a:defRPr sz="1100"/>
            </a:lvl5pPr>
            <a:lvl6pPr>
              <a:defRPr sz="1600"/>
            </a:lvl6pPr>
            <a:lvl7pPr>
              <a:defRPr sz="1600"/>
            </a:lvl7pPr>
            <a:lvl8pPr>
              <a:defRPr sz="1600"/>
            </a:lvl8pPr>
            <a:lvl9pPr>
              <a:defRPr sz="16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Текст 4"/>
          <p:cNvSpPr>
            <a:spLocks noGrp="1"/>
          </p:cNvSpPr>
          <p:nvPr>
            <p:ph type="body" sz="quarter" idx="3"/>
          </p:nvPr>
        </p:nvSpPr>
        <p:spPr>
          <a:xfrm>
            <a:off x="4645025" y="959049"/>
            <a:ext cx="4041775" cy="381719"/>
          </a:xfrm>
          <a:solidFill>
            <a:schemeClr val="tx2"/>
          </a:solidFill>
        </p:spPr>
        <p:txBody>
          <a:bodyPr anchor="ctr">
            <a:noAutofit/>
          </a:bodyPr>
          <a:lstStyle>
            <a:lvl1pPr marL="0" indent="0" algn="ctr">
              <a:buNone/>
              <a:defRPr sz="20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Объект 5"/>
          <p:cNvSpPr>
            <a:spLocks noGrp="1"/>
          </p:cNvSpPr>
          <p:nvPr>
            <p:ph sz="quarter" idx="4"/>
          </p:nvPr>
        </p:nvSpPr>
        <p:spPr>
          <a:xfrm>
            <a:off x="4645025" y="1340768"/>
            <a:ext cx="4041775" cy="4785395"/>
          </a:xfrm>
        </p:spPr>
        <p:txBody>
          <a:bodyPr>
            <a:normAutofit/>
          </a:bodyPr>
          <a:lstStyle>
            <a:lvl1pPr>
              <a:defRPr sz="1600"/>
            </a:lvl1pPr>
            <a:lvl2pPr>
              <a:defRPr sz="1400"/>
            </a:lvl2pPr>
            <a:lvl3pPr>
              <a:defRPr sz="1200"/>
            </a:lvl3pPr>
            <a:lvl4pPr>
              <a:defRPr sz="1100"/>
            </a:lvl4pPr>
            <a:lvl5pPr>
              <a:defRPr sz="1100"/>
            </a:lvl5pPr>
            <a:lvl6pPr>
              <a:defRPr sz="1600"/>
            </a:lvl6pPr>
            <a:lvl7pPr>
              <a:defRPr sz="1600"/>
            </a:lvl7pPr>
            <a:lvl8pPr>
              <a:defRPr sz="1600"/>
            </a:lvl8pPr>
            <a:lvl9pPr>
              <a:defRPr sz="16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7" name="Дата 6"/>
          <p:cNvSpPr>
            <a:spLocks noGrp="1"/>
          </p:cNvSpPr>
          <p:nvPr>
            <p:ph type="dt" sz="half" idx="10"/>
          </p:nvPr>
        </p:nvSpPr>
        <p:spPr/>
        <p:txBody>
          <a:bodyPr/>
          <a:lstStyle/>
          <a:p>
            <a:fld id="{32F1A12F-C88F-4C19-974A-BB3C2204DDEC}" type="datetime1">
              <a:rPr lang="ru-RU" smtClean="0"/>
              <a:pPr/>
              <a:t>29.08.2017</a:t>
            </a:fld>
            <a:endParaRPr lang="ru-RU"/>
          </a:p>
        </p:txBody>
      </p:sp>
      <p:sp>
        <p:nvSpPr>
          <p:cNvPr id="8" name="Нижний колонтитул 7"/>
          <p:cNvSpPr>
            <a:spLocks noGrp="1"/>
          </p:cNvSpPr>
          <p:nvPr>
            <p:ph type="ftr" sz="quarter" idx="11"/>
          </p:nvPr>
        </p:nvSpPr>
        <p:spPr/>
        <p:txBody>
          <a:bodyPr/>
          <a:lstStyle/>
          <a:p>
            <a:endParaRPr lang="ru-RU"/>
          </a:p>
        </p:txBody>
      </p:sp>
      <p:sp>
        <p:nvSpPr>
          <p:cNvPr id="9" name="Номер слайда 8"/>
          <p:cNvSpPr>
            <a:spLocks noGrp="1"/>
          </p:cNvSpPr>
          <p:nvPr>
            <p:ph type="sldNum" sz="quarter" idx="12"/>
          </p:nvPr>
        </p:nvSpPr>
        <p:spPr/>
        <p:txBody>
          <a:bodyPr/>
          <a:lstStyle/>
          <a:p>
            <a:fld id="{D7F305DA-160D-498F-B102-A1D8643B4A2C}" type="slidenum">
              <a:rPr lang="ru-RU" smtClean="0"/>
              <a:pPr/>
              <a:t>‹#›</a:t>
            </a:fld>
            <a:endParaRPr lang="ru-RU"/>
          </a:p>
        </p:txBody>
      </p:sp>
    </p:spTree>
    <p:extLst>
      <p:ext uri="{BB962C8B-B14F-4D97-AF65-F5344CB8AC3E}">
        <p14:creationId xmlns:p14="http://schemas.microsoft.com/office/powerpoint/2010/main" val="32922345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Дата 2"/>
          <p:cNvSpPr>
            <a:spLocks noGrp="1"/>
          </p:cNvSpPr>
          <p:nvPr>
            <p:ph type="dt" sz="half" idx="10"/>
          </p:nvPr>
        </p:nvSpPr>
        <p:spPr/>
        <p:txBody>
          <a:bodyPr/>
          <a:lstStyle/>
          <a:p>
            <a:fld id="{63CBA9EB-8B72-47E9-84EB-C85F8ABB4663}" type="datetime1">
              <a:rPr lang="ru-RU" smtClean="0"/>
              <a:pPr/>
              <a:t>29.08.2017</a:t>
            </a:fld>
            <a:endParaRPr lang="ru-RU"/>
          </a:p>
        </p:txBody>
      </p:sp>
      <p:sp>
        <p:nvSpPr>
          <p:cNvPr id="4" name="Нижний колонтитул 3"/>
          <p:cNvSpPr>
            <a:spLocks noGrp="1"/>
          </p:cNvSpPr>
          <p:nvPr>
            <p:ph type="ftr" sz="quarter" idx="11"/>
          </p:nvPr>
        </p:nvSpPr>
        <p:spPr/>
        <p:txBody>
          <a:bodyPr/>
          <a:lstStyle/>
          <a:p>
            <a:endParaRPr lang="ru-RU"/>
          </a:p>
        </p:txBody>
      </p:sp>
      <p:sp>
        <p:nvSpPr>
          <p:cNvPr id="5" name="Номер слайда 4"/>
          <p:cNvSpPr>
            <a:spLocks noGrp="1"/>
          </p:cNvSpPr>
          <p:nvPr>
            <p:ph type="sldNum" sz="quarter" idx="12"/>
          </p:nvPr>
        </p:nvSpPr>
        <p:spPr/>
        <p:txBody>
          <a:bodyPr/>
          <a:lstStyle/>
          <a:p>
            <a:fld id="{D7F305DA-160D-498F-B102-A1D8643B4A2C}" type="slidenum">
              <a:rPr lang="ru-RU" smtClean="0"/>
              <a:pPr/>
              <a:t>‹#›</a:t>
            </a:fld>
            <a:endParaRPr lang="ru-RU"/>
          </a:p>
        </p:txBody>
      </p:sp>
    </p:spTree>
    <p:extLst>
      <p:ext uri="{BB962C8B-B14F-4D97-AF65-F5344CB8AC3E}">
        <p14:creationId xmlns:p14="http://schemas.microsoft.com/office/powerpoint/2010/main" val="22199461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p:cNvSpPr>
            <a:spLocks noGrp="1"/>
          </p:cNvSpPr>
          <p:nvPr>
            <p:ph type="dt" sz="half" idx="10"/>
          </p:nvPr>
        </p:nvSpPr>
        <p:spPr/>
        <p:txBody>
          <a:bodyPr/>
          <a:lstStyle/>
          <a:p>
            <a:fld id="{5CBD8D49-0218-44CB-A4E1-9492E9B21D5F}" type="datetime1">
              <a:rPr lang="ru-RU" smtClean="0"/>
              <a:pPr/>
              <a:t>29.08.2017</a:t>
            </a:fld>
            <a:endParaRPr lang="ru-RU"/>
          </a:p>
        </p:txBody>
      </p:sp>
      <p:sp>
        <p:nvSpPr>
          <p:cNvPr id="3" name="Нижний колонтитул 2"/>
          <p:cNvSpPr>
            <a:spLocks noGrp="1"/>
          </p:cNvSpPr>
          <p:nvPr>
            <p:ph type="ftr" sz="quarter" idx="11"/>
          </p:nvPr>
        </p:nvSpPr>
        <p:spPr/>
        <p:txBody>
          <a:bodyPr/>
          <a:lstStyle/>
          <a:p>
            <a:endParaRPr lang="ru-RU"/>
          </a:p>
        </p:txBody>
      </p:sp>
      <p:sp>
        <p:nvSpPr>
          <p:cNvPr id="4" name="Номер слайда 3"/>
          <p:cNvSpPr>
            <a:spLocks noGrp="1"/>
          </p:cNvSpPr>
          <p:nvPr>
            <p:ph type="sldNum" sz="quarter" idx="12"/>
          </p:nvPr>
        </p:nvSpPr>
        <p:spPr/>
        <p:txBody>
          <a:bodyPr/>
          <a:lstStyle/>
          <a:p>
            <a:fld id="{D7F305DA-160D-498F-B102-A1D8643B4A2C}" type="slidenum">
              <a:rPr lang="ru-RU" smtClean="0"/>
              <a:pPr/>
              <a:t>‹#›</a:t>
            </a:fld>
            <a:endParaRPr lang="ru-RU"/>
          </a:p>
        </p:txBody>
      </p:sp>
    </p:spTree>
    <p:extLst>
      <p:ext uri="{BB962C8B-B14F-4D97-AF65-F5344CB8AC3E}">
        <p14:creationId xmlns:p14="http://schemas.microsoft.com/office/powerpoint/2010/main" val="19063536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67544" y="692696"/>
            <a:ext cx="3008313" cy="1018034"/>
          </a:xfrm>
        </p:spPr>
        <p:txBody>
          <a:bodyPr anchor="b"/>
          <a:lstStyle>
            <a:lvl1pPr algn="l">
              <a:defRPr sz="2000" b="1"/>
            </a:lvl1pPr>
          </a:lstStyle>
          <a:p>
            <a:r>
              <a:rPr lang="ru-RU"/>
              <a:t>Образец заголовка</a:t>
            </a:r>
          </a:p>
        </p:txBody>
      </p:sp>
      <p:sp>
        <p:nvSpPr>
          <p:cNvPr id="3" name="Объект 2"/>
          <p:cNvSpPr>
            <a:spLocks noGrp="1"/>
          </p:cNvSpPr>
          <p:nvPr>
            <p:ph idx="1"/>
          </p:nvPr>
        </p:nvSpPr>
        <p:spPr>
          <a:xfrm>
            <a:off x="3575050" y="692696"/>
            <a:ext cx="5111750" cy="5433467"/>
          </a:xfrm>
        </p:spPr>
        <p:txBody>
          <a:bodyPr>
            <a:normAutofit/>
          </a:bodyPr>
          <a:lstStyle>
            <a:lvl1pPr>
              <a:defRPr sz="1600"/>
            </a:lvl1pPr>
            <a:lvl2pPr>
              <a:defRPr sz="1400"/>
            </a:lvl2pPr>
            <a:lvl3pPr>
              <a:defRPr sz="1200"/>
            </a:lvl3pPr>
            <a:lvl4pPr>
              <a:defRPr sz="1100"/>
            </a:lvl4pPr>
            <a:lvl5pPr>
              <a:defRPr sz="11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Текст 3"/>
          <p:cNvSpPr>
            <a:spLocks noGrp="1"/>
          </p:cNvSpPr>
          <p:nvPr>
            <p:ph type="body" sz="half" idx="2"/>
          </p:nvPr>
        </p:nvSpPr>
        <p:spPr>
          <a:xfrm>
            <a:off x="457200" y="1700808"/>
            <a:ext cx="3008313" cy="442535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5" name="Дата 4"/>
          <p:cNvSpPr>
            <a:spLocks noGrp="1"/>
          </p:cNvSpPr>
          <p:nvPr>
            <p:ph type="dt" sz="half" idx="10"/>
          </p:nvPr>
        </p:nvSpPr>
        <p:spPr/>
        <p:txBody>
          <a:bodyPr/>
          <a:lstStyle/>
          <a:p>
            <a:fld id="{9E8BB31A-724C-4847-AA46-A8BA387B75F9}" type="datetime1">
              <a:rPr lang="ru-RU" smtClean="0"/>
              <a:pPr/>
              <a:t>29.08.2017</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D7F305DA-160D-498F-B102-A1D8643B4A2C}" type="slidenum">
              <a:rPr lang="ru-RU" smtClean="0"/>
              <a:pPr/>
              <a:t>‹#›</a:t>
            </a:fld>
            <a:endParaRPr lang="ru-RU"/>
          </a:p>
        </p:txBody>
      </p:sp>
    </p:spTree>
    <p:extLst>
      <p:ext uri="{BB962C8B-B14F-4D97-AF65-F5344CB8AC3E}">
        <p14:creationId xmlns:p14="http://schemas.microsoft.com/office/powerpoint/2010/main" val="14711450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792288" y="4800600"/>
            <a:ext cx="5486400" cy="566738"/>
          </a:xfrm>
        </p:spPr>
        <p:txBody>
          <a:bodyPr anchor="b"/>
          <a:lstStyle>
            <a:lvl1pPr algn="l">
              <a:defRPr sz="2000" b="1"/>
            </a:lvl1pPr>
          </a:lstStyle>
          <a:p>
            <a:r>
              <a:rPr lang="ru-RU"/>
              <a:t>Образец заголовка</a:t>
            </a:r>
          </a:p>
        </p:txBody>
      </p:sp>
      <p:sp>
        <p:nvSpPr>
          <p:cNvPr id="3" name="Рисунок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Текст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5" name="Дата 4"/>
          <p:cNvSpPr>
            <a:spLocks noGrp="1"/>
          </p:cNvSpPr>
          <p:nvPr>
            <p:ph type="dt" sz="half" idx="10"/>
          </p:nvPr>
        </p:nvSpPr>
        <p:spPr/>
        <p:txBody>
          <a:bodyPr/>
          <a:lstStyle/>
          <a:p>
            <a:fld id="{71C2CA34-F0F1-4791-8DA0-79530C852FFA}" type="datetime1">
              <a:rPr lang="ru-RU" smtClean="0"/>
              <a:pPr/>
              <a:t>29.08.2017</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D7F305DA-160D-498F-B102-A1D8643B4A2C}" type="slidenum">
              <a:rPr lang="ru-RU" smtClean="0"/>
              <a:pPr/>
              <a:t>‹#›</a:t>
            </a:fld>
            <a:endParaRPr lang="ru-RU"/>
          </a:p>
        </p:txBody>
      </p:sp>
    </p:spTree>
    <p:extLst>
      <p:ext uri="{BB962C8B-B14F-4D97-AF65-F5344CB8AC3E}">
        <p14:creationId xmlns:p14="http://schemas.microsoft.com/office/powerpoint/2010/main" val="40307420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026" name="Picture 2" descr="http://finstar.com/front/fix/pre_footer.png"/>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9144000" cy="731520"/>
          </a:xfrm>
          <a:prstGeom prst="rect">
            <a:avLst/>
          </a:prstGeom>
          <a:noFill/>
          <a:extLst>
            <a:ext uri="{909E8E84-426E-40DD-AFC4-6F175D3DCCD1}">
              <a14:hiddenFill xmlns:a14="http://schemas.microsoft.com/office/drawing/2010/main">
                <a:solidFill>
                  <a:srgbClr val="FFFFFF"/>
                </a:solidFill>
              </a14:hiddenFill>
            </a:ext>
          </a:extLst>
        </p:spPr>
      </p:pic>
      <p:pic>
        <p:nvPicPr>
          <p:cNvPr id="10" name="Рисунок 9"/>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a:off x="8453373" y="92429"/>
            <a:ext cx="665820" cy="443769"/>
          </a:xfrm>
          <a:prstGeom prst="rect">
            <a:avLst/>
          </a:prstGeom>
        </p:spPr>
      </p:pic>
      <p:pic>
        <p:nvPicPr>
          <p:cNvPr id="1027" name="Picture 3"/>
          <p:cNvPicPr>
            <a:picLocks noChangeAspect="1" noChangeArrowheads="1"/>
          </p:cNvPicPr>
          <p:nvPr userDrawn="1"/>
        </p:nvPicPr>
        <p:blipFill rotWithShape="1">
          <a:blip r:embed="rId15">
            <a:extLst>
              <a:ext uri="{28A0092B-C50C-407E-A947-70E740481C1C}">
                <a14:useLocalDpi xmlns:a14="http://schemas.microsoft.com/office/drawing/2010/main" val="0"/>
              </a:ext>
            </a:extLst>
          </a:blip>
          <a:srcRect b="50000"/>
          <a:stretch/>
        </p:blipFill>
        <p:spPr bwMode="auto">
          <a:xfrm>
            <a:off x="0" y="6293136"/>
            <a:ext cx="9144000" cy="5675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Заголовок 1"/>
          <p:cNvSpPr>
            <a:spLocks noGrp="1"/>
          </p:cNvSpPr>
          <p:nvPr>
            <p:ph type="title"/>
          </p:nvPr>
        </p:nvSpPr>
        <p:spPr>
          <a:xfrm>
            <a:off x="395536" y="116632"/>
            <a:ext cx="8159540" cy="312281"/>
          </a:xfrm>
          <a:prstGeom prst="rect">
            <a:avLst/>
          </a:prstGeom>
        </p:spPr>
        <p:txBody>
          <a:bodyPr vert="horz" lIns="91440" tIns="45720" rIns="91440" bIns="45720" rtlCol="0" anchor="ctr">
            <a:noAutofit/>
          </a:bodyPr>
          <a:lstStyle/>
          <a:p>
            <a:r>
              <a:rPr lang="ru-RU"/>
              <a:t>Образец заголовка</a:t>
            </a:r>
          </a:p>
        </p:txBody>
      </p:sp>
      <p:sp>
        <p:nvSpPr>
          <p:cNvPr id="3" name="Текст 2"/>
          <p:cNvSpPr>
            <a:spLocks noGrp="1"/>
          </p:cNvSpPr>
          <p:nvPr>
            <p:ph type="body" idx="1"/>
          </p:nvPr>
        </p:nvSpPr>
        <p:spPr>
          <a:xfrm>
            <a:off x="457200" y="836712"/>
            <a:ext cx="8229600" cy="5289451"/>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p:cNvSpPr>
            <a:spLocks noGrp="1"/>
          </p:cNvSpPr>
          <p:nvPr>
            <p:ph type="dt" sz="half" idx="2"/>
          </p:nvPr>
        </p:nvSpPr>
        <p:spPr>
          <a:xfrm>
            <a:off x="457200" y="6525344"/>
            <a:ext cx="2133600" cy="283758"/>
          </a:xfrm>
          <a:prstGeom prst="rect">
            <a:avLst/>
          </a:prstGeom>
        </p:spPr>
        <p:txBody>
          <a:bodyPr vert="horz" lIns="91440" tIns="45720" rIns="91440" bIns="45720" rtlCol="0" anchor="ctr"/>
          <a:lstStyle>
            <a:lvl1pPr algn="l">
              <a:defRPr sz="1200">
                <a:solidFill>
                  <a:schemeClr val="tx1">
                    <a:tint val="75000"/>
                  </a:schemeClr>
                </a:solidFill>
              </a:defRPr>
            </a:lvl1pPr>
          </a:lstStyle>
          <a:p>
            <a:fld id="{34E10F41-CB58-4F6B-BE82-03F044FE9CA2}" type="datetime1">
              <a:rPr lang="ru-RU" smtClean="0"/>
              <a:pPr/>
              <a:t>29.08.2017</a:t>
            </a:fld>
            <a:endParaRPr lang="ru-RU"/>
          </a:p>
        </p:txBody>
      </p:sp>
      <p:sp>
        <p:nvSpPr>
          <p:cNvPr id="5" name="Нижний колонтитул 4"/>
          <p:cNvSpPr>
            <a:spLocks noGrp="1"/>
          </p:cNvSpPr>
          <p:nvPr>
            <p:ph type="ftr" sz="quarter" idx="3"/>
          </p:nvPr>
        </p:nvSpPr>
        <p:spPr>
          <a:xfrm>
            <a:off x="3124200" y="6525344"/>
            <a:ext cx="2895600" cy="283758"/>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Номер слайда 5"/>
          <p:cNvSpPr>
            <a:spLocks noGrp="1"/>
          </p:cNvSpPr>
          <p:nvPr>
            <p:ph type="sldNum" sz="quarter" idx="4"/>
          </p:nvPr>
        </p:nvSpPr>
        <p:spPr>
          <a:xfrm>
            <a:off x="8267004" y="6525344"/>
            <a:ext cx="720080" cy="283758"/>
          </a:xfrm>
          <a:prstGeom prst="rect">
            <a:avLst/>
          </a:prstGeom>
        </p:spPr>
        <p:txBody>
          <a:bodyPr vert="horz" lIns="91440" tIns="45720" rIns="91440" bIns="45720" rtlCol="0" anchor="ctr"/>
          <a:lstStyle>
            <a:lvl1pPr algn="r">
              <a:defRPr sz="1200">
                <a:solidFill>
                  <a:schemeClr val="tx2"/>
                </a:solidFill>
              </a:defRPr>
            </a:lvl1pPr>
          </a:lstStyle>
          <a:p>
            <a:fld id="{D7F305DA-160D-498F-B102-A1D8643B4A2C}" type="slidenum">
              <a:rPr lang="ru-RU" smtClean="0"/>
              <a:pPr/>
              <a:t>‹#›</a:t>
            </a:fld>
            <a:endParaRPr lang="ru-RU"/>
          </a:p>
        </p:txBody>
      </p:sp>
    </p:spTree>
    <p:extLst>
      <p:ext uri="{BB962C8B-B14F-4D97-AF65-F5344CB8AC3E}">
        <p14:creationId xmlns:p14="http://schemas.microsoft.com/office/powerpoint/2010/main" val="1481165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spcBef>
          <a:spcPct val="0"/>
        </a:spcBef>
        <a:buNone/>
        <a:defRPr sz="2800" kern="1200">
          <a:solidFill>
            <a:schemeClr val="bg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www.nationmultimedia.com/aec/Central-Bank-raises-capital-requirement-for-local--30252219.html"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hyperlink" Target="https://www.giz.de/en/downloads/giz2013-en-financial-sector-myanmar.pdf" TargetMode="Externa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goo.gl/r49L1u"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emf"/><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14.jpeg"/><Relationship Id="rId5" Type="http://schemas.openxmlformats.org/officeDocument/2006/relationships/image" Target="../media/image8.png"/><Relationship Id="rId10" Type="http://schemas.openxmlformats.org/officeDocument/2006/relationships/image" Target="../media/image13.emf"/><Relationship Id="rId4" Type="http://schemas.openxmlformats.org/officeDocument/2006/relationships/image" Target="../media/image7.png"/><Relationship Id="rId9" Type="http://schemas.openxmlformats.org/officeDocument/2006/relationships/image" Target="../media/image12.jpeg"/><Relationship Id="rId14" Type="http://schemas.openxmlformats.org/officeDocument/2006/relationships/image" Target="../media/image1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23.png"/><Relationship Id="rId18" Type="http://schemas.openxmlformats.org/officeDocument/2006/relationships/image" Target="../media/image13.emf"/><Relationship Id="rId3" Type="http://schemas.openxmlformats.org/officeDocument/2006/relationships/image" Target="../media/image18.png"/><Relationship Id="rId7" Type="http://schemas.openxmlformats.org/officeDocument/2006/relationships/image" Target="../media/image9.png"/><Relationship Id="rId12" Type="http://schemas.openxmlformats.org/officeDocument/2006/relationships/image" Target="../media/image22.png"/><Relationship Id="rId17" Type="http://schemas.openxmlformats.org/officeDocument/2006/relationships/image" Target="../media/image12.jpeg"/><Relationship Id="rId2" Type="http://schemas.openxmlformats.org/officeDocument/2006/relationships/notesSlide" Target="../notesSlides/notesSlide18.xml"/><Relationship Id="rId16" Type="http://schemas.openxmlformats.org/officeDocument/2006/relationships/image" Target="../media/image25.png"/><Relationship Id="rId20"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21.jpeg"/><Relationship Id="rId5" Type="http://schemas.openxmlformats.org/officeDocument/2006/relationships/image" Target="../media/image7.png"/><Relationship Id="rId15" Type="http://schemas.openxmlformats.org/officeDocument/2006/relationships/image" Target="../media/image11.png"/><Relationship Id="rId10" Type="http://schemas.openxmlformats.org/officeDocument/2006/relationships/image" Target="../media/image20.png"/><Relationship Id="rId19" Type="http://schemas.openxmlformats.org/officeDocument/2006/relationships/image" Target="../media/image26.jpeg"/><Relationship Id="rId4" Type="http://schemas.openxmlformats.org/officeDocument/2006/relationships/image" Target="../media/image6.png"/><Relationship Id="rId9" Type="http://schemas.openxmlformats.org/officeDocument/2006/relationships/image" Target="../media/image19.png"/><Relationship Id="rId14" Type="http://schemas.openxmlformats.org/officeDocument/2006/relationships/image" Target="../media/image24.png"/></Relationships>
</file>

<file path=ppt/slides/_rels/slide21.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3" Type="http://schemas.openxmlformats.org/officeDocument/2006/relationships/image" Target="../media/image28.png"/><Relationship Id="rId7" Type="http://schemas.openxmlformats.org/officeDocument/2006/relationships/image" Target="../media/image10.png"/><Relationship Id="rId12" Type="http://schemas.openxmlformats.org/officeDocument/2006/relationships/image" Target="../media/image23.png"/><Relationship Id="rId2" Type="http://schemas.openxmlformats.org/officeDocument/2006/relationships/image" Target="../media/image27.tiff"/><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22.png"/><Relationship Id="rId5" Type="http://schemas.openxmlformats.org/officeDocument/2006/relationships/image" Target="../media/image8.png"/><Relationship Id="rId15" Type="http://schemas.openxmlformats.org/officeDocument/2006/relationships/image" Target="../media/image18.png"/><Relationship Id="rId10" Type="http://schemas.openxmlformats.org/officeDocument/2006/relationships/image" Target="../media/image21.jpeg"/><Relationship Id="rId4" Type="http://schemas.openxmlformats.org/officeDocument/2006/relationships/image" Target="../media/image7.png"/><Relationship Id="rId9" Type="http://schemas.openxmlformats.org/officeDocument/2006/relationships/image" Target="../media/image20.png"/><Relationship Id="rId14" Type="http://schemas.openxmlformats.org/officeDocument/2006/relationships/image" Target="../media/image29.jpe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hyperlink" Target="http://goo.gl/Zxw3p5"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hyperlink" Target="http://goo.gl/TJ8jYC" TargetMode="External"/><Relationship Id="rId5" Type="http://schemas.openxmlformats.org/officeDocument/2006/relationships/image" Target="../media/image33.png"/><Relationship Id="rId4" Type="http://schemas.openxmlformats.org/officeDocument/2006/relationships/image" Target="../media/image3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4.xml"/><Relationship Id="rId1" Type="http://schemas.openxmlformats.org/officeDocument/2006/relationships/slideLayout" Target="../slideLayouts/slideLayout6.xml"/><Relationship Id="rId4" Type="http://schemas.openxmlformats.org/officeDocument/2006/relationships/image" Target="../media/image40.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image" Target="../media/image2.png"/><Relationship Id="rId1" Type="http://schemas.openxmlformats.org/officeDocument/2006/relationships/slideLayout" Target="../slideLayouts/slideLayout6.xml"/><Relationship Id="rId6" Type="http://schemas.openxmlformats.org/officeDocument/2006/relationships/image" Target="../media/image46.jpeg"/><Relationship Id="rId5" Type="http://schemas.openxmlformats.org/officeDocument/2006/relationships/image" Target="../media/image45.jpeg"/><Relationship Id="rId4" Type="http://schemas.openxmlformats.org/officeDocument/2006/relationships/image" Target="../media/image44.jpg"/></Relationships>
</file>

<file path=ppt/slides/_rels/slide39.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www.mckinsey.com/global-themes/asia-pacific/myanmars-moment" TargetMode="External"/><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hyperlink" Target="http://www.berakahpeneil.com/" TargetMode="External"/><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hyperlink" Target="http://www.ooredoo.com.mm/" TargetMode="External"/><Relationship Id="rId5" Type="http://schemas.openxmlformats.org/officeDocument/2006/relationships/hyperlink" Target="http://www.trueidc.com.mm/" TargetMode="External"/><Relationship Id="rId4" Type="http://schemas.openxmlformats.org/officeDocument/2006/relationships/hyperlink" Target="http://www.odoo.com/" TargetMode="External"/></Relationships>
</file>

<file path=ppt/slides/_rels/slide43.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49.emf"/><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0.emf"/><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1.emf"/><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mmrdrs.com/2015/09/03/investing-mandalay/" TargetMode="External"/><Relationship Id="rId7" Type="http://schemas.openxmlformats.org/officeDocument/2006/relationships/image" Target="../media/image5.jpe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hyperlink" Target="http://www.kpmg.com/mm/en/issuesandinsights/articlespublications/documents/banking-and-financial-services-sector-in-myanmar-kpmg-publication.pdf" TargetMode="External"/><Relationship Id="rId5" Type="http://schemas.openxmlformats.org/officeDocument/2006/relationships/hyperlink" Target="http://www.tradingeconomics.com/myanmar/gdp-growth-annual/forecast" TargetMode="External"/><Relationship Id="rId4" Type="http://schemas.openxmlformats.org/officeDocument/2006/relationships/hyperlink" Target="https://en.wikipedia.org/wiki/Myanmar" TargetMode="External"/></Relationships>
</file>

<file path=ppt/slides/_rels/slide8.xml.rels><?xml version="1.0" encoding="UTF-8" standalone="yes"?>
<Relationships xmlns="http://schemas.openxmlformats.org/package/2006/relationships"><Relationship Id="rId8" Type="http://schemas.openxmlformats.org/officeDocument/2006/relationships/hyperlink" Target="http://www.crossroadsmyanmar.com/focus/banking-myanmar-nine-foreign-banks-enter-myanmar" TargetMode="External"/><Relationship Id="rId3" Type="http://schemas.openxmlformats.org/officeDocument/2006/relationships/hyperlink" Target="https://en.wikipedia.org/wiki/British_rule_in_Burma" TargetMode="External"/><Relationship Id="rId7" Type="http://schemas.openxmlformats.org/officeDocument/2006/relationships/hyperlink" Target="https://en.wikipedia.org/wiki/Burma_Socialist_Programme_Party"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hyperlink" Target="https://en.wikipedia.org/wiki/1962_Burmese_coup_d'%C3%A9tat" TargetMode="External"/><Relationship Id="rId5" Type="http://schemas.openxmlformats.org/officeDocument/2006/relationships/hyperlink" Target="https://en.wikipedia.org/wiki/Post-independence_Burma,_1948%E2%80%9362" TargetMode="External"/><Relationship Id="rId4" Type="http://schemas.openxmlformats.org/officeDocument/2006/relationships/hyperlink" Target="https://en.wikipedia.org/wiki/Independence_Day_(Burma)" TargetMode="External"/><Relationship Id="rId9" Type="http://schemas.openxmlformats.org/officeDocument/2006/relationships/hyperlink" Target="http://www.cbm.gov.mm/sites/default/files/regulate_launder/financial_institutions_law_updated_by_cbm_20160303website-1_0.pdf" TargetMode="External"/></Relationships>
</file>

<file path=ppt/slides/_rels/slide9.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hyperlink" Target="https://www.kpmg.com/SG/en/IssuesAndInsights/ArticlesPublications/Documents/Advisory-FS-The-Banking-Financial-Services-Sector-in-Myanmar.pdf" TargetMode="External"/><Relationship Id="rId4" Type="http://schemas.openxmlformats.org/officeDocument/2006/relationships/hyperlink" Target="http://www.mmse.gov.mm/eng/license"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74132" y="3212976"/>
            <a:ext cx="2195736" cy="1463458"/>
          </a:xfrm>
          <a:prstGeom prst="rect">
            <a:avLst/>
          </a:prstGeom>
        </p:spPr>
      </p:pic>
      <p:sp>
        <p:nvSpPr>
          <p:cNvPr id="6" name="Заголовок 1"/>
          <p:cNvSpPr>
            <a:spLocks noGrp="1"/>
          </p:cNvSpPr>
          <p:nvPr>
            <p:ph type="ctrTitle"/>
          </p:nvPr>
        </p:nvSpPr>
        <p:spPr>
          <a:xfrm>
            <a:off x="1043608" y="2346449"/>
            <a:ext cx="7200800" cy="794519"/>
          </a:xfrm>
        </p:spPr>
        <p:txBody>
          <a:bodyPr/>
          <a:lstStyle/>
          <a:p>
            <a:pPr algn="ctr"/>
            <a:r>
              <a:rPr lang="EN-US" dirty="0"/>
              <a:t>Business Plan of PDL business </a:t>
            </a:r>
            <a:r>
              <a:rPr lang="EN-US"/>
              <a:t>in </a:t>
            </a:r>
            <a:r>
              <a:rPr lang="EN-US" smtClean="0"/>
              <a:t>Myanmar</a:t>
            </a:r>
            <a:endParaRPr lang="EN-US" sz="1400" dirty="0"/>
          </a:p>
        </p:txBody>
      </p:sp>
      <p:sp>
        <p:nvSpPr>
          <p:cNvPr id="7" name="Подзаголовок 2"/>
          <p:cNvSpPr>
            <a:spLocks noGrp="1"/>
          </p:cNvSpPr>
          <p:nvPr>
            <p:ph type="subTitle" idx="1"/>
          </p:nvPr>
        </p:nvSpPr>
        <p:spPr>
          <a:xfrm>
            <a:off x="1371600" y="4737461"/>
            <a:ext cx="6400800" cy="720080"/>
          </a:xfrm>
        </p:spPr>
        <p:txBody>
          <a:bodyPr>
            <a:normAutofit/>
          </a:bodyPr>
          <a:lstStyle/>
          <a:p>
            <a:r>
              <a:rPr lang="en-US" dirty="0" smtClean="0">
                <a:solidFill>
                  <a:schemeClr val="tx1"/>
                </a:solidFill>
              </a:rPr>
              <a:t>28 February 2017</a:t>
            </a:r>
            <a:endParaRPr lang="ru-RU" dirty="0"/>
          </a:p>
        </p:txBody>
      </p:sp>
    </p:spTree>
    <p:extLst>
      <p:ext uri="{BB962C8B-B14F-4D97-AF65-F5344CB8AC3E}">
        <p14:creationId xmlns:p14="http://schemas.microsoft.com/office/powerpoint/2010/main" val="1619958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Licensing options</a:t>
            </a:r>
          </a:p>
        </p:txBody>
      </p:sp>
      <p:sp>
        <p:nvSpPr>
          <p:cNvPr id="4" name="Slide Number Placeholder 3"/>
          <p:cNvSpPr>
            <a:spLocks noGrp="1"/>
          </p:cNvSpPr>
          <p:nvPr>
            <p:ph type="sldNum" sz="quarter" idx="12"/>
          </p:nvPr>
        </p:nvSpPr>
        <p:spPr/>
        <p:txBody>
          <a:bodyPr/>
          <a:lstStyle/>
          <a:p>
            <a:fld id="{D7F305DA-160D-498F-B102-A1D8643B4A2C}" type="slidenum">
              <a:rPr lang="ru-RU" smtClean="0"/>
              <a:pPr/>
              <a:t>10</a:t>
            </a:fld>
            <a:endParaRPr lang="ru-RU"/>
          </a:p>
        </p:txBody>
      </p:sp>
      <p:graphicFrame>
        <p:nvGraphicFramePr>
          <p:cNvPr id="6" name="Таблица 2"/>
          <p:cNvGraphicFramePr>
            <a:graphicFrameLocks noGrp="1"/>
          </p:cNvGraphicFramePr>
          <p:nvPr>
            <p:extLst>
              <p:ext uri="{D42A27DB-BD31-4B8C-83A1-F6EECF244321}">
                <p14:modId xmlns:p14="http://schemas.microsoft.com/office/powerpoint/2010/main" val="1781348404"/>
              </p:ext>
            </p:extLst>
          </p:nvPr>
        </p:nvGraphicFramePr>
        <p:xfrm>
          <a:off x="251521" y="759286"/>
          <a:ext cx="8636023" cy="4397906"/>
        </p:xfrm>
        <a:graphic>
          <a:graphicData uri="http://schemas.openxmlformats.org/drawingml/2006/table">
            <a:tbl>
              <a:tblPr firstRow="1" bandRow="1">
                <a:tableStyleId>{5C22544A-7EE6-4342-B048-85BDC9FD1C3A}</a:tableStyleId>
              </a:tblPr>
              <a:tblGrid>
                <a:gridCol w="288032">
                  <a:extLst>
                    <a:ext uri="{9D8B030D-6E8A-4147-A177-3AD203B41FA5}">
                      <a16:colId xmlns:a16="http://schemas.microsoft.com/office/drawing/2014/main" val="20000"/>
                    </a:ext>
                  </a:extLst>
                </a:gridCol>
                <a:gridCol w="1368152">
                  <a:extLst>
                    <a:ext uri="{9D8B030D-6E8A-4147-A177-3AD203B41FA5}">
                      <a16:colId xmlns:a16="http://schemas.microsoft.com/office/drawing/2014/main" val="20001"/>
                    </a:ext>
                  </a:extLst>
                </a:gridCol>
                <a:gridCol w="1152127">
                  <a:extLst>
                    <a:ext uri="{9D8B030D-6E8A-4147-A177-3AD203B41FA5}">
                      <a16:colId xmlns:a16="http://schemas.microsoft.com/office/drawing/2014/main" val="20002"/>
                    </a:ext>
                  </a:extLst>
                </a:gridCol>
                <a:gridCol w="1152127">
                  <a:extLst>
                    <a:ext uri="{9D8B030D-6E8A-4147-A177-3AD203B41FA5}">
                      <a16:colId xmlns:a16="http://schemas.microsoft.com/office/drawing/2014/main" val="20003"/>
                    </a:ext>
                  </a:extLst>
                </a:gridCol>
                <a:gridCol w="1296144">
                  <a:extLst>
                    <a:ext uri="{9D8B030D-6E8A-4147-A177-3AD203B41FA5}">
                      <a16:colId xmlns:a16="http://schemas.microsoft.com/office/drawing/2014/main" val="20005"/>
                    </a:ext>
                  </a:extLst>
                </a:gridCol>
                <a:gridCol w="1158289">
                  <a:extLst>
                    <a:ext uri="{9D8B030D-6E8A-4147-A177-3AD203B41FA5}">
                      <a16:colId xmlns:a16="http://schemas.microsoft.com/office/drawing/2014/main" val="3479409791"/>
                    </a:ext>
                  </a:extLst>
                </a:gridCol>
                <a:gridCol w="1110576">
                  <a:extLst>
                    <a:ext uri="{9D8B030D-6E8A-4147-A177-3AD203B41FA5}">
                      <a16:colId xmlns:a16="http://schemas.microsoft.com/office/drawing/2014/main" val="526653578"/>
                    </a:ext>
                  </a:extLst>
                </a:gridCol>
                <a:gridCol w="1110576">
                  <a:extLst>
                    <a:ext uri="{9D8B030D-6E8A-4147-A177-3AD203B41FA5}">
                      <a16:colId xmlns:a16="http://schemas.microsoft.com/office/drawing/2014/main" val="128369278"/>
                    </a:ext>
                  </a:extLst>
                </a:gridCol>
              </a:tblGrid>
              <a:tr h="239579">
                <a:tc>
                  <a:txBody>
                    <a:bodyPr/>
                    <a:lstStyle/>
                    <a:p>
                      <a:pPr algn="ctr"/>
                      <a:r>
                        <a:rPr lang="en-US" sz="1100" dirty="0"/>
                        <a:t>#</a:t>
                      </a:r>
                      <a:endParaRPr lang="ru-RU" sz="1100" dirty="0"/>
                    </a:p>
                  </a:txBody>
                  <a:tcPr anchor="ctr"/>
                </a:tc>
                <a:tc>
                  <a:txBody>
                    <a:bodyPr/>
                    <a:lstStyle/>
                    <a:p>
                      <a:pPr algn="ctr"/>
                      <a:r>
                        <a:rPr lang="en-US" sz="1100" dirty="0"/>
                        <a:t>Parameter</a:t>
                      </a:r>
                      <a:endParaRPr lang="ru-RU" sz="1100" dirty="0"/>
                    </a:p>
                  </a:txBody>
                  <a:tcPr anchor="ctr"/>
                </a:tc>
                <a:tc>
                  <a:txBody>
                    <a:bodyPr/>
                    <a:lstStyle/>
                    <a:p>
                      <a:pPr algn="ctr"/>
                      <a:r>
                        <a:rPr lang="en-US" sz="1100" dirty="0"/>
                        <a:t>Bank</a:t>
                      </a:r>
                      <a:endParaRPr lang="ru-RU" sz="1100" dirty="0"/>
                    </a:p>
                  </a:txBody>
                  <a:tcPr anchor="ctr"/>
                </a:tc>
                <a:tc>
                  <a:txBody>
                    <a:bodyPr/>
                    <a:lstStyle/>
                    <a:p>
                      <a:pPr algn="ctr"/>
                      <a:r>
                        <a:rPr lang="en-US" sz="1100" b="1" kern="1200" dirty="0">
                          <a:solidFill>
                            <a:schemeClr val="lt1"/>
                          </a:solidFill>
                          <a:latin typeface="+mn-lt"/>
                          <a:ea typeface="+mn-ea"/>
                          <a:cs typeface="+mn-cs"/>
                        </a:rPr>
                        <a:t>Financial</a:t>
                      </a:r>
                      <a:r>
                        <a:rPr lang="en-US" sz="1100" b="1" kern="1200" baseline="0" dirty="0">
                          <a:solidFill>
                            <a:schemeClr val="lt1"/>
                          </a:solidFill>
                          <a:latin typeface="+mn-lt"/>
                          <a:ea typeface="+mn-ea"/>
                          <a:cs typeface="+mn-cs"/>
                        </a:rPr>
                        <a:t> </a:t>
                      </a:r>
                      <a:r>
                        <a:rPr lang="en-US" sz="1100" b="1" kern="1200" dirty="0">
                          <a:solidFill>
                            <a:schemeClr val="lt1"/>
                          </a:solidFill>
                          <a:latin typeface="+mn-lt"/>
                          <a:ea typeface="+mn-ea"/>
                          <a:cs typeface="+mn-cs"/>
                        </a:rPr>
                        <a:t>Company</a:t>
                      </a:r>
                    </a:p>
                  </a:txBody>
                  <a:tcPr anchor="ctr"/>
                </a:tc>
                <a:tc>
                  <a:txBody>
                    <a:bodyPr/>
                    <a:lstStyle/>
                    <a:p>
                      <a:pPr algn="ctr"/>
                      <a:r>
                        <a:rPr lang="en-US" sz="1100" dirty="0"/>
                        <a:t>MFI</a:t>
                      </a:r>
                      <a:endParaRPr lang="ru-RU" sz="1100" dirty="0"/>
                    </a:p>
                  </a:txBody>
                  <a:tcPr anchor="ctr"/>
                </a:tc>
                <a:tc>
                  <a:txBody>
                    <a:bodyPr/>
                    <a:lstStyle/>
                    <a:p>
                      <a:pPr algn="ctr"/>
                      <a:r>
                        <a:rPr lang="en-US" sz="1100" dirty="0"/>
                        <a:t>Pawnshops</a:t>
                      </a:r>
                    </a:p>
                  </a:txBody>
                  <a:tcPr anchor="ctr"/>
                </a:tc>
                <a:tc>
                  <a:txBody>
                    <a:bodyPr/>
                    <a:lstStyle/>
                    <a:p>
                      <a:pPr algn="ctr"/>
                      <a:r>
                        <a:rPr lang="en-US" sz="1100" dirty="0"/>
                        <a:t>Cooperatives</a:t>
                      </a:r>
                      <a:endParaRPr lang="ru-RU" sz="1100" dirty="0"/>
                    </a:p>
                  </a:txBody>
                  <a:tcPr anchor="ctr"/>
                </a:tc>
                <a:tc>
                  <a:txBody>
                    <a:bodyPr/>
                    <a:lstStyle/>
                    <a:p>
                      <a:pPr algn="ctr"/>
                      <a:r>
                        <a:rPr lang="en-US" sz="1100" dirty="0"/>
                        <a:t>P2P</a:t>
                      </a:r>
                      <a:endParaRPr lang="ru-RU" sz="1100" dirty="0"/>
                    </a:p>
                  </a:txBody>
                  <a:tcPr anchor="ctr"/>
                </a:tc>
                <a:extLst>
                  <a:ext uri="{0D108BD9-81ED-4DB2-BD59-A6C34878D82A}">
                    <a16:rowId xmlns:a16="http://schemas.microsoft.com/office/drawing/2014/main" val="10000"/>
                  </a:ext>
                </a:extLst>
              </a:tr>
              <a:tr h="282869">
                <a:tc>
                  <a:txBody>
                    <a:bodyPr/>
                    <a:lstStyle/>
                    <a:p>
                      <a:pPr algn="ctr"/>
                      <a:r>
                        <a:rPr lang="ru-RU" sz="1100" dirty="0"/>
                        <a:t>1</a:t>
                      </a:r>
                      <a:endParaRPr lang="en-US" sz="1100" dirty="0"/>
                    </a:p>
                  </a:txBody>
                  <a:tcPr anchor="ctr"/>
                </a:tc>
                <a:tc>
                  <a:txBody>
                    <a:bodyPr/>
                    <a:lstStyle/>
                    <a:p>
                      <a:r>
                        <a:rPr lang="en-US" sz="1100" dirty="0"/>
                        <a:t>Number of active licenses</a:t>
                      </a:r>
                      <a:endParaRPr lang="ru-RU" sz="1100" dirty="0"/>
                    </a:p>
                  </a:txBody>
                  <a:tcPr anchor="ctr"/>
                </a:tc>
                <a:tc>
                  <a:txBody>
                    <a:bodyPr/>
                    <a:lstStyle/>
                    <a:p>
                      <a:pPr marL="0" algn="ctr" defTabSz="914400" rtl="0" eaLnBrk="1" latinLnBrk="0" hangingPunct="1"/>
                      <a:r>
                        <a:rPr lang="en-US" sz="1100" kern="1200" dirty="0">
                          <a:solidFill>
                            <a:schemeClr val="dk1"/>
                          </a:solidFill>
                          <a:latin typeface="+mn-lt"/>
                          <a:ea typeface="+mn-ea"/>
                          <a:cs typeface="+mn-cs"/>
                        </a:rPr>
                        <a:t>80</a:t>
                      </a:r>
                    </a:p>
                  </a:txBody>
                  <a:tcPr anchor="ctr"/>
                </a:tc>
                <a:tc>
                  <a:txBody>
                    <a:bodyPr/>
                    <a:lstStyle/>
                    <a:p>
                      <a:pPr algn="ctr"/>
                      <a:r>
                        <a:rPr lang="en-US" sz="1100" dirty="0"/>
                        <a:t>10</a:t>
                      </a:r>
                    </a:p>
                  </a:txBody>
                  <a:tcPr anchor="ctr"/>
                </a:tc>
                <a:tc>
                  <a:txBody>
                    <a:bodyPr/>
                    <a:lstStyle/>
                    <a:p>
                      <a:pPr algn="ctr"/>
                      <a:r>
                        <a:rPr lang="en-US" sz="1100" dirty="0"/>
                        <a:t>220</a:t>
                      </a:r>
                    </a:p>
                  </a:txBody>
                  <a:tcPr anchor="ctr"/>
                </a:tc>
                <a:tc>
                  <a:txBody>
                    <a:bodyPr/>
                    <a:lstStyle/>
                    <a:p>
                      <a:pPr marL="0" algn="ctr" defTabSz="914400" rtl="0" eaLnBrk="1" latinLnBrk="0" hangingPunct="1"/>
                      <a:r>
                        <a:rPr lang="en-US" sz="1100" kern="1200" dirty="0">
                          <a:solidFill>
                            <a:schemeClr val="dk1"/>
                          </a:solidFill>
                          <a:latin typeface="+mn-lt"/>
                          <a:ea typeface="+mn-ea"/>
                          <a:cs typeface="+mn-cs"/>
                        </a:rPr>
                        <a:t>2000</a:t>
                      </a:r>
                    </a:p>
                  </a:txBody>
                  <a:tcPr anchor="ctr"/>
                </a:tc>
                <a:tc>
                  <a:txBody>
                    <a:bodyPr/>
                    <a:lstStyle/>
                    <a:p>
                      <a:pPr algn="ctr"/>
                      <a:r>
                        <a:rPr lang="en-US" sz="1100" dirty="0"/>
                        <a:t>8000</a:t>
                      </a:r>
                    </a:p>
                  </a:txBody>
                  <a:tcPr anchor="ctr"/>
                </a:tc>
                <a:tc>
                  <a:txBody>
                    <a:bodyPr/>
                    <a:lstStyle/>
                    <a:p>
                      <a:pPr marL="0" algn="ctr" defTabSz="914400" rtl="0" eaLnBrk="1" latinLnBrk="0" hangingPunct="1"/>
                      <a:r>
                        <a:rPr lang="en-US" sz="1100" kern="1200" dirty="0">
                          <a:solidFill>
                            <a:schemeClr val="dk1"/>
                          </a:solidFill>
                          <a:latin typeface="+mn-lt"/>
                          <a:ea typeface="+mn-ea"/>
                          <a:cs typeface="+mn-cs"/>
                        </a:rPr>
                        <a:t>Not</a:t>
                      </a:r>
                      <a:r>
                        <a:rPr lang="en-US" sz="1100" kern="1200" baseline="0" dirty="0">
                          <a:solidFill>
                            <a:schemeClr val="dk1"/>
                          </a:solidFill>
                          <a:latin typeface="+mn-lt"/>
                          <a:ea typeface="+mn-ea"/>
                          <a:cs typeface="+mn-cs"/>
                        </a:rPr>
                        <a:t> regulated</a:t>
                      </a:r>
                      <a:endParaRPr lang="en-US" sz="1100" kern="1200" dirty="0">
                        <a:solidFill>
                          <a:schemeClr val="dk1"/>
                        </a:solidFill>
                        <a:latin typeface="+mn-lt"/>
                        <a:ea typeface="+mn-ea"/>
                        <a:cs typeface="+mn-cs"/>
                      </a:endParaRPr>
                    </a:p>
                  </a:txBody>
                  <a:tcPr anchor="ctr"/>
                </a:tc>
                <a:extLst>
                  <a:ext uri="{0D108BD9-81ED-4DB2-BD59-A6C34878D82A}">
                    <a16:rowId xmlns:a16="http://schemas.microsoft.com/office/drawing/2014/main" val="10002"/>
                  </a:ext>
                </a:extLst>
              </a:tr>
              <a:tr h="619386">
                <a:tc>
                  <a:txBody>
                    <a:bodyPr/>
                    <a:lstStyle/>
                    <a:p>
                      <a:pPr algn="ctr"/>
                      <a:r>
                        <a:rPr lang="en-US" sz="1100" dirty="0"/>
                        <a:t>2</a:t>
                      </a:r>
                      <a:endParaRPr lang="ru-RU" sz="1100" dirty="0"/>
                    </a:p>
                  </a:txBody>
                  <a:tcPr anchor="ctr"/>
                </a:tc>
                <a:tc>
                  <a:txBody>
                    <a:bodyPr/>
                    <a:lstStyle/>
                    <a:p>
                      <a:r>
                        <a:rPr lang="en-US" sz="1100" dirty="0"/>
                        <a:t>Min.capital requirements </a:t>
                      </a:r>
                      <a:endParaRPr lang="ru-RU" sz="1100" dirty="0"/>
                    </a:p>
                  </a:txBody>
                  <a:tcPr anchor="ctr"/>
                </a:tc>
                <a:tc>
                  <a:txBody>
                    <a:bodyPr/>
                    <a:lstStyle/>
                    <a:p>
                      <a:pPr algn="ctr"/>
                      <a:r>
                        <a:rPr lang="en-US" sz="1100" dirty="0"/>
                        <a:t>$20</a:t>
                      </a:r>
                      <a:r>
                        <a:rPr lang="en-US" sz="1100" baseline="0" dirty="0"/>
                        <a:t>M for domestic*</a:t>
                      </a:r>
                    </a:p>
                    <a:p>
                      <a:pPr algn="ctr"/>
                      <a:r>
                        <a:rPr lang="en-US" sz="1100" baseline="0" dirty="0"/>
                        <a:t>$75M for foreign</a:t>
                      </a:r>
                      <a:endParaRPr lang="ru-RU" sz="1100" dirty="0"/>
                    </a:p>
                  </a:txBody>
                  <a:tcPr anchor="ctr"/>
                </a:tc>
                <a:tc>
                  <a:txBody>
                    <a:bodyPr/>
                    <a:lstStyle/>
                    <a:p>
                      <a:pPr algn="ctr"/>
                      <a:r>
                        <a:rPr lang="en-US" sz="1100" dirty="0"/>
                        <a:t>$2,4</a:t>
                      </a:r>
                      <a:r>
                        <a:rPr lang="en-US" sz="1100" baseline="0" dirty="0"/>
                        <a:t>M **</a:t>
                      </a:r>
                      <a:endParaRPr lang="ru-RU" sz="1100" dirty="0"/>
                    </a:p>
                  </a:txBody>
                  <a:tcPr anchor="ctr"/>
                </a:tc>
                <a:tc>
                  <a:txBody>
                    <a:bodyPr/>
                    <a:lstStyle/>
                    <a:p>
                      <a:pPr algn="l"/>
                      <a:r>
                        <a:rPr lang="en-US" sz="900" b="0" baseline="0" dirty="0">
                          <a:solidFill>
                            <a:schemeClr val="tx1"/>
                          </a:solidFill>
                        </a:rPr>
                        <a:t>$400k </a:t>
                      </a:r>
                    </a:p>
                    <a:p>
                      <a:pPr algn="l"/>
                      <a:r>
                        <a:rPr lang="en-US" sz="900" b="0" baseline="0" dirty="0">
                          <a:solidFill>
                            <a:schemeClr val="tx1"/>
                          </a:solidFill>
                        </a:rPr>
                        <a:t>(was increased from $30k for local MFI and $50k for foreigner MFI from august 2016)</a:t>
                      </a:r>
                      <a:endParaRPr lang="ru-RU" sz="900" b="0" dirty="0">
                        <a:solidFill>
                          <a:schemeClr val="tx1"/>
                        </a:solidFill>
                      </a:endParaRPr>
                    </a:p>
                  </a:txBody>
                  <a:tcPr anchor="ctr"/>
                </a:tc>
                <a:tc>
                  <a:txBody>
                    <a:bodyPr/>
                    <a:lstStyle/>
                    <a:p>
                      <a:pPr algn="ctr"/>
                      <a:r>
                        <a:rPr lang="en-US" sz="1100" dirty="0"/>
                        <a:t>$2K-$</a:t>
                      </a:r>
                      <a:r>
                        <a:rPr lang="ru-RU" sz="1100" dirty="0"/>
                        <a:t>1</a:t>
                      </a:r>
                      <a:r>
                        <a:rPr lang="en-US" sz="1100" dirty="0"/>
                        <a:t>0</a:t>
                      </a:r>
                      <a:r>
                        <a:rPr lang="en-US" sz="1100" baseline="0" dirty="0"/>
                        <a:t>K (depends on township) Yearly</a:t>
                      </a:r>
                      <a:endParaRPr lang="ru-RU" sz="1100" dirty="0"/>
                    </a:p>
                  </a:txBody>
                  <a:tcPr anchor="ctr"/>
                </a:tc>
                <a:tc>
                  <a:txBody>
                    <a:bodyPr/>
                    <a:lstStyle/>
                    <a:p>
                      <a:pPr marL="0" algn="ctr" defTabSz="914400" rtl="0" eaLnBrk="1" latinLnBrk="0" hangingPunct="1"/>
                      <a:r>
                        <a:rPr lang="en-US" sz="1100" kern="1200" dirty="0">
                          <a:solidFill>
                            <a:schemeClr val="dk1"/>
                          </a:solidFill>
                          <a:latin typeface="+mn-lt"/>
                          <a:ea typeface="+mn-ea"/>
                          <a:cs typeface="+mn-cs"/>
                        </a:rPr>
                        <a:t>$</a:t>
                      </a:r>
                      <a:r>
                        <a:rPr lang="ru-RU" sz="1100" kern="1200" dirty="0">
                          <a:solidFill>
                            <a:schemeClr val="dk1"/>
                          </a:solidFill>
                          <a:latin typeface="+mn-lt"/>
                          <a:ea typeface="+mn-ea"/>
                          <a:cs typeface="+mn-cs"/>
                        </a:rPr>
                        <a:t>15</a:t>
                      </a:r>
                      <a:r>
                        <a:rPr lang="en-US" sz="1100" kern="1200" dirty="0">
                          <a:solidFill>
                            <a:schemeClr val="dk1"/>
                          </a:solidFill>
                          <a:latin typeface="+mn-lt"/>
                          <a:ea typeface="+mn-ea"/>
                          <a:cs typeface="+mn-cs"/>
                        </a:rPr>
                        <a:t>k</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kern="1200" dirty="0">
                          <a:solidFill>
                            <a:schemeClr val="dk1"/>
                          </a:solidFill>
                          <a:latin typeface="+mn-lt"/>
                          <a:ea typeface="+mn-ea"/>
                          <a:cs typeface="+mn-cs"/>
                        </a:rPr>
                        <a:t>Not</a:t>
                      </a:r>
                      <a:r>
                        <a:rPr lang="en-US" sz="1100" kern="1200" baseline="0" dirty="0">
                          <a:solidFill>
                            <a:schemeClr val="dk1"/>
                          </a:solidFill>
                          <a:latin typeface="+mn-lt"/>
                          <a:ea typeface="+mn-ea"/>
                          <a:cs typeface="+mn-cs"/>
                        </a:rPr>
                        <a:t> regulated</a:t>
                      </a:r>
                      <a:endParaRPr lang="en-US" sz="1100" kern="1200" dirty="0">
                        <a:solidFill>
                          <a:schemeClr val="dk1"/>
                        </a:solidFill>
                        <a:latin typeface="+mn-lt"/>
                        <a:ea typeface="+mn-ea"/>
                        <a:cs typeface="+mn-cs"/>
                      </a:endParaRPr>
                    </a:p>
                  </a:txBody>
                  <a:tcPr anchor="ctr"/>
                </a:tc>
                <a:extLst>
                  <a:ext uri="{0D108BD9-81ED-4DB2-BD59-A6C34878D82A}">
                    <a16:rowId xmlns:a16="http://schemas.microsoft.com/office/drawing/2014/main" val="10003"/>
                  </a:ext>
                </a:extLst>
              </a:tr>
              <a:tr h="337391">
                <a:tc>
                  <a:txBody>
                    <a:bodyPr/>
                    <a:lstStyle/>
                    <a:p>
                      <a:pPr algn="ctr"/>
                      <a:r>
                        <a:rPr lang="en-US" sz="1100" dirty="0"/>
                        <a:t>3</a:t>
                      </a:r>
                      <a:endParaRPr lang="ru-RU" sz="1100" dirty="0"/>
                    </a:p>
                  </a:txBody>
                  <a:tcPr anchor="ctr"/>
                </a:tc>
                <a:tc>
                  <a:txBody>
                    <a:bodyPr/>
                    <a:lstStyle/>
                    <a:p>
                      <a:r>
                        <a:rPr lang="en-US" sz="1100" dirty="0"/>
                        <a:t>Max. foreign  share </a:t>
                      </a:r>
                      <a:endParaRPr lang="ru-RU" sz="1100" dirty="0"/>
                    </a:p>
                  </a:txBody>
                  <a:tcPr anchor="ctr"/>
                </a:tc>
                <a:tc>
                  <a:txBody>
                    <a:bodyPr/>
                    <a:lstStyle/>
                    <a:p>
                      <a:pPr marL="0" algn="ctr" defTabSz="914400" rtl="0" eaLnBrk="1" latinLnBrk="0" hangingPunct="1"/>
                      <a:r>
                        <a:rPr lang="en-US" sz="1100" kern="1200" dirty="0">
                          <a:solidFill>
                            <a:schemeClr val="dk1"/>
                          </a:solidFill>
                          <a:latin typeface="+mn-lt"/>
                          <a:ea typeface="+mn-ea"/>
                          <a:cs typeface="+mn-cs"/>
                        </a:rPr>
                        <a:t>0%</a:t>
                      </a:r>
                      <a:endParaRPr lang="ru-RU" sz="1100" kern="1200" dirty="0">
                        <a:solidFill>
                          <a:schemeClr val="dk1"/>
                        </a:solidFill>
                        <a:latin typeface="+mn-lt"/>
                        <a:ea typeface="+mn-ea"/>
                        <a:cs typeface="+mn-cs"/>
                      </a:endParaRPr>
                    </a:p>
                  </a:txBody>
                  <a:tcPr anchor="ctr"/>
                </a:tc>
                <a:tc>
                  <a:txBody>
                    <a:bodyPr/>
                    <a:lstStyle/>
                    <a:p>
                      <a:pPr algn="ctr"/>
                      <a:r>
                        <a:rPr lang="en-US" sz="1100" dirty="0"/>
                        <a:t>49%</a:t>
                      </a:r>
                      <a:endParaRPr lang="ru-RU" sz="1100" dirty="0"/>
                    </a:p>
                  </a:txBody>
                  <a:tcPr anchor="ctr"/>
                </a:tc>
                <a:tc>
                  <a:txBody>
                    <a:bodyPr/>
                    <a:lstStyle/>
                    <a:p>
                      <a:pPr algn="ctr"/>
                      <a:r>
                        <a:rPr lang="en-US" sz="1100" dirty="0"/>
                        <a:t>100%</a:t>
                      </a:r>
                      <a:endParaRPr lang="ru-RU" sz="1100" dirty="0"/>
                    </a:p>
                  </a:txBody>
                  <a:tcPr anchor="ctr"/>
                </a:tc>
                <a:tc>
                  <a:txBody>
                    <a:bodyPr/>
                    <a:lstStyle/>
                    <a:p>
                      <a:pPr algn="ctr"/>
                      <a:r>
                        <a:rPr lang="ru-RU" sz="1100" dirty="0"/>
                        <a:t>0%</a:t>
                      </a:r>
                    </a:p>
                  </a:txBody>
                  <a:tcPr anchor="ctr"/>
                </a:tc>
                <a:tc>
                  <a:txBody>
                    <a:bodyPr/>
                    <a:lstStyle/>
                    <a:p>
                      <a:pPr algn="ctr"/>
                      <a:r>
                        <a:rPr lang="ru-RU" sz="1100" dirty="0"/>
                        <a:t>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0" kern="1200" dirty="0">
                          <a:solidFill>
                            <a:schemeClr val="tx1"/>
                          </a:solidFill>
                          <a:latin typeface="+mn-lt"/>
                          <a:ea typeface="+mn-ea"/>
                          <a:cs typeface="+mn-cs"/>
                        </a:rPr>
                        <a:t>100%</a:t>
                      </a:r>
                    </a:p>
                  </a:txBody>
                  <a:tcPr anchor="ctr"/>
                </a:tc>
                <a:extLst>
                  <a:ext uri="{0D108BD9-81ED-4DB2-BD59-A6C34878D82A}">
                    <a16:rowId xmlns:a16="http://schemas.microsoft.com/office/drawing/2014/main" val="10004"/>
                  </a:ext>
                </a:extLst>
              </a:tr>
              <a:tr h="282869">
                <a:tc>
                  <a:txBody>
                    <a:bodyPr/>
                    <a:lstStyle/>
                    <a:p>
                      <a:pPr algn="ctr"/>
                      <a:r>
                        <a:rPr lang="en-US" sz="1100" dirty="0"/>
                        <a:t>4</a:t>
                      </a:r>
                      <a:endParaRPr lang="ru-RU" sz="1100" dirty="0"/>
                    </a:p>
                  </a:txBody>
                  <a:tcPr anchor="ctr"/>
                </a:tc>
                <a:tc>
                  <a:txBody>
                    <a:bodyPr/>
                    <a:lstStyle/>
                    <a:p>
                      <a:r>
                        <a:rPr lang="en-US" sz="1100" dirty="0">
                          <a:solidFill>
                            <a:schemeClr val="tx1"/>
                          </a:solidFill>
                        </a:rPr>
                        <a:t>Territory</a:t>
                      </a:r>
                      <a:endParaRPr lang="ru-RU" sz="1100" dirty="0">
                        <a:solidFill>
                          <a:schemeClr val="tx1"/>
                        </a:solidFill>
                      </a:endParaRPr>
                    </a:p>
                  </a:txBody>
                  <a:tcPr anchor="ctr"/>
                </a:tc>
                <a:tc>
                  <a:txBody>
                    <a:bodyPr/>
                    <a:lstStyle/>
                    <a:p>
                      <a:pPr algn="ctr"/>
                      <a:r>
                        <a:rPr lang="en-US" sz="1100" dirty="0">
                          <a:solidFill>
                            <a:schemeClr val="tx1"/>
                          </a:solidFill>
                        </a:rPr>
                        <a:t>Nationwide</a:t>
                      </a:r>
                      <a:endParaRPr lang="ru-RU" sz="1100" dirty="0">
                        <a:solidFill>
                          <a:schemeClr val="tx1"/>
                        </a:solidFill>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100" dirty="0">
                          <a:solidFill>
                            <a:schemeClr val="tx1"/>
                          </a:solidFill>
                        </a:rPr>
                        <a:t>Nationwide</a:t>
                      </a:r>
                    </a:p>
                  </a:txBody>
                  <a:tcPr anchor="ctr"/>
                </a:tc>
                <a:tc>
                  <a:txBody>
                    <a:bodyPr/>
                    <a:lstStyle/>
                    <a:p>
                      <a:pPr algn="ctr"/>
                      <a:r>
                        <a:rPr lang="en-US" sz="1100" dirty="0">
                          <a:solidFill>
                            <a:schemeClr val="tx1"/>
                          </a:solidFill>
                        </a:rPr>
                        <a:t>Nationwide***</a:t>
                      </a:r>
                      <a:endParaRPr lang="ru-RU" sz="1100" dirty="0">
                        <a:solidFill>
                          <a:schemeClr val="tx1"/>
                        </a:solidFill>
                      </a:endParaRPr>
                    </a:p>
                  </a:txBody>
                  <a:tcPr anchor="ctr"/>
                </a:tc>
                <a:tc>
                  <a:txBody>
                    <a:bodyPr/>
                    <a:lstStyle/>
                    <a:p>
                      <a:pPr algn="ctr"/>
                      <a:r>
                        <a:rPr lang="en-US" sz="1100" dirty="0">
                          <a:solidFill>
                            <a:schemeClr val="tx1"/>
                          </a:solidFill>
                        </a:rPr>
                        <a:t>Nationwide</a:t>
                      </a:r>
                      <a:endParaRPr lang="ru-RU" sz="1100" dirty="0">
                        <a:solidFill>
                          <a:schemeClr val="tx1"/>
                        </a:solidFill>
                      </a:endParaRPr>
                    </a:p>
                  </a:txBody>
                  <a:tcPr anchor="ctr"/>
                </a:tc>
                <a:tc>
                  <a:txBody>
                    <a:bodyPr/>
                    <a:lstStyle/>
                    <a:p>
                      <a:pPr algn="ctr"/>
                      <a:r>
                        <a:rPr lang="en-US" sz="1100" dirty="0">
                          <a:solidFill>
                            <a:schemeClr val="tx1"/>
                          </a:solidFill>
                        </a:rPr>
                        <a:t>Specific</a:t>
                      </a:r>
                      <a:r>
                        <a:rPr lang="en-US" sz="1100" baseline="0" dirty="0">
                          <a:solidFill>
                            <a:schemeClr val="tx1"/>
                          </a:solidFill>
                        </a:rPr>
                        <a:t> t</a:t>
                      </a:r>
                      <a:r>
                        <a:rPr lang="en-US" sz="1100" dirty="0">
                          <a:solidFill>
                            <a:schemeClr val="tx1"/>
                          </a:solidFill>
                        </a:rPr>
                        <a:t>own</a:t>
                      </a:r>
                      <a:endParaRPr lang="ru-RU" sz="1100" dirty="0">
                        <a:solidFill>
                          <a:schemeClr val="tx1"/>
                        </a:solidFill>
                      </a:endParaRPr>
                    </a:p>
                  </a:txBody>
                  <a:tcPr anchor="ctr"/>
                </a:tc>
                <a:tc>
                  <a:txBody>
                    <a:bodyPr/>
                    <a:lstStyle/>
                    <a:p>
                      <a:pPr algn="ctr"/>
                      <a:r>
                        <a:rPr lang="en-US" sz="1100" dirty="0"/>
                        <a:t>Nationwide</a:t>
                      </a:r>
                      <a:endParaRPr lang="ru-RU" sz="1100" dirty="0"/>
                    </a:p>
                  </a:txBody>
                  <a:tcPr anchor="ctr"/>
                </a:tc>
                <a:extLst>
                  <a:ext uri="{0D108BD9-81ED-4DB2-BD59-A6C34878D82A}">
                    <a16:rowId xmlns:a16="http://schemas.microsoft.com/office/drawing/2014/main" val="10009"/>
                  </a:ext>
                </a:extLst>
              </a:tr>
              <a:tr h="363886">
                <a:tc>
                  <a:txBody>
                    <a:bodyPr/>
                    <a:lstStyle/>
                    <a:p>
                      <a:pPr algn="ctr"/>
                      <a:r>
                        <a:rPr lang="en-US" sz="1100" dirty="0"/>
                        <a:t>5</a:t>
                      </a:r>
                      <a:endParaRPr lang="ru-RU" sz="1100" dirty="0"/>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a:solidFill>
                            <a:schemeClr val="tx1"/>
                          </a:solidFill>
                        </a:rPr>
                        <a:t>Interest</a:t>
                      </a:r>
                      <a:r>
                        <a:rPr lang="en-US" sz="1100" baseline="0" dirty="0">
                          <a:solidFill>
                            <a:schemeClr val="tx1"/>
                          </a:solidFill>
                        </a:rPr>
                        <a:t> rate cap</a:t>
                      </a:r>
                      <a:endParaRPr lang="ru-RU" sz="1100" dirty="0">
                        <a:solidFill>
                          <a:schemeClr val="tx1"/>
                        </a:solidFill>
                      </a:endParaRPr>
                    </a:p>
                  </a:txBody>
                  <a:tcPr anchor="ctr"/>
                </a:tc>
                <a:tc>
                  <a:txBody>
                    <a:bodyPr/>
                    <a:lstStyle/>
                    <a:p>
                      <a:pPr marL="0" algn="ctr" defTabSz="914400" rtl="0" eaLnBrk="1" latinLnBrk="0" hangingPunct="1"/>
                      <a:r>
                        <a:rPr lang="en-US" sz="1100" kern="1200" dirty="0">
                          <a:solidFill>
                            <a:schemeClr val="tx1"/>
                          </a:solidFill>
                          <a:latin typeface="+mn-lt"/>
                          <a:ea typeface="+mn-ea"/>
                          <a:cs typeface="+mn-cs"/>
                        </a:rPr>
                        <a:t>13% per annum</a:t>
                      </a:r>
                      <a:endParaRPr lang="ru-RU" sz="1100" kern="1200" dirty="0">
                        <a:solidFill>
                          <a:schemeClr val="tx1"/>
                        </a:solidFill>
                        <a:latin typeface="+mn-lt"/>
                        <a:ea typeface="+mn-ea"/>
                        <a:cs typeface="+mn-cs"/>
                      </a:endParaRPr>
                    </a:p>
                  </a:txBody>
                  <a:tcPr anchor="ctr"/>
                </a:tc>
                <a:tc>
                  <a:txBody>
                    <a:bodyPr/>
                    <a:lstStyle/>
                    <a:p>
                      <a:pPr marL="0" algn="ctr" defTabSz="914400" rtl="0" eaLnBrk="1" latinLnBrk="0" hangingPunct="1"/>
                      <a:r>
                        <a:rPr lang="ru-RU" sz="1100" b="0" kern="1200" dirty="0">
                          <a:solidFill>
                            <a:schemeClr val="tx1"/>
                          </a:solidFill>
                          <a:latin typeface="+mn-lt"/>
                          <a:ea typeface="+mn-ea"/>
                          <a:cs typeface="+mn-cs"/>
                        </a:rPr>
                        <a:t>36</a:t>
                      </a:r>
                      <a:r>
                        <a:rPr lang="en-US" sz="1100" b="0" kern="1200" dirty="0">
                          <a:solidFill>
                            <a:schemeClr val="tx1"/>
                          </a:solidFill>
                          <a:latin typeface="+mn-lt"/>
                          <a:ea typeface="+mn-ea"/>
                          <a:cs typeface="+mn-cs"/>
                        </a:rPr>
                        <a:t>% per annum</a:t>
                      </a:r>
                      <a:endParaRPr lang="ru-RU" sz="1100" b="0" kern="1200" dirty="0">
                        <a:solidFill>
                          <a:schemeClr val="tx1"/>
                        </a:solidFill>
                        <a:latin typeface="+mn-lt"/>
                        <a:ea typeface="+mn-ea"/>
                        <a:cs typeface="+mn-cs"/>
                      </a:endParaRPr>
                    </a:p>
                  </a:txBody>
                  <a:tcPr anchor="ctr"/>
                </a:tc>
                <a:tc>
                  <a:txBody>
                    <a:bodyPr/>
                    <a:lstStyle/>
                    <a:p>
                      <a:pPr algn="ctr"/>
                      <a:r>
                        <a:rPr lang="en-US" sz="1100" dirty="0">
                          <a:solidFill>
                            <a:schemeClr val="tx1"/>
                          </a:solidFill>
                        </a:rPr>
                        <a:t>30% </a:t>
                      </a:r>
                      <a:r>
                        <a:rPr lang="en-US" sz="1100" b="0" kern="1200" dirty="0">
                          <a:solidFill>
                            <a:schemeClr val="tx1"/>
                          </a:solidFill>
                          <a:latin typeface="+mn-lt"/>
                          <a:ea typeface="+mn-ea"/>
                          <a:cs typeface="+mn-cs"/>
                        </a:rPr>
                        <a:t>per annum</a:t>
                      </a:r>
                      <a:endParaRPr lang="en-US" sz="1100" dirty="0">
                        <a:solidFill>
                          <a:schemeClr val="tx1"/>
                        </a:solidFill>
                      </a:endParaRPr>
                    </a:p>
                  </a:txBody>
                  <a:tcPr anchor="ctr"/>
                </a:tc>
                <a:tc>
                  <a:txBody>
                    <a:bodyPr/>
                    <a:lstStyle/>
                    <a:p>
                      <a:pPr algn="ctr"/>
                      <a:r>
                        <a:rPr lang="en-US" sz="1100" kern="1200" dirty="0">
                          <a:solidFill>
                            <a:schemeClr val="tx1"/>
                          </a:solidFill>
                          <a:latin typeface="+mn-lt"/>
                          <a:ea typeface="+mn-ea"/>
                          <a:cs typeface="+mn-cs"/>
                        </a:rPr>
                        <a:t>30% </a:t>
                      </a:r>
                      <a:r>
                        <a:rPr lang="en-US" sz="1100" b="0" kern="1200" dirty="0">
                          <a:solidFill>
                            <a:schemeClr val="tx1"/>
                          </a:solidFill>
                          <a:latin typeface="+mn-lt"/>
                          <a:ea typeface="+mn-ea"/>
                          <a:cs typeface="+mn-cs"/>
                        </a:rPr>
                        <a:t>per annum</a:t>
                      </a:r>
                      <a:endParaRPr lang="en-US" sz="1100" kern="1200" dirty="0">
                        <a:solidFill>
                          <a:schemeClr val="tx1"/>
                        </a:solidFill>
                        <a:latin typeface="+mn-lt"/>
                        <a:ea typeface="+mn-ea"/>
                        <a:cs typeface="+mn-cs"/>
                      </a:endParaRPr>
                    </a:p>
                  </a:txBody>
                  <a:tcPr anchor="ctr"/>
                </a:tc>
                <a:tc>
                  <a:txBody>
                    <a:bodyPr/>
                    <a:lstStyle/>
                    <a:p>
                      <a:pPr algn="ctr"/>
                      <a:r>
                        <a:rPr lang="ru-RU" sz="1100" dirty="0">
                          <a:solidFill>
                            <a:schemeClr val="tx1"/>
                          </a:solidFill>
                        </a:rPr>
                        <a:t>24%</a:t>
                      </a:r>
                      <a:r>
                        <a:rPr lang="en-US" sz="1100" dirty="0">
                          <a:solidFill>
                            <a:schemeClr val="tx1"/>
                          </a:solidFill>
                        </a:rPr>
                        <a:t> </a:t>
                      </a:r>
                      <a:r>
                        <a:rPr lang="en-US" sz="1100" b="0" kern="1200" dirty="0">
                          <a:solidFill>
                            <a:schemeClr val="tx1"/>
                          </a:solidFill>
                          <a:latin typeface="+mn-lt"/>
                          <a:ea typeface="+mn-ea"/>
                          <a:cs typeface="+mn-cs"/>
                        </a:rPr>
                        <a:t>per annum</a:t>
                      </a:r>
                      <a:r>
                        <a:rPr lang="en-US" sz="1100" kern="1200" dirty="0">
                          <a:solidFill>
                            <a:schemeClr val="tx1"/>
                          </a:solidFill>
                          <a:latin typeface="+mn-lt"/>
                          <a:ea typeface="+mn-ea"/>
                          <a:cs typeface="+mn-cs"/>
                        </a:rPr>
                        <a:t> </a:t>
                      </a:r>
                      <a:endParaRPr lang="ru-RU" sz="1100" dirty="0">
                        <a:solidFill>
                          <a:schemeClr val="tx1"/>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kern="1200" dirty="0">
                          <a:solidFill>
                            <a:schemeClr val="tx1"/>
                          </a:solidFill>
                          <a:latin typeface="+mn-lt"/>
                          <a:ea typeface="+mn-ea"/>
                          <a:cs typeface="+mn-cs"/>
                        </a:rPr>
                        <a:t>Not regulated</a:t>
                      </a:r>
                      <a:endParaRPr lang="en-US" sz="1100" b="1" kern="1200" dirty="0">
                        <a:solidFill>
                          <a:srgbClr val="FF0000"/>
                        </a:solidFill>
                        <a:latin typeface="+mn-lt"/>
                        <a:ea typeface="+mn-ea"/>
                        <a:cs typeface="+mn-cs"/>
                      </a:endParaRPr>
                    </a:p>
                  </a:txBody>
                  <a:tcPr anchor="ctr"/>
                </a:tc>
                <a:extLst>
                  <a:ext uri="{0D108BD9-81ED-4DB2-BD59-A6C34878D82A}">
                    <a16:rowId xmlns:a16="http://schemas.microsoft.com/office/drawing/2014/main" val="2897533902"/>
                  </a:ext>
                </a:extLst>
              </a:tr>
              <a:tr h="282869">
                <a:tc>
                  <a:txBody>
                    <a:bodyPr/>
                    <a:lstStyle/>
                    <a:p>
                      <a:pPr algn="ctr"/>
                      <a:r>
                        <a:rPr lang="ru-RU" sz="1100" dirty="0"/>
                        <a:t>6</a:t>
                      </a:r>
                    </a:p>
                  </a:txBody>
                  <a:tcPr anchor="ctr"/>
                </a:tc>
                <a:tc>
                  <a:txBody>
                    <a:bodyPr/>
                    <a:lstStyle/>
                    <a:p>
                      <a:r>
                        <a:rPr lang="en-US" sz="1100" dirty="0">
                          <a:solidFill>
                            <a:schemeClr val="tx1"/>
                          </a:solidFill>
                        </a:rPr>
                        <a:t>Unsecured loans</a:t>
                      </a:r>
                      <a:endParaRPr lang="ru-RU" sz="1100" dirty="0">
                        <a:solidFill>
                          <a:schemeClr val="tx1"/>
                        </a:solidFill>
                      </a:endParaRPr>
                    </a:p>
                  </a:txBody>
                  <a:tcPr anchor="ctr"/>
                </a:tc>
                <a:tc>
                  <a:txBody>
                    <a:bodyPr/>
                    <a:lstStyle/>
                    <a:p>
                      <a:pPr marL="0" algn="ctr" defTabSz="914400" rtl="0" eaLnBrk="1" latinLnBrk="0" hangingPunct="1"/>
                      <a:r>
                        <a:rPr lang="en-US" sz="1100" kern="1200" dirty="0">
                          <a:solidFill>
                            <a:schemeClr val="tx1"/>
                          </a:solidFill>
                          <a:latin typeface="+mn-lt"/>
                          <a:ea typeface="+mn-ea"/>
                          <a:cs typeface="+mn-cs"/>
                        </a:rPr>
                        <a:t>Yes</a:t>
                      </a:r>
                      <a:endParaRPr lang="ru-RU" sz="1100" kern="1200" dirty="0">
                        <a:solidFill>
                          <a:schemeClr val="tx1"/>
                        </a:solidFill>
                        <a:latin typeface="+mn-lt"/>
                        <a:ea typeface="+mn-ea"/>
                        <a:cs typeface="+mn-cs"/>
                      </a:endParaRPr>
                    </a:p>
                  </a:txBody>
                  <a:tcPr anchor="ctr"/>
                </a:tc>
                <a:tc>
                  <a:txBody>
                    <a:bodyPr/>
                    <a:lstStyle/>
                    <a:p>
                      <a:pPr marL="0" algn="ctr" defTabSz="914400" rtl="0" eaLnBrk="1" latinLnBrk="0" hangingPunct="1"/>
                      <a:r>
                        <a:rPr lang="en-US" sz="1100" b="0" kern="1200" dirty="0">
                          <a:solidFill>
                            <a:schemeClr val="tx1"/>
                          </a:solidFill>
                          <a:latin typeface="+mn-lt"/>
                          <a:ea typeface="+mn-ea"/>
                          <a:cs typeface="+mn-cs"/>
                        </a:rPr>
                        <a:t>No</a:t>
                      </a:r>
                      <a:endParaRPr lang="ru-RU" sz="1100" b="0" kern="1200" dirty="0">
                        <a:solidFill>
                          <a:schemeClr val="tx1"/>
                        </a:solidFill>
                        <a:latin typeface="+mn-lt"/>
                        <a:ea typeface="+mn-ea"/>
                        <a:cs typeface="+mn-cs"/>
                      </a:endParaRPr>
                    </a:p>
                  </a:txBody>
                  <a:tcPr anchor="ctr"/>
                </a:tc>
                <a:tc>
                  <a:txBody>
                    <a:bodyPr/>
                    <a:lstStyle/>
                    <a:p>
                      <a:pPr algn="ctr"/>
                      <a:r>
                        <a:rPr lang="en-US" sz="1100" dirty="0">
                          <a:solidFill>
                            <a:schemeClr val="tx1"/>
                          </a:solidFill>
                        </a:rPr>
                        <a:t>Yes</a:t>
                      </a:r>
                      <a:endParaRPr lang="ru-RU" sz="1100" dirty="0">
                        <a:solidFill>
                          <a:schemeClr val="tx1"/>
                        </a:solidFill>
                      </a:endParaRPr>
                    </a:p>
                  </a:txBody>
                  <a:tcPr anchor="ctr"/>
                </a:tc>
                <a:tc>
                  <a:txBody>
                    <a:bodyPr/>
                    <a:lstStyle/>
                    <a:p>
                      <a:pPr marL="0" algn="ctr" defTabSz="914400" rtl="0" eaLnBrk="1" latinLnBrk="0" hangingPunct="1"/>
                      <a:r>
                        <a:rPr lang="en-US" sz="1100" kern="1200" dirty="0">
                          <a:solidFill>
                            <a:schemeClr val="tx1"/>
                          </a:solidFill>
                          <a:latin typeface="+mn-lt"/>
                          <a:ea typeface="+mn-ea"/>
                          <a:cs typeface="+mn-cs"/>
                        </a:rPr>
                        <a:t>No (only collateralized)</a:t>
                      </a:r>
                      <a:endParaRPr lang="ru-RU" sz="1100" kern="1200" dirty="0">
                        <a:solidFill>
                          <a:schemeClr val="tx1"/>
                        </a:solidFill>
                        <a:latin typeface="+mn-lt"/>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solidFill>
                            <a:schemeClr val="tx1"/>
                          </a:solidFill>
                        </a:rPr>
                        <a:t>Yes</a:t>
                      </a:r>
                      <a:endParaRPr lang="ru-RU" sz="1100" dirty="0">
                        <a:solidFill>
                          <a:schemeClr val="tx1"/>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kern="1200" dirty="0">
                          <a:solidFill>
                            <a:schemeClr val="dk1"/>
                          </a:solidFill>
                          <a:latin typeface="+mn-lt"/>
                          <a:ea typeface="+mn-ea"/>
                          <a:cs typeface="+mn-cs"/>
                        </a:rPr>
                        <a:t>Yes</a:t>
                      </a:r>
                      <a:endParaRPr lang="ru-RU" sz="1100" kern="1200" dirty="0">
                        <a:solidFill>
                          <a:schemeClr val="dk1"/>
                        </a:solidFill>
                        <a:latin typeface="+mn-lt"/>
                        <a:ea typeface="+mn-ea"/>
                        <a:cs typeface="+mn-cs"/>
                      </a:endParaRPr>
                    </a:p>
                  </a:txBody>
                  <a:tcPr anchor="ctr"/>
                </a:tc>
                <a:extLst>
                  <a:ext uri="{0D108BD9-81ED-4DB2-BD59-A6C34878D82A}">
                    <a16:rowId xmlns:a16="http://schemas.microsoft.com/office/drawing/2014/main" val="10006"/>
                  </a:ext>
                </a:extLst>
              </a:tr>
              <a:tr h="843731">
                <a:tc>
                  <a:txBody>
                    <a:bodyPr/>
                    <a:lstStyle/>
                    <a:p>
                      <a:pPr algn="ctr"/>
                      <a:r>
                        <a:rPr lang="ru-RU" sz="1100" dirty="0"/>
                        <a:t>7</a:t>
                      </a:r>
                    </a:p>
                  </a:txBody>
                  <a:tcPr anchor="ctr"/>
                </a:tc>
                <a:tc>
                  <a:txBody>
                    <a:bodyPr/>
                    <a:lstStyle/>
                    <a:p>
                      <a:r>
                        <a:rPr lang="en-US" sz="1100" dirty="0"/>
                        <a:t>Regulated</a:t>
                      </a:r>
                      <a:r>
                        <a:rPr lang="en-US" sz="1100" baseline="0" dirty="0"/>
                        <a:t> by</a:t>
                      </a:r>
                      <a:endParaRPr lang="ru-RU" sz="1100" dirty="0"/>
                    </a:p>
                  </a:txBody>
                  <a:tcPr anchor="ctr"/>
                </a:tc>
                <a:tc>
                  <a:txBody>
                    <a:bodyPr/>
                    <a:lstStyle/>
                    <a:p>
                      <a:pPr algn="ctr"/>
                      <a:r>
                        <a:rPr lang="en-US" sz="1100" dirty="0"/>
                        <a:t>Central</a:t>
                      </a:r>
                      <a:r>
                        <a:rPr lang="en-US" sz="1100" baseline="0" dirty="0"/>
                        <a:t> Bank of Myanmar</a:t>
                      </a:r>
                      <a:r>
                        <a:rPr lang="ru-RU" sz="1100" baseline="0" dirty="0"/>
                        <a:t> (</a:t>
                      </a:r>
                      <a:r>
                        <a:rPr lang="en-US" sz="1100" baseline="0" dirty="0"/>
                        <a:t>CBM)</a:t>
                      </a:r>
                      <a:endParaRPr lang="ru-RU" sz="1100" dirty="0"/>
                    </a:p>
                  </a:txBody>
                  <a:tcPr anchor="ctr"/>
                </a:tc>
                <a:tc>
                  <a:txBody>
                    <a:bodyPr/>
                    <a:lstStyle/>
                    <a:p>
                      <a:pPr algn="ctr"/>
                      <a:r>
                        <a:rPr lang="en-US" sz="1100" dirty="0"/>
                        <a:t>Central</a:t>
                      </a:r>
                      <a:r>
                        <a:rPr lang="en-US" sz="1100" baseline="0" dirty="0"/>
                        <a:t> Bank of Myanmar</a:t>
                      </a:r>
                      <a:r>
                        <a:rPr lang="ru-RU" sz="1100" baseline="0" dirty="0"/>
                        <a:t> (</a:t>
                      </a:r>
                      <a:r>
                        <a:rPr lang="en-US" sz="1100" baseline="0" dirty="0"/>
                        <a:t>CBM)</a:t>
                      </a:r>
                      <a:endParaRPr lang="ru-RU" sz="1100" dirty="0"/>
                    </a:p>
                  </a:txBody>
                  <a:tcPr anchor="ctr"/>
                </a:tc>
                <a:tc>
                  <a:txBody>
                    <a:bodyPr/>
                    <a:lstStyle/>
                    <a:p>
                      <a:pPr algn="ctr"/>
                      <a:r>
                        <a:rPr lang="en-US" sz="1100" dirty="0"/>
                        <a:t>Microfinance Supervisory Committee</a:t>
                      </a:r>
                    </a:p>
                    <a:p>
                      <a:pPr algn="ctr"/>
                      <a:r>
                        <a:rPr lang="en-US" sz="1100" b="0" dirty="0">
                          <a:solidFill>
                            <a:schemeClr val="tx1"/>
                          </a:solidFill>
                        </a:rPr>
                        <a:t>(part</a:t>
                      </a:r>
                      <a:r>
                        <a:rPr lang="en-US" sz="1100" b="0" baseline="0" dirty="0">
                          <a:solidFill>
                            <a:schemeClr val="tx1"/>
                          </a:solidFill>
                        </a:rPr>
                        <a:t> of CBM</a:t>
                      </a:r>
                      <a:r>
                        <a:rPr lang="en-US" sz="1100" b="0" dirty="0">
                          <a:solidFill>
                            <a:schemeClr val="tx1"/>
                          </a:solidFill>
                        </a:rPr>
                        <a:t>)</a:t>
                      </a:r>
                      <a:endParaRPr lang="ru-RU" sz="1100" b="0" dirty="0">
                        <a:solidFill>
                          <a:schemeClr val="tx1"/>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solidFill>
                            <a:schemeClr val="tx1"/>
                          </a:solidFill>
                        </a:rPr>
                        <a:t>City Development Committee (Prime Minister of Yangon region)</a:t>
                      </a:r>
                      <a:endParaRPr lang="ru-RU" sz="1100" dirty="0">
                        <a:solidFill>
                          <a:schemeClr val="tx1"/>
                        </a:solidFill>
                      </a:endParaRPr>
                    </a:p>
                  </a:txBody>
                  <a:tcPr anchor="ctr"/>
                </a:tc>
                <a:tc>
                  <a:txBody>
                    <a:bodyPr/>
                    <a:lstStyle/>
                    <a:p>
                      <a:pPr algn="ctr"/>
                      <a:r>
                        <a:rPr lang="en-US" sz="1100" dirty="0">
                          <a:solidFill>
                            <a:schemeClr val="tx1"/>
                          </a:solidFill>
                        </a:rPr>
                        <a:t>Cooperatives department</a:t>
                      </a:r>
                      <a:endParaRPr lang="ru-RU" sz="1100" dirty="0">
                        <a:solidFill>
                          <a:schemeClr val="tx1"/>
                        </a:solidFill>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solidFill>
                            <a:schemeClr val="tx1"/>
                          </a:solidFill>
                        </a:rPr>
                        <a:t>(Agricultural, Livestock and Irrigation Ministry)</a:t>
                      </a:r>
                      <a:endParaRPr lang="ru-RU" sz="1100" dirty="0">
                        <a:solidFill>
                          <a:schemeClr val="tx1"/>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kern="1200" dirty="0">
                          <a:solidFill>
                            <a:schemeClr val="tx1"/>
                          </a:solidFill>
                          <a:latin typeface="+mn-lt"/>
                          <a:ea typeface="+mn-ea"/>
                          <a:cs typeface="+mn-cs"/>
                        </a:rPr>
                        <a:t>Not regulated</a:t>
                      </a:r>
                      <a:endParaRPr lang="en-US" sz="1100" b="1" kern="1200" dirty="0">
                        <a:solidFill>
                          <a:srgbClr val="FF0000"/>
                        </a:solidFill>
                        <a:latin typeface="+mn-lt"/>
                        <a:ea typeface="+mn-ea"/>
                        <a:cs typeface="+mn-cs"/>
                      </a:endParaRPr>
                    </a:p>
                  </a:txBody>
                  <a:tcPr anchor="ctr"/>
                </a:tc>
                <a:extLst>
                  <a:ext uri="{0D108BD9-81ED-4DB2-BD59-A6C34878D82A}">
                    <a16:rowId xmlns:a16="http://schemas.microsoft.com/office/drawing/2014/main" val="10007"/>
                  </a:ext>
                </a:extLst>
              </a:tr>
              <a:tr h="170697">
                <a:tc>
                  <a:txBody>
                    <a:bodyPr/>
                    <a:lstStyle/>
                    <a:p>
                      <a:pPr algn="ctr"/>
                      <a:r>
                        <a:rPr lang="ru-RU" sz="1100" dirty="0"/>
                        <a:t>8</a:t>
                      </a:r>
                    </a:p>
                  </a:txBody>
                  <a:tcPr anchor="ctr"/>
                </a:tc>
                <a:tc>
                  <a:txBody>
                    <a:bodyPr/>
                    <a:lstStyle/>
                    <a:p>
                      <a:r>
                        <a:rPr lang="en-US" sz="1100" dirty="0"/>
                        <a:t>Av</a:t>
                      </a:r>
                      <a:r>
                        <a:rPr lang="en-US" sz="1100" baseline="0" dirty="0"/>
                        <a:t> licensing timing</a:t>
                      </a:r>
                      <a:endParaRPr lang="ru-RU" sz="1100" dirty="0"/>
                    </a:p>
                  </a:txBody>
                  <a:tcPr anchor="ctr"/>
                </a:tc>
                <a:tc>
                  <a:txBody>
                    <a:bodyPr/>
                    <a:lstStyle/>
                    <a:p>
                      <a:pPr algn="ctr"/>
                      <a:r>
                        <a:rPr lang="en-US" sz="1100" dirty="0"/>
                        <a:t>&gt;6</a:t>
                      </a:r>
                      <a:r>
                        <a:rPr lang="en-US" sz="1100" baseline="0" dirty="0"/>
                        <a:t> m</a:t>
                      </a:r>
                      <a:endParaRPr lang="ru-RU" sz="1100" dirty="0"/>
                    </a:p>
                  </a:txBody>
                  <a:tcPr anchor="ctr"/>
                </a:tc>
                <a:tc>
                  <a:txBody>
                    <a:bodyPr/>
                    <a:lstStyle/>
                    <a:p>
                      <a:pPr algn="ctr"/>
                      <a:r>
                        <a:rPr lang="en-US" sz="1100" dirty="0"/>
                        <a:t>&gt;3</a:t>
                      </a:r>
                      <a:r>
                        <a:rPr lang="en-US" sz="1100" baseline="0" dirty="0"/>
                        <a:t> m</a:t>
                      </a:r>
                      <a:endParaRPr lang="ru-RU" sz="1100" dirty="0"/>
                    </a:p>
                  </a:txBody>
                  <a:tcPr anchor="ctr"/>
                </a:tc>
                <a:tc>
                  <a:txBody>
                    <a:bodyPr/>
                    <a:lstStyle/>
                    <a:p>
                      <a:pPr algn="ctr"/>
                      <a:r>
                        <a:rPr lang="en-US" sz="1100" kern="1200" dirty="0">
                          <a:solidFill>
                            <a:schemeClr val="tx1"/>
                          </a:solidFill>
                          <a:latin typeface="+mn-lt"/>
                          <a:ea typeface="+mn-ea"/>
                          <a:cs typeface="+mn-cs"/>
                        </a:rPr>
                        <a:t>Up</a:t>
                      </a:r>
                      <a:r>
                        <a:rPr lang="en-US" sz="1100" kern="1200" baseline="0" dirty="0">
                          <a:solidFill>
                            <a:schemeClr val="tx1"/>
                          </a:solidFill>
                          <a:latin typeface="+mn-lt"/>
                          <a:ea typeface="+mn-ea"/>
                          <a:cs typeface="+mn-cs"/>
                        </a:rPr>
                        <a:t> to 5</a:t>
                      </a:r>
                      <a:r>
                        <a:rPr lang="en-US" sz="1100" dirty="0">
                          <a:solidFill>
                            <a:schemeClr val="tx1"/>
                          </a:solidFill>
                        </a:rPr>
                        <a:t> month</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100" dirty="0"/>
                        <a:t>2m</a:t>
                      </a:r>
                      <a:endParaRPr lang="ru-RU" sz="1100"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100" dirty="0"/>
                        <a:t>2m</a:t>
                      </a:r>
                      <a:endParaRPr lang="ru-RU" sz="11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kern="1200" dirty="0">
                          <a:solidFill>
                            <a:schemeClr val="dk1"/>
                          </a:solidFill>
                          <a:latin typeface="+mn-lt"/>
                          <a:ea typeface="+mn-ea"/>
                          <a:cs typeface="+mn-cs"/>
                        </a:rPr>
                        <a:t>Not</a:t>
                      </a:r>
                      <a:r>
                        <a:rPr lang="en-US" sz="1100" kern="1200" baseline="0" dirty="0">
                          <a:solidFill>
                            <a:schemeClr val="dk1"/>
                          </a:solidFill>
                          <a:latin typeface="+mn-lt"/>
                          <a:ea typeface="+mn-ea"/>
                          <a:cs typeface="+mn-cs"/>
                        </a:rPr>
                        <a:t> regulated</a:t>
                      </a:r>
                      <a:endParaRPr lang="en-US" sz="1100" kern="1200" dirty="0">
                        <a:solidFill>
                          <a:schemeClr val="dk1"/>
                        </a:solidFill>
                        <a:latin typeface="+mn-lt"/>
                        <a:ea typeface="+mn-ea"/>
                        <a:cs typeface="+mn-cs"/>
                      </a:endParaRPr>
                    </a:p>
                  </a:txBody>
                  <a:tcPr anchor="ctr"/>
                </a:tc>
                <a:extLst>
                  <a:ext uri="{0D108BD9-81ED-4DB2-BD59-A6C34878D82A}">
                    <a16:rowId xmlns:a16="http://schemas.microsoft.com/office/drawing/2014/main" val="10008"/>
                  </a:ext>
                </a:extLst>
              </a:tr>
            </a:tbl>
          </a:graphicData>
        </a:graphic>
      </p:graphicFrame>
      <p:sp>
        <p:nvSpPr>
          <p:cNvPr id="5" name="Rectangle 4"/>
          <p:cNvSpPr/>
          <p:nvPr/>
        </p:nvSpPr>
        <p:spPr>
          <a:xfrm>
            <a:off x="179512" y="6423719"/>
            <a:ext cx="4729180" cy="461665"/>
          </a:xfrm>
          <a:prstGeom prst="rect">
            <a:avLst/>
          </a:prstGeom>
          <a:noFill/>
        </p:spPr>
        <p:txBody>
          <a:bodyPr wrap="none" anchor="t">
            <a:spAutoFit/>
          </a:bodyPr>
          <a:lstStyle/>
          <a:p>
            <a:r>
              <a:rPr lang="en-US" sz="800"/>
              <a:t>* </a:t>
            </a:r>
            <a:r>
              <a:rPr lang="en-US" sz="800">
                <a:hlinkClick r:id="rId3"/>
              </a:rPr>
              <a:t>http://www.nationmultimedia.com/aec/Central-Bank-raises-capital-requirement-for-local--30252219.html</a:t>
            </a:r>
            <a:endParaRPr lang="en-US" sz="800"/>
          </a:p>
          <a:p>
            <a:r>
              <a:rPr lang="en-US" sz="800"/>
              <a:t>** </a:t>
            </a:r>
            <a:r>
              <a:rPr lang="en-US" sz="800">
                <a:hlinkClick r:id="rId4"/>
              </a:rPr>
              <a:t>https://www.giz.de/en/downloads/giz2013-en-financial-sector-myanmar.pdf</a:t>
            </a:r>
            <a:endParaRPr lang="en-US" sz="800"/>
          </a:p>
          <a:p>
            <a:r>
              <a:rPr lang="en-US" sz="800"/>
              <a:t>*** every province entry should be approved by the related regional governments</a:t>
            </a:r>
          </a:p>
        </p:txBody>
      </p:sp>
      <p:sp>
        <p:nvSpPr>
          <p:cNvPr id="9" name="TextBox 8"/>
          <p:cNvSpPr txBox="1">
            <a:spLocks/>
          </p:cNvSpPr>
          <p:nvPr/>
        </p:nvSpPr>
        <p:spPr>
          <a:xfrm>
            <a:off x="251520" y="5301208"/>
            <a:ext cx="8636024" cy="1054006"/>
          </a:xfrm>
          <a:prstGeom prst="rect">
            <a:avLst/>
          </a:prstGeom>
          <a:solidFill>
            <a:schemeClr val="accent1">
              <a:lumMod val="20000"/>
              <a:lumOff val="80000"/>
            </a:schemeClr>
          </a:solidFill>
          <a:ln>
            <a:solidFill>
              <a:schemeClr val="accent1"/>
            </a:solidFill>
          </a:ln>
        </p:spPr>
        <p:txBody>
          <a:bodyPr wrap="square" rtlCol="0" anchor="t">
            <a:spAutoFit/>
          </a:bodyPr>
          <a:lstStyle/>
          <a:p>
            <a:pPr>
              <a:lnSpc>
                <a:spcPct val="105000"/>
              </a:lnSpc>
            </a:pPr>
            <a:r>
              <a:rPr lang="en-GB" sz="1200"/>
              <a:t>It is possible to work as pawnshop, MFI and P2P.  </a:t>
            </a:r>
          </a:p>
          <a:p>
            <a:pPr>
              <a:lnSpc>
                <a:spcPct val="105000"/>
              </a:lnSpc>
            </a:pPr>
            <a:r>
              <a:rPr lang="en-GB" sz="1200"/>
              <a:t>According to our experience Pawnshop licence is preferable in the market like MM due to relatively simple requirements and non-strict regulation if compared with MFI. </a:t>
            </a:r>
          </a:p>
          <a:p>
            <a:pPr>
              <a:lnSpc>
                <a:spcPct val="105000"/>
              </a:lnSpc>
            </a:pPr>
            <a:r>
              <a:rPr lang="en-GB" sz="1200"/>
              <a:t>However since money lending market is getting mature and more regulated, we should consider obtaining MFI license on the next phase of development.</a:t>
            </a:r>
            <a:endParaRPr lang="en-US" altLang="en-US" sz="1200">
              <a:solidFill>
                <a:srgbClr val="FF0000"/>
              </a:solidFill>
            </a:endParaRPr>
          </a:p>
        </p:txBody>
      </p:sp>
    </p:spTree>
    <p:extLst>
      <p:ext uri="{BB962C8B-B14F-4D97-AF65-F5344CB8AC3E}">
        <p14:creationId xmlns:p14="http://schemas.microsoft.com/office/powerpoint/2010/main" val="21487851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Текст 5"/>
          <p:cNvSpPr>
            <a:spLocks noGrp="1"/>
          </p:cNvSpPr>
          <p:nvPr>
            <p:ph type="body" idx="1"/>
          </p:nvPr>
        </p:nvSpPr>
        <p:spPr/>
        <p:txBody>
          <a:bodyPr/>
          <a:lstStyle/>
          <a:p>
            <a:r>
              <a:rPr lang="en-US"/>
              <a:t>3. Legal Setup</a:t>
            </a:r>
          </a:p>
        </p:txBody>
      </p:sp>
      <p:sp>
        <p:nvSpPr>
          <p:cNvPr id="4" name="Номер слайда 3"/>
          <p:cNvSpPr>
            <a:spLocks noGrp="1"/>
          </p:cNvSpPr>
          <p:nvPr>
            <p:ph type="sldNum" sz="quarter" idx="12"/>
          </p:nvPr>
        </p:nvSpPr>
        <p:spPr/>
        <p:txBody>
          <a:bodyPr/>
          <a:lstStyle/>
          <a:p>
            <a:fld id="{D7F305DA-160D-498F-B102-A1D8643B4A2C}" type="slidenum">
              <a:rPr lang="ru-RU" smtClean="0"/>
              <a:pPr/>
              <a:t>11</a:t>
            </a:fld>
            <a:endParaRPr lang="ru-RU"/>
          </a:p>
        </p:txBody>
      </p:sp>
    </p:spTree>
    <p:extLst>
      <p:ext uri="{BB962C8B-B14F-4D97-AF65-F5344CB8AC3E}">
        <p14:creationId xmlns:p14="http://schemas.microsoft.com/office/powerpoint/2010/main" val="29070573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512" y="116632"/>
            <a:ext cx="8159540" cy="312281"/>
          </a:xfrm>
        </p:spPr>
        <p:txBody>
          <a:bodyPr/>
          <a:lstStyle/>
          <a:p>
            <a:r>
              <a:rPr lang="en-US"/>
              <a:t>Regulation of MFI company and Pawnshop</a:t>
            </a:r>
          </a:p>
        </p:txBody>
      </p:sp>
      <p:sp>
        <p:nvSpPr>
          <p:cNvPr id="4" name="Slide Number Placeholder 3"/>
          <p:cNvSpPr>
            <a:spLocks noGrp="1"/>
          </p:cNvSpPr>
          <p:nvPr>
            <p:ph type="sldNum" sz="quarter" idx="12"/>
          </p:nvPr>
        </p:nvSpPr>
        <p:spPr/>
        <p:txBody>
          <a:bodyPr/>
          <a:lstStyle/>
          <a:p>
            <a:fld id="{D7F305DA-160D-498F-B102-A1D8643B4A2C}" type="slidenum">
              <a:rPr lang="ru-RU" smtClean="0"/>
              <a:pPr/>
              <a:t>12</a:t>
            </a:fld>
            <a:endParaRPr lang="ru-RU"/>
          </a:p>
        </p:txBody>
      </p:sp>
      <p:graphicFrame>
        <p:nvGraphicFramePr>
          <p:cNvPr id="10" name="Table 7"/>
          <p:cNvGraphicFramePr>
            <a:graphicFrameLocks noGrp="1"/>
          </p:cNvGraphicFramePr>
          <p:nvPr>
            <p:extLst>
              <p:ext uri="{D42A27DB-BD31-4B8C-83A1-F6EECF244321}">
                <p14:modId xmlns:p14="http://schemas.microsoft.com/office/powerpoint/2010/main" val="455929896"/>
              </p:ext>
            </p:extLst>
          </p:nvPr>
        </p:nvGraphicFramePr>
        <p:xfrm>
          <a:off x="80917" y="658375"/>
          <a:ext cx="9018478" cy="5707631"/>
        </p:xfrm>
        <a:graphic>
          <a:graphicData uri="http://schemas.openxmlformats.org/drawingml/2006/table">
            <a:tbl>
              <a:tblPr firstRow="1" firstCol="1" bandRow="1">
                <a:tableStyleId>{69012ECD-51FC-41F1-AA8D-1B2483CD663E}</a:tableStyleId>
              </a:tblPr>
              <a:tblGrid>
                <a:gridCol w="1754779">
                  <a:extLst>
                    <a:ext uri="{9D8B030D-6E8A-4147-A177-3AD203B41FA5}">
                      <a16:colId xmlns:a16="http://schemas.microsoft.com/office/drawing/2014/main" val="20000"/>
                    </a:ext>
                  </a:extLst>
                </a:gridCol>
                <a:gridCol w="3856288">
                  <a:extLst>
                    <a:ext uri="{9D8B030D-6E8A-4147-A177-3AD203B41FA5}">
                      <a16:colId xmlns:a16="http://schemas.microsoft.com/office/drawing/2014/main" val="20002"/>
                    </a:ext>
                  </a:extLst>
                </a:gridCol>
                <a:gridCol w="3407411">
                  <a:extLst>
                    <a:ext uri="{9D8B030D-6E8A-4147-A177-3AD203B41FA5}">
                      <a16:colId xmlns:a16="http://schemas.microsoft.com/office/drawing/2014/main" val="20003"/>
                    </a:ext>
                  </a:extLst>
                </a:gridCol>
              </a:tblGrid>
              <a:tr h="222548">
                <a:tc>
                  <a:txBody>
                    <a:bodyPr/>
                    <a:lstStyle/>
                    <a:p>
                      <a:endParaRPr lang="en-US" sz="1200" dirty="0"/>
                    </a:p>
                  </a:txBody>
                  <a:tcPr/>
                </a:tc>
                <a:tc>
                  <a:txBody>
                    <a:bodyPr/>
                    <a:lstStyle/>
                    <a:p>
                      <a:pPr algn="ctr"/>
                      <a:r>
                        <a:rPr lang="en-US" sz="1200" dirty="0"/>
                        <a:t>Microfinance company</a:t>
                      </a:r>
                    </a:p>
                  </a:txBody>
                  <a:tcPr/>
                </a:tc>
                <a:tc>
                  <a:txBody>
                    <a:bodyPr/>
                    <a:lstStyle/>
                    <a:p>
                      <a:pPr algn="ctr"/>
                      <a:r>
                        <a:rPr lang="en-US" sz="1200" dirty="0"/>
                        <a:t>Pawnshop</a:t>
                      </a:r>
                    </a:p>
                  </a:txBody>
                  <a:tcPr/>
                </a:tc>
                <a:extLst>
                  <a:ext uri="{0D108BD9-81ED-4DB2-BD59-A6C34878D82A}">
                    <a16:rowId xmlns:a16="http://schemas.microsoft.com/office/drawing/2014/main" val="10000"/>
                  </a:ext>
                </a:extLst>
              </a:tr>
              <a:tr h="816008">
                <a:tc>
                  <a:txBody>
                    <a:bodyPr/>
                    <a:lstStyle/>
                    <a:p>
                      <a:r>
                        <a:rPr lang="en-GB" sz="1200"/>
                        <a:t>Regulator</a:t>
                      </a:r>
                      <a:endParaRPr lang="en-US" sz="1200" dirty="0"/>
                    </a:p>
                  </a:txBody>
                  <a:tcPr anchor="ctr"/>
                </a:tc>
                <a:tc>
                  <a:txBody>
                    <a:bodyPr/>
                    <a:lstStyle/>
                    <a:p>
                      <a:pPr marL="171450" indent="-171450">
                        <a:buFont typeface="Arial" panose="020B0604020202020204" pitchFamily="34" charset="0"/>
                        <a:buChar char="•"/>
                      </a:pPr>
                      <a:r>
                        <a:rPr lang="en-US" sz="1200" dirty="0"/>
                        <a:t>Financial Regulatory Department is in charge of MFI license issue. </a:t>
                      </a:r>
                    </a:p>
                    <a:p>
                      <a:pPr marL="171450" indent="-171450">
                        <a:buFont typeface="Arial" panose="020B0604020202020204" pitchFamily="34" charset="0"/>
                        <a:buChar char="•"/>
                      </a:pPr>
                      <a:r>
                        <a:rPr lang="en-US" sz="1200" dirty="0">
                          <a:solidFill>
                            <a:srgbClr val="000000"/>
                          </a:solidFill>
                          <a:latin typeface="Calibri" panose="020F0502020204030204" pitchFamily="34" charset="0"/>
                        </a:rPr>
                        <a:t>Microfinance Supervisory Bureau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Microfinance Supervisory Committee </a:t>
                      </a:r>
                    </a:p>
                  </a:txBody>
                  <a:tcPr anchor="ctr"/>
                </a:tc>
                <a:tc>
                  <a:txBody>
                    <a:bodyPr/>
                    <a:lstStyle/>
                    <a:p>
                      <a:r>
                        <a:rPr lang="en-US" sz="1200" dirty="0"/>
                        <a:t>Revenue Department,</a:t>
                      </a:r>
                      <a:r>
                        <a:rPr lang="ru-RU" sz="1200" dirty="0"/>
                        <a:t> </a:t>
                      </a:r>
                      <a:r>
                        <a:rPr lang="en-US" sz="1200" dirty="0"/>
                        <a:t>as the subdivision of Yangon City Development Committee (analogue of City Hall)</a:t>
                      </a:r>
                    </a:p>
                  </a:txBody>
                  <a:tcPr anchor="ctr"/>
                </a:tc>
                <a:extLst>
                  <a:ext uri="{0D108BD9-81ED-4DB2-BD59-A6C34878D82A}">
                    <a16:rowId xmlns:a16="http://schemas.microsoft.com/office/drawing/2014/main" val="10001"/>
                  </a:ext>
                </a:extLst>
              </a:tr>
              <a:tr h="667643">
                <a:tc>
                  <a:txBody>
                    <a:bodyPr/>
                    <a:lstStyle/>
                    <a:p>
                      <a:r>
                        <a:rPr lang="en-US" sz="1200" b="1"/>
                        <a:t>Document regulating Money lending</a:t>
                      </a:r>
                      <a:endParaRPr lang="en-US" sz="1200" dirty="0"/>
                    </a:p>
                  </a:txBody>
                  <a:tcPr anchor="ctr"/>
                </a:tc>
                <a:tc>
                  <a:txBody>
                    <a:bodyPr/>
                    <a:lstStyle/>
                    <a:p>
                      <a:pPr marL="171450" indent="-171450">
                        <a:buFont typeface="Arial" panose="020B0604020202020204" pitchFamily="34" charset="0"/>
                        <a:buChar char="•"/>
                      </a:pPr>
                      <a:r>
                        <a:rPr lang="en-US" sz="1200" dirty="0"/>
                        <a:t>Microfinance Law (2011). Directive from MSC 1-2014, 2-2014.</a:t>
                      </a:r>
                    </a:p>
                    <a:p>
                      <a:pPr marL="171450" indent="-171450">
                        <a:buFont typeface="Arial" panose="020B0604020202020204" pitchFamily="34" charset="0"/>
                        <a:buChar char="•"/>
                      </a:pPr>
                      <a:r>
                        <a:rPr lang="en-US" sz="1200" dirty="0"/>
                        <a:t>Financial Institutions Law 2016 (</a:t>
                      </a:r>
                      <a:r>
                        <a:rPr lang="en-US" sz="1200" dirty="0" err="1"/>
                        <a:t>Pyidaungsu</a:t>
                      </a:r>
                      <a:r>
                        <a:rPr lang="en-US" sz="1200" dirty="0"/>
                        <a:t> </a:t>
                      </a:r>
                      <a:r>
                        <a:rPr lang="en-US" sz="1200" dirty="0" err="1"/>
                        <a:t>Hluttaw</a:t>
                      </a:r>
                      <a:r>
                        <a:rPr lang="en-US" sz="1200" dirty="0"/>
                        <a:t> Law No. 20, 2016)</a:t>
                      </a:r>
                    </a:p>
                  </a:txBody>
                  <a:tcPr/>
                </a:tc>
                <a:tc>
                  <a:txBody>
                    <a:bodyPr/>
                    <a:lstStyle/>
                    <a:p>
                      <a:pPr marL="171450" indent="-171450">
                        <a:buFont typeface="Arial" panose="020B0604020202020204" pitchFamily="34" charset="0"/>
                        <a:buChar char="•"/>
                      </a:pPr>
                      <a:r>
                        <a:rPr lang="en-US" sz="1200" kern="1200">
                          <a:solidFill>
                            <a:schemeClr val="tx1"/>
                          </a:solidFill>
                          <a:latin typeface="+mn-lt"/>
                          <a:ea typeface="+mn-ea"/>
                          <a:cs typeface="+mn-cs"/>
                        </a:rPr>
                        <a:t>The Constitution of the Republic of the Union of Myanmar, 2008, Act 188</a:t>
                      </a:r>
                    </a:p>
                    <a:p>
                      <a:pPr marL="171450" indent="-171450">
                        <a:buFont typeface="Arial" panose="020B0604020202020204" pitchFamily="34" charset="0"/>
                        <a:buChar char="•"/>
                      </a:pPr>
                      <a:r>
                        <a:rPr lang="en-GB" sz="1200" kern="1200">
                          <a:solidFill>
                            <a:schemeClr val="tx1"/>
                          </a:solidFill>
                          <a:latin typeface="+mn-lt"/>
                          <a:ea typeface="+mn-ea"/>
                          <a:cs typeface="+mn-cs"/>
                        </a:rPr>
                        <a:t>Licensed personal Loan Business</a:t>
                      </a:r>
                      <a:r>
                        <a:rPr lang="en-US" sz="1200" kern="1200">
                          <a:solidFill>
                            <a:schemeClr val="tx1"/>
                          </a:solidFill>
                          <a:latin typeface="+mn-lt"/>
                          <a:ea typeface="+mn-ea"/>
                          <a:cs typeface="+mn-cs"/>
                        </a:rPr>
                        <a:t> </a:t>
                      </a:r>
                      <a:r>
                        <a:rPr lang="en-GB" sz="1200" kern="1200">
                          <a:solidFill>
                            <a:schemeClr val="tx1"/>
                          </a:solidFill>
                          <a:latin typeface="+mn-lt"/>
                          <a:ea typeface="+mn-ea"/>
                          <a:cs typeface="+mn-cs"/>
                        </a:rPr>
                        <a:t>Authorisation Agreement. 1 April 2013</a:t>
                      </a:r>
                      <a:endParaRPr lang="ru-RU" sz="1200" kern="1200" dirty="0">
                        <a:solidFill>
                          <a:schemeClr val="tx1"/>
                        </a:solidFill>
                        <a:latin typeface="+mn-lt"/>
                        <a:ea typeface="+mn-ea"/>
                        <a:cs typeface="+mn-cs"/>
                      </a:endParaRPr>
                    </a:p>
                  </a:txBody>
                  <a:tcPr/>
                </a:tc>
                <a:extLst>
                  <a:ext uri="{0D108BD9-81ED-4DB2-BD59-A6C34878D82A}">
                    <a16:rowId xmlns:a16="http://schemas.microsoft.com/office/drawing/2014/main" val="10002"/>
                  </a:ext>
                </a:extLst>
              </a:tr>
              <a:tr h="370913">
                <a:tc>
                  <a:txBody>
                    <a:bodyPr/>
                    <a:lstStyle/>
                    <a:p>
                      <a:r>
                        <a:rPr lang="en-US" sz="1200"/>
                        <a:t>Mandatory documents for Money lender</a:t>
                      </a:r>
                      <a:endParaRPr lang="en-US" sz="1200" dirty="0"/>
                    </a:p>
                  </a:txBody>
                  <a:tcPr anchor="ctr"/>
                </a:tc>
                <a:tc>
                  <a:txBody>
                    <a:bodyPr/>
                    <a:lstStyle/>
                    <a:p>
                      <a:r>
                        <a:rPr lang="en-US" sz="1200" dirty="0"/>
                        <a:t>Microfinance License</a:t>
                      </a:r>
                    </a:p>
                  </a:txBody>
                  <a:tcPr anchor="ctr"/>
                </a:tc>
                <a:tc>
                  <a:txBody>
                    <a:bodyPr/>
                    <a:lstStyle/>
                    <a:p>
                      <a:r>
                        <a:rPr lang="en-US" sz="1200"/>
                        <a:t>Pawnshop License from Yangon City Development Committee </a:t>
                      </a:r>
                      <a:endParaRPr lang="en-US" sz="1200" dirty="0"/>
                    </a:p>
                  </a:txBody>
                  <a:tcPr anchor="ctr"/>
                </a:tc>
                <a:extLst>
                  <a:ext uri="{0D108BD9-81ED-4DB2-BD59-A6C34878D82A}">
                    <a16:rowId xmlns:a16="http://schemas.microsoft.com/office/drawing/2014/main" val="10003"/>
                  </a:ext>
                </a:extLst>
              </a:tr>
              <a:tr h="873180">
                <a:tc>
                  <a:txBody>
                    <a:bodyPr/>
                    <a:lstStyle/>
                    <a:p>
                      <a:r>
                        <a:rPr lang="en-US" sz="1200" dirty="0"/>
                        <a:t>Associated risks</a:t>
                      </a:r>
                    </a:p>
                  </a:txBody>
                  <a:tcPr anchor="ctr"/>
                </a:tc>
                <a:tc>
                  <a:txBody>
                    <a:bodyPr/>
                    <a:lstStyle/>
                    <a:p>
                      <a:r>
                        <a:rPr lang="en-US" sz="1200" dirty="0"/>
                        <a:t>MFI license can be rejected if the background of parent company is not clear (Money laundering suspected, bad reputation of parent company, if there is no experience in microfinance in another countries)</a:t>
                      </a:r>
                      <a:endParaRPr lang="en-US" sz="1100" dirty="0"/>
                    </a:p>
                  </a:txBody>
                  <a:tcPr anchor="ctr"/>
                </a:tc>
                <a:tc>
                  <a:txBody>
                    <a:bodyPr/>
                    <a:lstStyle/>
                    <a:p>
                      <a:pPr marL="0" indent="0">
                        <a:buNone/>
                      </a:pPr>
                      <a:r>
                        <a:rPr lang="en-US" sz="1200" dirty="0"/>
                        <a:t>Current legislation prohibits foreign companies or persons from doing pawning business in Myanmar. Therefore </a:t>
                      </a:r>
                      <a:r>
                        <a:rPr lang="en-GB" sz="1200" dirty="0"/>
                        <a:t>related business to be carried out via nominal private person, that needs to be properly coordinated</a:t>
                      </a:r>
                    </a:p>
                  </a:txBody>
                  <a:tcPr/>
                </a:tc>
                <a:extLst>
                  <a:ext uri="{0D108BD9-81ED-4DB2-BD59-A6C34878D82A}">
                    <a16:rowId xmlns:a16="http://schemas.microsoft.com/office/drawing/2014/main" val="10004"/>
                  </a:ext>
                </a:extLst>
              </a:tr>
              <a:tr h="370913">
                <a:tc>
                  <a:txBody>
                    <a:bodyPr/>
                    <a:lstStyle/>
                    <a:p>
                      <a:r>
                        <a:rPr lang="en-US" sz="1200"/>
                        <a:t>Risk </a:t>
                      </a:r>
                      <a:r>
                        <a:rPr lang="en-GB" sz="1200"/>
                        <a:t>mitigation</a:t>
                      </a:r>
                      <a:endParaRPr lang="en-US" sz="1200" dirty="0"/>
                    </a:p>
                  </a:txBody>
                  <a:tcPr anchor="ctr"/>
                </a:tc>
                <a:tc>
                  <a:txBody>
                    <a:bodyPr/>
                    <a:lstStyle/>
                    <a:p>
                      <a:pPr marL="0" indent="0">
                        <a:buNone/>
                      </a:pPr>
                      <a:r>
                        <a:rPr lang="en-US" sz="1200" dirty="0"/>
                        <a:t>Regulator forces MFIs to provide 50% loans in rural areas</a:t>
                      </a:r>
                    </a:p>
                  </a:txBody>
                  <a:tcPr anchor="ctr"/>
                </a:tc>
                <a:tc>
                  <a:txBody>
                    <a:bodyPr/>
                    <a:lstStyle/>
                    <a:p>
                      <a:pPr marL="0" indent="0">
                        <a:buNone/>
                      </a:pPr>
                      <a:r>
                        <a:rPr lang="en-US" sz="1200" dirty="0"/>
                        <a:t>Utilize a set of documents that restrict nominee power</a:t>
                      </a:r>
                    </a:p>
                  </a:txBody>
                  <a:tcPr anchor="ctr"/>
                </a:tc>
                <a:extLst>
                  <a:ext uri="{0D108BD9-81ED-4DB2-BD59-A6C34878D82A}">
                    <a16:rowId xmlns:a16="http://schemas.microsoft.com/office/drawing/2014/main" val="10005"/>
                  </a:ext>
                </a:extLst>
              </a:tr>
              <a:tr h="86131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Regulation</a:t>
                      </a:r>
                      <a:r>
                        <a:rPr lang="ru-RU" sz="1200" b="1" dirty="0"/>
                        <a:t> </a:t>
                      </a:r>
                      <a:r>
                        <a:rPr lang="en-US" sz="1200" b="1" dirty="0"/>
                        <a:t>practice</a:t>
                      </a:r>
                      <a:r>
                        <a:rPr lang="ru-RU" sz="1200" b="1" dirty="0"/>
                        <a:t>:</a:t>
                      </a:r>
                      <a:r>
                        <a:rPr lang="en-US" sz="1200" b="1" dirty="0"/>
                        <a:t> </a:t>
                      </a:r>
                    </a:p>
                  </a:txBody>
                  <a:tcPr anchor="ctr"/>
                </a:tc>
                <a:tc>
                  <a:txBody>
                    <a:bodyPr/>
                    <a:lstStyle/>
                    <a:p>
                      <a:pPr marL="171450" marR="0" lvl="0" indent="-1714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Ownership: 100% of shares can be owned by foreign company.</a:t>
                      </a:r>
                    </a:p>
                    <a:p>
                      <a:pPr marL="171450" marR="0" lvl="0" indent="-1714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Since august 2016 minimum paid up capital increased to </a:t>
                      </a:r>
                      <a:r>
                        <a:rPr lang="ru-RU" sz="1200" dirty="0"/>
                        <a:t>400к</a:t>
                      </a:r>
                      <a:r>
                        <a:rPr lang="en-US" sz="1200" dirty="0"/>
                        <a:t>.</a:t>
                      </a:r>
                    </a:p>
                  </a:txBody>
                  <a:tcPr anchor="ctr"/>
                </a:tc>
                <a:tc>
                  <a:txBody>
                    <a:bodyPr/>
                    <a:lstStyle/>
                    <a:p>
                      <a:pPr marL="171450" marR="0" lvl="0" indent="-1714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Easy to get pawnshop license: in 2 month. 5000 USD deposit .</a:t>
                      </a:r>
                    </a:p>
                  </a:txBody>
                  <a:tcPr anchor="ctr"/>
                </a:tc>
                <a:extLst>
                  <a:ext uri="{0D108BD9-81ED-4DB2-BD59-A6C34878D82A}">
                    <a16:rowId xmlns:a16="http://schemas.microsoft.com/office/drawing/2014/main" val="3340758827"/>
                  </a:ext>
                </a:extLst>
              </a:tr>
              <a:tr h="96437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bg1"/>
                          </a:solidFill>
                          <a:latin typeface="+mn-lt"/>
                          <a:ea typeface="+mn-ea"/>
                          <a:cs typeface="+mn-cs"/>
                        </a:rPr>
                        <a:t>Summary:</a:t>
                      </a:r>
                    </a:p>
                  </a:txBody>
                  <a:tcPr anchor="ctr">
                    <a:solidFill>
                      <a:schemeClr val="accent1"/>
                    </a:solidFill>
                  </a:tcPr>
                </a:tc>
                <a:tc>
                  <a:txBody>
                    <a:bodyPr/>
                    <a:lstStyle/>
                    <a:p>
                      <a:pPr marL="0" algn="l" defTabSz="914400" rtl="0" eaLnBrk="1" latinLnBrk="0" hangingPunct="1"/>
                      <a:r>
                        <a:rPr lang="en-US" sz="1200" b="1" kern="1200" dirty="0">
                          <a:solidFill>
                            <a:schemeClr val="bg1"/>
                          </a:solidFill>
                          <a:latin typeface="+mn-lt"/>
                          <a:ea typeface="+mn-ea"/>
                          <a:cs typeface="+mn-cs"/>
                        </a:rPr>
                        <a:t>- It is a long process to get MFI license, but it is possible and might take up to 6 month.</a:t>
                      </a:r>
                    </a:p>
                    <a:p>
                      <a:pPr marL="0" algn="l" defTabSz="914400" rtl="0" eaLnBrk="1" latinLnBrk="0" hangingPunct="1"/>
                      <a:r>
                        <a:rPr lang="en-US" sz="1200" b="1" kern="1200" dirty="0">
                          <a:solidFill>
                            <a:schemeClr val="bg1"/>
                          </a:solidFill>
                          <a:latin typeface="+mn-lt"/>
                          <a:ea typeface="+mn-ea"/>
                          <a:cs typeface="+mn-cs"/>
                        </a:rPr>
                        <a:t>- When our turnover will growth enough, </a:t>
                      </a:r>
                      <a:r>
                        <a:rPr lang="en-GB" sz="1200" b="1" kern="1200" dirty="0">
                          <a:solidFill>
                            <a:schemeClr val="bg1"/>
                          </a:solidFill>
                          <a:latin typeface="+mn-lt"/>
                          <a:ea typeface="+mn-ea"/>
                          <a:cs typeface="+mn-cs"/>
                        </a:rPr>
                        <a:t>it is worth to consider to get MFI license as the very appropriate for our business model for the future. </a:t>
                      </a:r>
                    </a:p>
                  </a:txBody>
                  <a:tcPr anchor="ctr">
                    <a:solidFill>
                      <a:schemeClr val="accent1"/>
                    </a:solidFill>
                  </a:tcPr>
                </a:tc>
                <a:tc>
                  <a:txBody>
                    <a:bodyPr/>
                    <a:lstStyle/>
                    <a:p>
                      <a:pPr marL="0" algn="l" defTabSz="914400" rtl="0" eaLnBrk="1" latinLnBrk="0" hangingPunct="1"/>
                      <a:r>
                        <a:rPr lang="ru-RU" sz="1200" b="1" kern="1200" dirty="0">
                          <a:solidFill>
                            <a:schemeClr val="bg1"/>
                          </a:solidFill>
                          <a:latin typeface="+mn-lt"/>
                          <a:ea typeface="+mn-ea"/>
                          <a:cs typeface="+mn-cs"/>
                        </a:rPr>
                        <a:t>- </a:t>
                      </a:r>
                      <a:r>
                        <a:rPr lang="en-US" sz="1200" b="1" kern="1200" dirty="0">
                          <a:solidFill>
                            <a:schemeClr val="bg1"/>
                          </a:solidFill>
                          <a:latin typeface="+mn-lt"/>
                          <a:ea typeface="+mn-ea"/>
                          <a:cs typeface="+mn-cs"/>
                        </a:rPr>
                        <a:t>Pawnshop license  is easy to get. Regulation is not strict.</a:t>
                      </a:r>
                      <a:r>
                        <a:rPr lang="ru-RU" sz="1200" b="1" kern="1200" dirty="0">
                          <a:solidFill>
                            <a:schemeClr val="bg1"/>
                          </a:solidFill>
                          <a:latin typeface="+mn-lt"/>
                          <a:ea typeface="+mn-ea"/>
                          <a:cs typeface="+mn-cs"/>
                        </a:rPr>
                        <a:t> </a:t>
                      </a:r>
                      <a:r>
                        <a:rPr lang="en-US" sz="1200" b="1" kern="1200" dirty="0">
                          <a:solidFill>
                            <a:schemeClr val="bg1"/>
                          </a:solidFill>
                          <a:latin typeface="+mn-lt"/>
                          <a:ea typeface="+mn-ea"/>
                          <a:cs typeface="+mn-cs"/>
                        </a:rPr>
                        <a:t>Revenue Department has not enough resources to supervise all the pawnshops.</a:t>
                      </a:r>
                      <a:endParaRPr lang="ru-RU" sz="1200" b="1" kern="1200" dirty="0">
                        <a:solidFill>
                          <a:schemeClr val="bg1"/>
                        </a:solidFill>
                        <a:latin typeface="+mn-lt"/>
                        <a:ea typeface="+mn-ea"/>
                        <a:cs typeface="+mn-cs"/>
                      </a:endParaRPr>
                    </a:p>
                    <a:p>
                      <a:pPr marL="0" algn="l" defTabSz="914400" rtl="0" eaLnBrk="1" latinLnBrk="0" hangingPunct="1"/>
                      <a:r>
                        <a:rPr lang="en-US" sz="1200" b="1" kern="1200" dirty="0">
                          <a:solidFill>
                            <a:schemeClr val="bg1"/>
                          </a:solidFill>
                          <a:latin typeface="+mn-lt"/>
                          <a:ea typeface="+mn-ea"/>
                          <a:cs typeface="+mn-cs"/>
                        </a:rPr>
                        <a:t>- Nominee risk, does not fit </a:t>
                      </a:r>
                      <a:r>
                        <a:rPr lang="ru-RU" sz="1200" b="1" kern="1200" dirty="0">
                          <a:solidFill>
                            <a:schemeClr val="bg1"/>
                          </a:solidFill>
                          <a:latin typeface="+mn-lt"/>
                          <a:ea typeface="+mn-ea"/>
                          <a:cs typeface="+mn-cs"/>
                        </a:rPr>
                        <a:t>«</a:t>
                      </a:r>
                      <a:r>
                        <a:rPr lang="en-US" sz="1200" b="1" kern="1200" dirty="0">
                          <a:solidFill>
                            <a:schemeClr val="bg1"/>
                          </a:solidFill>
                          <a:latin typeface="+mn-lt"/>
                          <a:ea typeface="+mn-ea"/>
                          <a:cs typeface="+mn-cs"/>
                        </a:rPr>
                        <a:t>IPO</a:t>
                      </a:r>
                      <a:r>
                        <a:rPr lang="ru-RU" sz="1200" b="1" kern="1200" dirty="0">
                          <a:solidFill>
                            <a:schemeClr val="bg1"/>
                          </a:solidFill>
                          <a:latin typeface="+mn-lt"/>
                          <a:ea typeface="+mn-ea"/>
                          <a:cs typeface="+mn-cs"/>
                        </a:rPr>
                        <a:t>-</a:t>
                      </a:r>
                      <a:r>
                        <a:rPr lang="en-US" sz="1200" b="1" kern="1200" dirty="0">
                          <a:solidFill>
                            <a:schemeClr val="bg1"/>
                          </a:solidFill>
                          <a:latin typeface="+mn-lt"/>
                          <a:ea typeface="+mn-ea"/>
                          <a:cs typeface="+mn-cs"/>
                        </a:rPr>
                        <a:t>able</a:t>
                      </a:r>
                      <a:r>
                        <a:rPr lang="ru-RU" sz="1200" b="1" kern="1200" dirty="0">
                          <a:solidFill>
                            <a:schemeClr val="bg1"/>
                          </a:solidFill>
                          <a:latin typeface="+mn-lt"/>
                          <a:ea typeface="+mn-ea"/>
                          <a:cs typeface="+mn-cs"/>
                        </a:rPr>
                        <a:t>»</a:t>
                      </a:r>
                      <a:r>
                        <a:rPr lang="en-US" sz="1200" b="1" kern="1200" dirty="0">
                          <a:solidFill>
                            <a:schemeClr val="bg1"/>
                          </a:solidFill>
                          <a:latin typeface="+mn-lt"/>
                          <a:ea typeface="+mn-ea"/>
                          <a:cs typeface="+mn-cs"/>
                        </a:rPr>
                        <a:t> corporate structure.</a:t>
                      </a:r>
                    </a:p>
                  </a:txBody>
                  <a:tcPr anchor="ctr">
                    <a:solidFill>
                      <a:schemeClr val="accent1"/>
                    </a:solidFill>
                  </a:tcPr>
                </a:tc>
                <a:extLst>
                  <a:ext uri="{0D108BD9-81ED-4DB2-BD59-A6C34878D82A}">
                    <a16:rowId xmlns:a16="http://schemas.microsoft.com/office/drawing/2014/main" val="1825960753"/>
                  </a:ext>
                </a:extLst>
              </a:tr>
            </a:tbl>
          </a:graphicData>
        </a:graphic>
      </p:graphicFrame>
    </p:spTree>
    <p:extLst>
      <p:ext uri="{BB962C8B-B14F-4D97-AF65-F5344CB8AC3E}">
        <p14:creationId xmlns:p14="http://schemas.microsoft.com/office/powerpoint/2010/main" val="38538150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D7F305DA-160D-498F-B102-A1D8643B4A2C}" type="slidenum">
              <a:rPr lang="ru-RU" smtClean="0"/>
              <a:pPr/>
              <a:t>13</a:t>
            </a:fld>
            <a:endParaRPr lang="ru-RU"/>
          </a:p>
        </p:txBody>
      </p:sp>
      <p:sp>
        <p:nvSpPr>
          <p:cNvPr id="5" name="Title 1"/>
          <p:cNvSpPr>
            <a:spLocks noGrp="1"/>
          </p:cNvSpPr>
          <p:nvPr>
            <p:ph type="title"/>
          </p:nvPr>
        </p:nvSpPr>
        <p:spPr>
          <a:xfrm>
            <a:off x="293833" y="-33625"/>
            <a:ext cx="8159540" cy="648072"/>
          </a:xfrm>
        </p:spPr>
        <p:txBody>
          <a:bodyPr/>
          <a:lstStyle/>
          <a:p>
            <a:r>
              <a:rPr lang="en-US"/>
              <a:t>Key regulatory points</a:t>
            </a:r>
            <a:r>
              <a:rPr lang="ru-RU"/>
              <a:t> (</a:t>
            </a:r>
            <a:r>
              <a:rPr lang="en-US"/>
              <a:t> </a:t>
            </a:r>
            <a:r>
              <a:rPr lang="ru-RU"/>
              <a:t>1</a:t>
            </a:r>
            <a:r>
              <a:rPr lang="en-US"/>
              <a:t>/</a:t>
            </a:r>
            <a:r>
              <a:rPr lang="ru-RU"/>
              <a:t>2)</a:t>
            </a:r>
            <a:endParaRPr lang="en-US"/>
          </a:p>
        </p:txBody>
      </p:sp>
      <p:graphicFrame>
        <p:nvGraphicFramePr>
          <p:cNvPr id="8" name="Таблица 2"/>
          <p:cNvGraphicFramePr>
            <a:graphicFrameLocks noGrp="1"/>
          </p:cNvGraphicFramePr>
          <p:nvPr>
            <p:extLst>
              <p:ext uri="{D42A27DB-BD31-4B8C-83A1-F6EECF244321}">
                <p14:modId xmlns:p14="http://schemas.microsoft.com/office/powerpoint/2010/main" val="2626808321"/>
              </p:ext>
            </p:extLst>
          </p:nvPr>
        </p:nvGraphicFramePr>
        <p:xfrm>
          <a:off x="166029" y="702564"/>
          <a:ext cx="8821055" cy="5206012"/>
        </p:xfrm>
        <a:graphic>
          <a:graphicData uri="http://schemas.openxmlformats.org/drawingml/2006/table">
            <a:tbl>
              <a:tblPr firstRow="1" bandRow="1">
                <a:tableStyleId>{5C22544A-7EE6-4342-B048-85BDC9FD1C3A}</a:tableStyleId>
              </a:tblPr>
              <a:tblGrid>
                <a:gridCol w="359704">
                  <a:extLst>
                    <a:ext uri="{9D8B030D-6E8A-4147-A177-3AD203B41FA5}">
                      <a16:colId xmlns:a16="http://schemas.microsoft.com/office/drawing/2014/main" val="20000"/>
                    </a:ext>
                  </a:extLst>
                </a:gridCol>
                <a:gridCol w="2479397">
                  <a:extLst>
                    <a:ext uri="{9D8B030D-6E8A-4147-A177-3AD203B41FA5}">
                      <a16:colId xmlns:a16="http://schemas.microsoft.com/office/drawing/2014/main" val="20001"/>
                    </a:ext>
                  </a:extLst>
                </a:gridCol>
                <a:gridCol w="3151046">
                  <a:extLst>
                    <a:ext uri="{9D8B030D-6E8A-4147-A177-3AD203B41FA5}">
                      <a16:colId xmlns:a16="http://schemas.microsoft.com/office/drawing/2014/main" val="2175908671"/>
                    </a:ext>
                  </a:extLst>
                </a:gridCol>
                <a:gridCol w="2830908">
                  <a:extLst>
                    <a:ext uri="{9D8B030D-6E8A-4147-A177-3AD203B41FA5}">
                      <a16:colId xmlns:a16="http://schemas.microsoft.com/office/drawing/2014/main" val="1515770256"/>
                    </a:ext>
                  </a:extLst>
                </a:gridCol>
              </a:tblGrid>
              <a:tr h="303561">
                <a:tc>
                  <a:txBody>
                    <a:bodyPr/>
                    <a:lstStyle/>
                    <a:p>
                      <a:pPr algn="ctr"/>
                      <a:r>
                        <a:rPr lang="en-US" sz="1200" dirty="0"/>
                        <a:t>#</a:t>
                      </a:r>
                    </a:p>
                  </a:txBody>
                  <a:tcPr anchor="ctr"/>
                </a:tc>
                <a:tc>
                  <a:txBody>
                    <a:bodyPr/>
                    <a:lstStyle/>
                    <a:p>
                      <a:pPr algn="ctr"/>
                      <a:r>
                        <a:rPr lang="en-US" sz="1200" dirty="0"/>
                        <a:t>Sphere of regulation</a:t>
                      </a:r>
                    </a:p>
                  </a:txBody>
                  <a:tcPr anchor="ctr"/>
                </a:tc>
                <a:tc>
                  <a:txBody>
                    <a:bodyPr/>
                    <a:lstStyle/>
                    <a:p>
                      <a:pPr algn="ctr"/>
                      <a:r>
                        <a:rPr lang="en-US" sz="1200" b="1" kern="1200" dirty="0">
                          <a:solidFill>
                            <a:schemeClr val="lt1"/>
                          </a:solidFill>
                          <a:latin typeface="+mn-lt"/>
                          <a:ea typeface="+mn-ea"/>
                          <a:cs typeface="+mn-cs"/>
                        </a:rPr>
                        <a:t>PAWNSHOP</a:t>
                      </a:r>
                    </a:p>
                  </a:txBody>
                  <a:tcPr anchor="ctr"/>
                </a:tc>
                <a:tc>
                  <a:txBody>
                    <a:bodyPr/>
                    <a:lstStyle/>
                    <a:p>
                      <a:pPr algn="ctr"/>
                      <a:r>
                        <a:rPr lang="en-US" sz="1200" dirty="0"/>
                        <a:t>MFI</a:t>
                      </a:r>
                    </a:p>
                  </a:txBody>
                  <a:tcPr anchor="ctr"/>
                </a:tc>
                <a:extLst>
                  <a:ext uri="{0D108BD9-81ED-4DB2-BD59-A6C34878D82A}">
                    <a16:rowId xmlns:a16="http://schemas.microsoft.com/office/drawing/2014/main" val="10000"/>
                  </a:ext>
                </a:extLst>
              </a:tr>
              <a:tr h="303561">
                <a:tc>
                  <a:txBody>
                    <a:bodyPr/>
                    <a:lstStyle/>
                    <a:p>
                      <a:pPr algn="ctr"/>
                      <a:r>
                        <a:rPr lang="en-US" sz="1200" dirty="0">
                          <a:solidFill>
                            <a:schemeClr val="tx1"/>
                          </a:solidFill>
                        </a:rPr>
                        <a:t>1</a:t>
                      </a:r>
                    </a:p>
                  </a:txBody>
                  <a:tcPr anchor="ctr"/>
                </a:tc>
                <a:tc>
                  <a:txBody>
                    <a:bodyPr/>
                    <a:lstStyle/>
                    <a:p>
                      <a:r>
                        <a:rPr lang="en-US" sz="1200" dirty="0">
                          <a:solidFill>
                            <a:schemeClr val="tx1"/>
                          </a:solidFill>
                        </a:rPr>
                        <a:t>Ownership</a:t>
                      </a:r>
                    </a:p>
                  </a:txBody>
                  <a:tcPr anchor="ctr"/>
                </a:tc>
                <a:tc>
                  <a:txBody>
                    <a:bodyPr/>
                    <a:lstStyle/>
                    <a:p>
                      <a:pPr marL="0" indent="0">
                        <a:buFont typeface="Wingdings" panose="05000000000000000000" pitchFamily="2" charset="2"/>
                        <a:buNone/>
                      </a:pPr>
                      <a:r>
                        <a:rPr lang="en-US" sz="1200" dirty="0">
                          <a:solidFill>
                            <a:schemeClr val="tx1"/>
                          </a:solidFill>
                        </a:rPr>
                        <a:t>100%</a:t>
                      </a:r>
                      <a:r>
                        <a:rPr lang="en-US" sz="1200" baseline="0" dirty="0">
                          <a:solidFill>
                            <a:schemeClr val="tx1"/>
                          </a:solidFill>
                        </a:rPr>
                        <a:t> - local nominee</a:t>
                      </a:r>
                      <a:endParaRPr lang="en-US" sz="1200" kern="1200" dirty="0">
                        <a:solidFill>
                          <a:schemeClr val="tx1"/>
                        </a:solidFill>
                        <a:latin typeface="+mn-lt"/>
                        <a:ea typeface="+mn-ea"/>
                        <a:cs typeface="+mn-cs"/>
                      </a:endParaRPr>
                    </a:p>
                  </a:txBody>
                  <a:tcPr anchor="ctr"/>
                </a:tc>
                <a:tc>
                  <a:txBody>
                    <a:bodyPr/>
                    <a:lstStyle/>
                    <a:p>
                      <a:pPr marL="0" indent="0" algn="l">
                        <a:buFont typeface="Wingdings" panose="05000000000000000000" pitchFamily="2" charset="2"/>
                        <a:buNone/>
                      </a:pPr>
                      <a:r>
                        <a:rPr lang="en-US" sz="1200" kern="1200" baseline="0" dirty="0">
                          <a:solidFill>
                            <a:schemeClr val="tx1"/>
                          </a:solidFill>
                          <a:latin typeface="+mn-lt"/>
                          <a:ea typeface="+mn-ea"/>
                          <a:cs typeface="+mn-cs"/>
                        </a:rPr>
                        <a:t>100% by foreign company.</a:t>
                      </a:r>
                      <a:endParaRPr lang="en-US" sz="1200" kern="1200" dirty="0">
                        <a:solidFill>
                          <a:schemeClr val="tx1"/>
                        </a:solidFill>
                        <a:latin typeface="+mn-lt"/>
                        <a:ea typeface="+mn-ea"/>
                        <a:cs typeface="+mn-cs"/>
                      </a:endParaRPr>
                    </a:p>
                  </a:txBody>
                  <a:tcPr anchor="ctr"/>
                </a:tc>
                <a:extLst>
                  <a:ext uri="{0D108BD9-81ED-4DB2-BD59-A6C34878D82A}">
                    <a16:rowId xmlns:a16="http://schemas.microsoft.com/office/drawing/2014/main" val="3122591750"/>
                  </a:ext>
                </a:extLst>
              </a:tr>
              <a:tr h="303561">
                <a:tc>
                  <a:txBody>
                    <a:bodyPr/>
                    <a:lstStyle/>
                    <a:p>
                      <a:pPr algn="ctr"/>
                      <a:r>
                        <a:rPr lang="en-US" sz="1200" dirty="0">
                          <a:solidFill>
                            <a:schemeClr val="tx1"/>
                          </a:solidFill>
                        </a:rPr>
                        <a:t>2</a:t>
                      </a:r>
                    </a:p>
                  </a:txBody>
                  <a:tcPr anchor="ctr"/>
                </a:tc>
                <a:tc>
                  <a:txBody>
                    <a:bodyPr/>
                    <a:lstStyle/>
                    <a:p>
                      <a:r>
                        <a:rPr lang="en-US" sz="1200" dirty="0">
                          <a:solidFill>
                            <a:schemeClr val="tx1"/>
                          </a:solidFill>
                        </a:rPr>
                        <a:t>New</a:t>
                      </a:r>
                      <a:r>
                        <a:rPr lang="en-US" sz="1200" baseline="0" dirty="0">
                          <a:solidFill>
                            <a:schemeClr val="tx1"/>
                          </a:solidFill>
                        </a:rPr>
                        <a:t> license issuance</a:t>
                      </a:r>
                      <a:endParaRPr lang="en-US" sz="1200" dirty="0">
                        <a:solidFill>
                          <a:schemeClr val="tx1"/>
                        </a:solidFill>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200" kern="1200" dirty="0">
                          <a:solidFill>
                            <a:schemeClr val="tx1"/>
                          </a:solidFill>
                          <a:latin typeface="+mn-lt"/>
                          <a:ea typeface="+mn-ea"/>
                          <a:cs typeface="+mn-cs"/>
                        </a:rPr>
                        <a:t>2 month</a:t>
                      </a:r>
                    </a:p>
                  </a:txBody>
                  <a:tcPr anchor="ctr"/>
                </a:tc>
                <a:tc>
                  <a:txBody>
                    <a:bodyPr/>
                    <a:lstStyle/>
                    <a:p>
                      <a:pPr algn="l"/>
                      <a:r>
                        <a:rPr lang="en-US" sz="1200" kern="1200" dirty="0">
                          <a:solidFill>
                            <a:schemeClr val="tx1"/>
                          </a:solidFill>
                          <a:latin typeface="+mn-lt"/>
                          <a:ea typeface="+mn-ea"/>
                          <a:cs typeface="+mn-cs"/>
                        </a:rPr>
                        <a:t>Up</a:t>
                      </a:r>
                      <a:r>
                        <a:rPr lang="en-US" sz="1200" kern="1200" baseline="0" dirty="0">
                          <a:solidFill>
                            <a:schemeClr val="tx1"/>
                          </a:solidFill>
                          <a:latin typeface="+mn-lt"/>
                          <a:ea typeface="+mn-ea"/>
                          <a:cs typeface="+mn-cs"/>
                        </a:rPr>
                        <a:t> to 5</a:t>
                      </a:r>
                      <a:r>
                        <a:rPr lang="en-US" sz="1200" dirty="0">
                          <a:solidFill>
                            <a:schemeClr val="tx1"/>
                          </a:solidFill>
                        </a:rPr>
                        <a:t> month</a:t>
                      </a:r>
                    </a:p>
                  </a:txBody>
                  <a:tcPr anchor="ctr"/>
                </a:tc>
                <a:extLst>
                  <a:ext uri="{0D108BD9-81ED-4DB2-BD59-A6C34878D82A}">
                    <a16:rowId xmlns:a16="http://schemas.microsoft.com/office/drawing/2014/main" val="10006"/>
                  </a:ext>
                </a:extLst>
              </a:tr>
              <a:tr h="303561">
                <a:tc>
                  <a:txBody>
                    <a:bodyPr/>
                    <a:lstStyle/>
                    <a:p>
                      <a:pPr algn="ctr"/>
                      <a:r>
                        <a:rPr lang="en-US" sz="1200" dirty="0">
                          <a:solidFill>
                            <a:schemeClr val="tx1"/>
                          </a:solidFill>
                        </a:rPr>
                        <a:t>3</a:t>
                      </a:r>
                    </a:p>
                  </a:txBody>
                  <a:tcPr anchor="ctr"/>
                </a:tc>
                <a:tc>
                  <a:txBody>
                    <a:bodyPr/>
                    <a:lstStyle/>
                    <a:p>
                      <a:r>
                        <a:rPr lang="en-US" sz="1200" dirty="0">
                          <a:solidFill>
                            <a:schemeClr val="tx1"/>
                          </a:solidFill>
                        </a:rPr>
                        <a:t>APR/EIR</a:t>
                      </a:r>
                      <a:r>
                        <a:rPr lang="en-US" sz="1200" baseline="0" dirty="0">
                          <a:solidFill>
                            <a:schemeClr val="tx1"/>
                          </a:solidFill>
                        </a:rPr>
                        <a:t> </a:t>
                      </a:r>
                    </a:p>
                    <a:p>
                      <a:r>
                        <a:rPr lang="en-US" sz="1200" baseline="0" dirty="0">
                          <a:solidFill>
                            <a:schemeClr val="tx1"/>
                          </a:solidFill>
                        </a:rPr>
                        <a:t>i</a:t>
                      </a:r>
                      <a:r>
                        <a:rPr lang="en-US" sz="1200" dirty="0">
                          <a:solidFill>
                            <a:schemeClr val="tx1"/>
                          </a:solidFill>
                        </a:rPr>
                        <a:t>nterest cap</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36% per year</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30% per year</a:t>
                      </a:r>
                    </a:p>
                  </a:txBody>
                  <a:tcPr anchor="ctr"/>
                </a:tc>
                <a:extLst>
                  <a:ext uri="{0D108BD9-81ED-4DB2-BD59-A6C34878D82A}">
                    <a16:rowId xmlns:a16="http://schemas.microsoft.com/office/drawing/2014/main" val="1334212505"/>
                  </a:ext>
                </a:extLst>
              </a:tr>
              <a:tr h="454849">
                <a:tc>
                  <a:txBody>
                    <a:bodyPr/>
                    <a:lstStyle/>
                    <a:p>
                      <a:pPr algn="ctr"/>
                      <a:r>
                        <a:rPr lang="en-US" sz="1200" kern="1200" baseline="0" dirty="0">
                          <a:solidFill>
                            <a:schemeClr val="tx1"/>
                          </a:solidFill>
                          <a:latin typeface="+mn-lt"/>
                          <a:ea typeface="+mn-ea"/>
                          <a:cs typeface="+mn-cs"/>
                        </a:rPr>
                        <a:t>4</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Additional fees can be charged by passing % rates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latin typeface="+mn-lt"/>
                        <a:ea typeface="+mn-ea"/>
                        <a:cs typeface="+mn-cs"/>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Fees can be charged thorough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“Lead Generation Company”</a:t>
                      </a:r>
                      <a:endParaRPr lang="ru-RU" sz="1200" kern="1200" dirty="0">
                        <a:solidFill>
                          <a:schemeClr val="tx1"/>
                        </a:solidFill>
                        <a:latin typeface="+mn-lt"/>
                        <a:ea typeface="+mn-ea"/>
                        <a:cs typeface="+mn-cs"/>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Fees can be charged thorough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“Lead Generation Company”</a:t>
                      </a:r>
                      <a:endParaRPr lang="ru-RU" sz="1200" kern="1200" dirty="0">
                        <a:solidFill>
                          <a:schemeClr val="tx1"/>
                        </a:solidFill>
                        <a:latin typeface="+mn-lt"/>
                        <a:ea typeface="+mn-ea"/>
                        <a:cs typeface="+mn-cs"/>
                      </a:endParaRPr>
                    </a:p>
                  </a:txBody>
                  <a:tcPr anchor="ctr"/>
                </a:tc>
                <a:extLst>
                  <a:ext uri="{0D108BD9-81ED-4DB2-BD59-A6C34878D82A}">
                    <a16:rowId xmlns:a16="http://schemas.microsoft.com/office/drawing/2014/main" val="10008"/>
                  </a:ext>
                </a:extLst>
              </a:tr>
              <a:tr h="197047">
                <a:tc>
                  <a:txBody>
                    <a:bodyPr/>
                    <a:lstStyle/>
                    <a:p>
                      <a:pPr algn="ctr"/>
                      <a:r>
                        <a:rPr lang="en-US" sz="1200" dirty="0">
                          <a:solidFill>
                            <a:schemeClr val="tx1"/>
                          </a:solidFill>
                        </a:rPr>
                        <a:t>5</a:t>
                      </a:r>
                    </a:p>
                  </a:txBody>
                  <a:tcPr anchor="ctr"/>
                </a:tc>
                <a:tc>
                  <a:txBody>
                    <a:bodyPr/>
                    <a:lstStyle/>
                    <a:p>
                      <a:r>
                        <a:rPr lang="en-US" sz="1200" kern="1200" baseline="0" dirty="0">
                          <a:solidFill>
                            <a:schemeClr val="dk1"/>
                          </a:solidFill>
                          <a:latin typeface="+mn-lt"/>
                          <a:ea typeface="+mn-ea"/>
                          <a:cs typeface="+mn-cs"/>
                        </a:rPr>
                        <a:t>Allowed credit products / collateral safe keeping</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kern="1200" baseline="0" dirty="0">
                          <a:solidFill>
                            <a:schemeClr val="dk1"/>
                          </a:solidFill>
                          <a:latin typeface="+mn-lt"/>
                          <a:ea typeface="+mn-ea"/>
                          <a:cs typeface="+mn-cs"/>
                        </a:rPr>
                        <a:t>To copy Vietnam scheme: to take phone as collateral, and keep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kern="1200" baseline="0" dirty="0">
                          <a:solidFill>
                            <a:schemeClr val="dk1"/>
                          </a:solidFill>
                          <a:latin typeface="+mn-lt"/>
                          <a:ea typeface="+mn-ea"/>
                          <a:cs typeface="+mn-cs"/>
                        </a:rPr>
                        <a:t>it in the hands of the owner.</a:t>
                      </a:r>
                      <a:endParaRPr lang="en-US" sz="1200" kern="1200" dirty="0">
                        <a:solidFill>
                          <a:schemeClr val="tx1"/>
                        </a:solidFill>
                        <a:latin typeface="+mn-lt"/>
                        <a:ea typeface="+mn-ea"/>
                        <a:cs typeface="+mn-cs"/>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kern="1200" dirty="0">
                          <a:solidFill>
                            <a:schemeClr val="tx1"/>
                          </a:solidFill>
                          <a:latin typeface="+mn-lt"/>
                          <a:ea typeface="+mn-ea"/>
                          <a:cs typeface="+mn-cs"/>
                        </a:rPr>
                        <a:t>Unsecured loans</a:t>
                      </a:r>
                    </a:p>
                  </a:txBody>
                  <a:tcPr anchor="ctr"/>
                </a:tc>
                <a:extLst>
                  <a:ext uri="{0D108BD9-81ED-4DB2-BD59-A6C34878D82A}">
                    <a16:rowId xmlns:a16="http://schemas.microsoft.com/office/drawing/2014/main" val="3572072452"/>
                  </a:ext>
                </a:extLst>
              </a:tr>
              <a:tr h="197047">
                <a:tc>
                  <a:txBody>
                    <a:bodyPr/>
                    <a:lstStyle/>
                    <a:p>
                      <a:pPr algn="ctr"/>
                      <a:r>
                        <a:rPr lang="en-US" sz="1200" dirty="0"/>
                        <a:t>6</a:t>
                      </a:r>
                    </a:p>
                  </a:txBody>
                  <a:tcPr anchor="ctr"/>
                </a:tc>
                <a:tc>
                  <a:txBody>
                    <a:bodyPr/>
                    <a:lstStyle/>
                    <a:p>
                      <a:r>
                        <a:rPr lang="en-US" sz="1200" dirty="0"/>
                        <a:t>Advertising requirements</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kern="1200" baseline="0" dirty="0">
                          <a:solidFill>
                            <a:schemeClr val="tx1"/>
                          </a:solidFill>
                          <a:latin typeface="+mn-lt"/>
                          <a:ea typeface="+mn-ea"/>
                          <a:cs typeface="+mn-cs"/>
                        </a:rPr>
                        <a:t>We must follow Consumer Protection Law, and not provide false information.</a:t>
                      </a:r>
                      <a:endParaRPr lang="en-US" sz="1200" kern="1200" dirty="0">
                        <a:solidFill>
                          <a:schemeClr val="tx1"/>
                        </a:solidFill>
                        <a:latin typeface="+mn-lt"/>
                        <a:ea typeface="+mn-ea"/>
                        <a:cs typeface="+mn-cs"/>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kern="1200" baseline="0" dirty="0">
                          <a:solidFill>
                            <a:schemeClr val="dk1"/>
                          </a:solidFill>
                          <a:latin typeface="+mn-lt"/>
                          <a:ea typeface="+mn-ea"/>
                          <a:cs typeface="+mn-cs"/>
                        </a:rPr>
                        <a:t>Forbidden to provide false information. (article 166 of Financial Institution Law)</a:t>
                      </a:r>
                      <a:endParaRPr lang="en-US" sz="1200" kern="1200" dirty="0">
                        <a:solidFill>
                          <a:schemeClr val="dk1"/>
                        </a:solidFill>
                        <a:latin typeface="+mn-lt"/>
                        <a:ea typeface="+mn-ea"/>
                        <a:cs typeface="+mn-cs"/>
                      </a:endParaRPr>
                    </a:p>
                  </a:txBody>
                  <a:tcPr anchor="ctr"/>
                </a:tc>
                <a:extLst>
                  <a:ext uri="{0D108BD9-81ED-4DB2-BD59-A6C34878D82A}">
                    <a16:rowId xmlns:a16="http://schemas.microsoft.com/office/drawing/2014/main" val="10001"/>
                  </a:ext>
                </a:extLst>
              </a:tr>
              <a:tr h="454849">
                <a:tc>
                  <a:txBody>
                    <a:bodyPr/>
                    <a:lstStyle/>
                    <a:p>
                      <a:pPr algn="ctr"/>
                      <a:r>
                        <a:rPr lang="en-US" sz="1200" dirty="0"/>
                        <a:t>7</a:t>
                      </a:r>
                    </a:p>
                  </a:txBody>
                  <a:tcPr anchor="ctr"/>
                </a:tc>
                <a:tc>
                  <a:txBody>
                    <a:bodyPr/>
                    <a:lstStyle/>
                    <a:p>
                      <a:r>
                        <a:rPr lang="en-US" sz="1200" b="0" dirty="0">
                          <a:solidFill>
                            <a:schemeClr val="tx1"/>
                          </a:solidFill>
                        </a:rPr>
                        <a:t>Face-to-face customer verification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Not</a:t>
                      </a:r>
                      <a:r>
                        <a:rPr lang="en-US" sz="1200" kern="1200" baseline="0" dirty="0">
                          <a:solidFill>
                            <a:schemeClr val="tx1"/>
                          </a:solidFill>
                          <a:latin typeface="+mn-lt"/>
                          <a:ea typeface="+mn-ea"/>
                          <a:cs typeface="+mn-cs"/>
                        </a:rPr>
                        <a:t> obligatory</a:t>
                      </a:r>
                      <a:endParaRPr lang="en-US" sz="1200" kern="1200" dirty="0">
                        <a:solidFill>
                          <a:schemeClr val="tx1"/>
                        </a:solidFill>
                        <a:latin typeface="+mn-lt"/>
                        <a:ea typeface="+mn-ea"/>
                        <a:cs typeface="+mn-cs"/>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Not</a:t>
                      </a:r>
                      <a:r>
                        <a:rPr lang="en-US" sz="1200" kern="1200" baseline="0" dirty="0">
                          <a:solidFill>
                            <a:schemeClr val="dk1"/>
                          </a:solidFill>
                          <a:latin typeface="+mn-lt"/>
                          <a:ea typeface="+mn-ea"/>
                          <a:cs typeface="+mn-cs"/>
                        </a:rPr>
                        <a:t> obligatory</a:t>
                      </a:r>
                    </a:p>
                  </a:txBody>
                  <a:tcPr anchor="ctr"/>
                </a:tc>
                <a:extLst>
                  <a:ext uri="{0D108BD9-81ED-4DB2-BD59-A6C34878D82A}">
                    <a16:rowId xmlns:a16="http://schemas.microsoft.com/office/drawing/2014/main" val="416332532"/>
                  </a:ext>
                </a:extLst>
              </a:tr>
              <a:tr h="454849">
                <a:tc>
                  <a:txBody>
                    <a:bodyPr/>
                    <a:lstStyle/>
                    <a:p>
                      <a:pPr algn="ctr"/>
                      <a:r>
                        <a:rPr lang="ru-RU" sz="1200" dirty="0"/>
                        <a:t>8</a:t>
                      </a:r>
                      <a:endParaRPr lang="en-US" sz="1200" dirty="0"/>
                    </a:p>
                  </a:txBody>
                  <a:tcPr anchor="ctr"/>
                </a:tc>
                <a:tc>
                  <a:txBody>
                    <a:bodyPr/>
                    <a:lstStyle/>
                    <a:p>
                      <a:r>
                        <a:rPr lang="en-US" sz="1200" dirty="0"/>
                        <a:t>Remote contract signing </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200" dirty="0"/>
                        <a:t>Remote contract signing is </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200" dirty="0"/>
                        <a:t>possible: “</a:t>
                      </a:r>
                      <a:r>
                        <a:rPr lang="en-GB" sz="1200" dirty="0"/>
                        <a:t>it requires that the proposal and the acceptance of the proposal are communicated”</a:t>
                      </a:r>
                      <a:endParaRPr lang="en-US" sz="120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200" kern="1200" dirty="0">
                          <a:solidFill>
                            <a:schemeClr val="tx1"/>
                          </a:solidFill>
                          <a:latin typeface="+mn-lt"/>
                          <a:ea typeface="+mn-ea"/>
                          <a:cs typeface="+mn-cs"/>
                        </a:rPr>
                        <a:t>Remote</a:t>
                      </a:r>
                      <a:r>
                        <a:rPr lang="en-US" sz="1200" kern="1200" baseline="0" dirty="0">
                          <a:solidFill>
                            <a:schemeClr val="tx1"/>
                          </a:solidFill>
                          <a:latin typeface="+mn-lt"/>
                          <a:ea typeface="+mn-ea"/>
                          <a:cs typeface="+mn-cs"/>
                        </a:rPr>
                        <a:t> contract signing is </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200" kern="1200" baseline="0" dirty="0">
                          <a:solidFill>
                            <a:schemeClr val="tx1"/>
                          </a:solidFill>
                          <a:latin typeface="+mn-lt"/>
                          <a:ea typeface="+mn-ea"/>
                          <a:cs typeface="+mn-cs"/>
                        </a:rPr>
                        <a:t>possible: </a:t>
                      </a:r>
                      <a:r>
                        <a:rPr lang="en-US" sz="1200" kern="1200" dirty="0">
                          <a:solidFill>
                            <a:schemeClr val="tx1"/>
                          </a:solidFill>
                          <a:latin typeface="+mn-lt"/>
                          <a:ea typeface="+mn-ea"/>
                          <a:cs typeface="+mn-cs"/>
                        </a:rPr>
                        <a:t>“</a:t>
                      </a:r>
                      <a:r>
                        <a:rPr lang="en-GB" sz="1200" kern="1200" dirty="0">
                          <a:solidFill>
                            <a:schemeClr val="tx1"/>
                          </a:solidFill>
                          <a:latin typeface="+mn-lt"/>
                          <a:ea typeface="+mn-ea"/>
                          <a:cs typeface="+mn-cs"/>
                        </a:rPr>
                        <a:t>it requires that the proposal and the acceptance of the proposal are communicated”</a:t>
                      </a:r>
                      <a:endParaRPr lang="en-US" sz="1200" kern="1200" dirty="0">
                        <a:solidFill>
                          <a:schemeClr val="tx1"/>
                        </a:solidFill>
                        <a:latin typeface="+mn-lt"/>
                        <a:ea typeface="+mn-ea"/>
                        <a:cs typeface="+mn-cs"/>
                      </a:endParaRPr>
                    </a:p>
                  </a:txBody>
                  <a:tcPr anchor="ctr"/>
                </a:tc>
                <a:extLst>
                  <a:ext uri="{0D108BD9-81ED-4DB2-BD59-A6C34878D82A}">
                    <a16:rowId xmlns:a16="http://schemas.microsoft.com/office/drawing/2014/main" val="3162645347"/>
                  </a:ext>
                </a:extLst>
              </a:tr>
              <a:tr h="454849">
                <a:tc>
                  <a:txBody>
                    <a:bodyPr/>
                    <a:lstStyle/>
                    <a:p>
                      <a:pPr algn="ctr"/>
                      <a:r>
                        <a:rPr lang="ru-RU" sz="1200" dirty="0"/>
                        <a:t>9</a:t>
                      </a:r>
                      <a:endParaRPr lang="en-US" sz="1200" dirty="0"/>
                    </a:p>
                  </a:txBody>
                  <a:tcPr anchor="ctr"/>
                </a:tc>
                <a:tc>
                  <a:txBody>
                    <a:bodyPr/>
                    <a:lstStyle/>
                    <a:p>
                      <a:r>
                        <a:rPr lang="en-US" sz="1200" kern="1200" dirty="0">
                          <a:solidFill>
                            <a:schemeClr val="tx1"/>
                          </a:solidFill>
                          <a:latin typeface="+mn-lt"/>
                          <a:ea typeface="+mn-ea"/>
                          <a:cs typeface="+mn-cs"/>
                        </a:rPr>
                        <a:t>License</a:t>
                      </a:r>
                      <a:r>
                        <a:rPr lang="en-US" sz="1200" kern="1200" baseline="0" dirty="0">
                          <a:solidFill>
                            <a:schemeClr val="tx1"/>
                          </a:solidFill>
                          <a:latin typeface="+mn-lt"/>
                          <a:ea typeface="+mn-ea"/>
                          <a:cs typeface="+mn-cs"/>
                        </a:rPr>
                        <a:t> territory coverage</a:t>
                      </a:r>
                      <a:endParaRPr lang="en-US" sz="1200" dirty="0">
                        <a:solidFill>
                          <a:schemeClr val="tx1"/>
                        </a:solidFill>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200" kern="1200" dirty="0">
                          <a:solidFill>
                            <a:schemeClr val="tx1"/>
                          </a:solidFill>
                          <a:latin typeface="+mn-lt"/>
                          <a:ea typeface="+mn-ea"/>
                          <a:cs typeface="+mn-cs"/>
                        </a:rPr>
                        <a:t>1 license = 1 branch.</a:t>
                      </a:r>
                      <a:r>
                        <a:rPr lang="en-US" sz="1200" kern="1200" baseline="0" dirty="0">
                          <a:solidFill>
                            <a:schemeClr val="tx1"/>
                          </a:solidFill>
                          <a:latin typeface="+mn-lt"/>
                          <a:ea typeface="+mn-ea"/>
                          <a:cs typeface="+mn-cs"/>
                        </a:rPr>
                        <a:t> </a:t>
                      </a:r>
                      <a:endParaRPr lang="en-US" sz="1200" kern="120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GB" sz="1200" kern="1200" dirty="0">
                          <a:solidFill>
                            <a:schemeClr val="tx1"/>
                          </a:solidFill>
                          <a:latin typeface="+mn-lt"/>
                          <a:ea typeface="+mn-ea"/>
                          <a:cs typeface="+mn-cs"/>
                        </a:rPr>
                        <a:t>no restriction on customers residency.</a:t>
                      </a:r>
                      <a:endParaRPr lang="en-US" sz="1200" kern="1200" dirty="0">
                        <a:solidFill>
                          <a:schemeClr val="tx1"/>
                        </a:solidFill>
                        <a:latin typeface="+mn-lt"/>
                        <a:ea typeface="+mn-ea"/>
                        <a:cs typeface="+mn-cs"/>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200" kern="1200" dirty="0">
                          <a:solidFill>
                            <a:schemeClr val="tx1"/>
                          </a:solidFill>
                          <a:latin typeface="+mn-lt"/>
                          <a:ea typeface="+mn-ea"/>
                          <a:cs typeface="+mn-cs"/>
                        </a:rPr>
                        <a:t>submitting an application for a license we can choose</a:t>
                      </a:r>
                      <a:r>
                        <a:rPr lang="en-US" sz="1200" kern="1200" baseline="0" dirty="0">
                          <a:solidFill>
                            <a:schemeClr val="tx1"/>
                          </a:solidFill>
                          <a:latin typeface="+mn-lt"/>
                          <a:ea typeface="+mn-ea"/>
                          <a:cs typeface="+mn-cs"/>
                        </a:rPr>
                        <a:t> up to 4 regions. To </a:t>
                      </a:r>
                      <a:r>
                        <a:rPr lang="en-GB" sz="1200" kern="1200" dirty="0">
                          <a:solidFill>
                            <a:schemeClr val="tx1"/>
                          </a:solidFill>
                          <a:latin typeface="+mn-lt"/>
                          <a:ea typeface="+mn-ea"/>
                          <a:cs typeface="+mn-cs"/>
                        </a:rPr>
                        <a:t>add new region - </a:t>
                      </a:r>
                      <a:r>
                        <a:rPr lang="en-US" sz="1200" kern="1200" dirty="0">
                          <a:solidFill>
                            <a:schemeClr val="tx1"/>
                          </a:solidFill>
                          <a:latin typeface="+mn-lt"/>
                          <a:ea typeface="+mn-ea"/>
                          <a:cs typeface="+mn-cs"/>
                        </a:rPr>
                        <a:t>subject to regulatory approval (up to 4</a:t>
                      </a:r>
                      <a:r>
                        <a:rPr lang="en-US" sz="1200" kern="1200" baseline="0" dirty="0">
                          <a:solidFill>
                            <a:schemeClr val="tx1"/>
                          </a:solidFill>
                          <a:latin typeface="+mn-lt"/>
                          <a:ea typeface="+mn-ea"/>
                          <a:cs typeface="+mn-cs"/>
                        </a:rPr>
                        <a:t> month)</a:t>
                      </a:r>
                      <a:endParaRPr lang="en-US" sz="1200" kern="1200" dirty="0">
                        <a:solidFill>
                          <a:schemeClr val="tx1"/>
                        </a:solidFill>
                        <a:latin typeface="+mn-lt"/>
                        <a:ea typeface="+mn-ea"/>
                        <a:cs typeface="+mn-cs"/>
                      </a:endParaRPr>
                    </a:p>
                  </a:txBody>
                  <a:tcPr anchor="ct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5180405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Таблица 2"/>
          <p:cNvGraphicFramePr>
            <a:graphicFrameLocks noGrp="1"/>
          </p:cNvGraphicFramePr>
          <p:nvPr>
            <p:extLst>
              <p:ext uri="{D42A27DB-BD31-4B8C-83A1-F6EECF244321}">
                <p14:modId xmlns:p14="http://schemas.microsoft.com/office/powerpoint/2010/main" val="3951367199"/>
              </p:ext>
            </p:extLst>
          </p:nvPr>
        </p:nvGraphicFramePr>
        <p:xfrm>
          <a:off x="156916" y="692696"/>
          <a:ext cx="8830168" cy="5426145"/>
        </p:xfrm>
        <a:graphic>
          <a:graphicData uri="http://schemas.openxmlformats.org/drawingml/2006/table">
            <a:tbl>
              <a:tblPr firstRow="1" bandRow="1">
                <a:tableStyleId>{5C22544A-7EE6-4342-B048-85BDC9FD1C3A}</a:tableStyleId>
              </a:tblPr>
              <a:tblGrid>
                <a:gridCol w="362895">
                  <a:extLst>
                    <a:ext uri="{9D8B030D-6E8A-4147-A177-3AD203B41FA5}">
                      <a16:colId xmlns:a16="http://schemas.microsoft.com/office/drawing/2014/main" val="20000"/>
                    </a:ext>
                  </a:extLst>
                </a:gridCol>
                <a:gridCol w="2365020">
                  <a:extLst>
                    <a:ext uri="{9D8B030D-6E8A-4147-A177-3AD203B41FA5}">
                      <a16:colId xmlns:a16="http://schemas.microsoft.com/office/drawing/2014/main" val="20001"/>
                    </a:ext>
                  </a:extLst>
                </a:gridCol>
                <a:gridCol w="3409082">
                  <a:extLst>
                    <a:ext uri="{9D8B030D-6E8A-4147-A177-3AD203B41FA5}">
                      <a16:colId xmlns:a16="http://schemas.microsoft.com/office/drawing/2014/main" val="2175908671"/>
                    </a:ext>
                  </a:extLst>
                </a:gridCol>
                <a:gridCol w="2693171">
                  <a:extLst>
                    <a:ext uri="{9D8B030D-6E8A-4147-A177-3AD203B41FA5}">
                      <a16:colId xmlns:a16="http://schemas.microsoft.com/office/drawing/2014/main" val="20002"/>
                    </a:ext>
                  </a:extLst>
                </a:gridCol>
              </a:tblGrid>
              <a:tr h="303561">
                <a:tc>
                  <a:txBody>
                    <a:bodyPr/>
                    <a:lstStyle/>
                    <a:p>
                      <a:pPr algn="ctr"/>
                      <a:r>
                        <a:rPr lang="en-US" sz="1200" dirty="0"/>
                        <a:t>#</a:t>
                      </a:r>
                      <a:r>
                        <a:rPr lang="ru-RU" sz="1200" dirty="0"/>
                        <a:t>ё</a:t>
                      </a:r>
                      <a:endParaRPr lang="en-US" sz="1200" dirty="0"/>
                    </a:p>
                  </a:txBody>
                  <a:tcPr anchor="ctr"/>
                </a:tc>
                <a:tc>
                  <a:txBody>
                    <a:bodyPr/>
                    <a:lstStyle/>
                    <a:p>
                      <a:pPr algn="ctr"/>
                      <a:r>
                        <a:rPr lang="en-US" sz="1200" dirty="0"/>
                        <a:t>Sphere of regulation</a:t>
                      </a:r>
                    </a:p>
                  </a:txBody>
                  <a:tcPr anchor="ctr"/>
                </a:tc>
                <a:tc>
                  <a:txBody>
                    <a:bodyPr/>
                    <a:lstStyle/>
                    <a:p>
                      <a:pPr algn="ctr"/>
                      <a:r>
                        <a:rPr lang="en-US" sz="1200" b="1" kern="1200" dirty="0">
                          <a:solidFill>
                            <a:schemeClr val="lt1"/>
                          </a:solidFill>
                          <a:latin typeface="+mn-lt"/>
                          <a:ea typeface="+mn-ea"/>
                          <a:cs typeface="+mn-cs"/>
                        </a:rPr>
                        <a:t>PAWNSHOP</a:t>
                      </a:r>
                    </a:p>
                  </a:txBody>
                  <a:tcPr anchor="ctr"/>
                </a:tc>
                <a:tc>
                  <a:txBody>
                    <a:bodyPr/>
                    <a:lstStyle/>
                    <a:p>
                      <a:pPr algn="ctr"/>
                      <a:r>
                        <a:rPr lang="en-US" sz="1200" dirty="0"/>
                        <a:t>MFI</a:t>
                      </a:r>
                    </a:p>
                  </a:txBody>
                  <a:tcPr anchor="ctr"/>
                </a:tc>
                <a:extLst>
                  <a:ext uri="{0D108BD9-81ED-4DB2-BD59-A6C34878D82A}">
                    <a16:rowId xmlns:a16="http://schemas.microsoft.com/office/drawing/2014/main" val="10000"/>
                  </a:ext>
                </a:extLst>
              </a:tr>
              <a:tr h="367704">
                <a:tc>
                  <a:txBody>
                    <a:bodyPr/>
                    <a:lstStyle/>
                    <a:p>
                      <a:pPr algn="ctr"/>
                      <a:r>
                        <a:rPr lang="en-US" sz="1200" dirty="0"/>
                        <a:t>10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The</a:t>
                      </a:r>
                      <a:r>
                        <a:rPr lang="en-US" sz="1200" kern="1200" baseline="0" dirty="0">
                          <a:solidFill>
                            <a:schemeClr val="tx1"/>
                          </a:solidFill>
                          <a:latin typeface="+mn-lt"/>
                          <a:ea typeface="+mn-ea"/>
                          <a:cs typeface="+mn-cs"/>
                        </a:rPr>
                        <a:t> f</a:t>
                      </a:r>
                      <a:r>
                        <a:rPr lang="en-US" sz="1200" kern="1200" dirty="0">
                          <a:solidFill>
                            <a:schemeClr val="tx1"/>
                          </a:solidFill>
                          <a:latin typeface="+mn-lt"/>
                          <a:ea typeface="+mn-ea"/>
                          <a:cs typeface="+mn-cs"/>
                        </a:rPr>
                        <a:t>unding of the loan portfolio</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200" kern="1200" dirty="0">
                          <a:solidFill>
                            <a:schemeClr val="dk1"/>
                          </a:solidFill>
                          <a:latin typeface="+mn-lt"/>
                          <a:ea typeface="+mn-ea"/>
                          <a:cs typeface="+mn-cs"/>
                        </a:rPr>
                        <a:t>-Pawnshop can receive loans</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200" kern="1200" dirty="0">
                          <a:solidFill>
                            <a:schemeClr val="dk1"/>
                          </a:solidFill>
                          <a:latin typeface="+mn-lt"/>
                          <a:ea typeface="+mn-ea"/>
                          <a:cs typeface="+mn-cs"/>
                        </a:rPr>
                        <a:t> from the</a:t>
                      </a:r>
                      <a:r>
                        <a:rPr lang="en-US" sz="1200" kern="1200" baseline="0" dirty="0">
                          <a:solidFill>
                            <a:schemeClr val="dk1"/>
                          </a:solidFill>
                          <a:latin typeface="+mn-lt"/>
                          <a:ea typeface="+mn-ea"/>
                          <a:cs typeface="+mn-cs"/>
                        </a:rPr>
                        <a:t> local company LGC</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200" kern="1200" dirty="0">
                          <a:solidFill>
                            <a:schemeClr val="tx1"/>
                          </a:solidFill>
                          <a:latin typeface="+mn-lt"/>
                          <a:ea typeface="+mn-ea"/>
                          <a:cs typeface="+mn-cs"/>
                        </a:rPr>
                        <a:t>(LGC – is 100% foreign</a:t>
                      </a:r>
                      <a:r>
                        <a:rPr lang="en-US" sz="1200" kern="1200" baseline="0" dirty="0">
                          <a:solidFill>
                            <a:schemeClr val="tx1"/>
                          </a:solidFill>
                          <a:latin typeface="+mn-lt"/>
                          <a:ea typeface="+mn-ea"/>
                          <a:cs typeface="+mn-cs"/>
                        </a:rPr>
                        <a:t> owned </a:t>
                      </a:r>
                      <a:r>
                        <a:rPr lang="en-US" sz="1200" kern="1200" baseline="0" dirty="0" smtClean="0">
                          <a:solidFill>
                            <a:schemeClr val="tx1"/>
                          </a:solidFill>
                          <a:latin typeface="+mn-lt"/>
                          <a:ea typeface="+mn-ea"/>
                          <a:cs typeface="+mn-cs"/>
                        </a:rPr>
                        <a:t>company</a:t>
                      </a:r>
                      <a:r>
                        <a:rPr lang="en-US" sz="1200" kern="1200" dirty="0" smtClean="0">
                          <a:solidFill>
                            <a:schemeClr val="tx1"/>
                          </a:solidFill>
                          <a:latin typeface="+mn-lt"/>
                          <a:ea typeface="+mn-ea"/>
                          <a:cs typeface="+mn-cs"/>
                        </a:rPr>
                        <a:t>).</a:t>
                      </a:r>
                      <a:endParaRPr lang="en-US" sz="1200" kern="1200" dirty="0">
                        <a:solidFill>
                          <a:schemeClr val="dk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200" kern="1200" dirty="0">
                          <a:solidFill>
                            <a:schemeClr val="dk1"/>
                          </a:solidFill>
                          <a:latin typeface="+mn-lt"/>
                          <a:ea typeface="+mn-ea"/>
                          <a:cs typeface="+mn-cs"/>
                        </a:rPr>
                        <a:t>For ex.: </a:t>
                      </a:r>
                      <a:r>
                        <a:rPr lang="en-GB" sz="1200" kern="1200" baseline="0" dirty="0">
                          <a:solidFill>
                            <a:schemeClr val="dk1"/>
                          </a:solidFill>
                          <a:latin typeface="+mn-lt"/>
                          <a:ea typeface="+mn-ea"/>
                          <a:cs typeface="+mn-cs"/>
                        </a:rPr>
                        <a:t>loan secured by its’ pawn credit portfolio</a:t>
                      </a:r>
                      <a:endParaRPr lang="en-US" sz="1200" kern="1200" baseline="0" dirty="0">
                        <a:solidFill>
                          <a:schemeClr val="dk1"/>
                        </a:solidFill>
                        <a:latin typeface="+mn-lt"/>
                        <a:ea typeface="+mn-ea"/>
                        <a:cs typeface="+mn-cs"/>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200" kern="1200" dirty="0">
                          <a:solidFill>
                            <a:schemeClr val="dk1"/>
                          </a:solidFill>
                          <a:latin typeface="+mn-lt"/>
                          <a:ea typeface="+mn-ea"/>
                          <a:cs typeface="+mn-cs"/>
                        </a:rPr>
                        <a:t>- Foreign MFI can receive funding</a:t>
                      </a:r>
                      <a:r>
                        <a:rPr lang="en-US" sz="1200" kern="1200" baseline="0" dirty="0">
                          <a:solidFill>
                            <a:schemeClr val="dk1"/>
                          </a:solidFill>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200" kern="1200" baseline="0" dirty="0">
                          <a:solidFill>
                            <a:schemeClr val="dk1"/>
                          </a:solidFill>
                          <a:latin typeface="+mn-lt"/>
                          <a:ea typeface="+mn-ea"/>
                          <a:cs typeface="+mn-cs"/>
                        </a:rPr>
                        <a:t>from parent company (top-up paid up ). </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200" kern="1200" baseline="0" dirty="0">
                          <a:solidFill>
                            <a:schemeClr val="dk1"/>
                          </a:solidFill>
                          <a:latin typeface="+mn-lt"/>
                          <a:ea typeface="+mn-ea"/>
                          <a:cs typeface="+mn-cs"/>
                        </a:rPr>
                        <a:t>- L</a:t>
                      </a:r>
                      <a:r>
                        <a:rPr lang="en-US" sz="1200" kern="1200" dirty="0">
                          <a:solidFill>
                            <a:schemeClr val="dk1"/>
                          </a:solidFill>
                          <a:latin typeface="+mn-lt"/>
                          <a:ea typeface="+mn-ea"/>
                          <a:cs typeface="+mn-cs"/>
                        </a:rPr>
                        <a:t>oans up to </a:t>
                      </a:r>
                      <a:r>
                        <a:rPr lang="en-US" sz="1200" kern="1200" baseline="0" dirty="0">
                          <a:solidFill>
                            <a:schemeClr val="dk1"/>
                          </a:solidFill>
                          <a:latin typeface="+mn-lt"/>
                          <a:ea typeface="+mn-ea"/>
                          <a:cs typeface="+mn-cs"/>
                        </a:rPr>
                        <a:t>3mln </a:t>
                      </a:r>
                      <a:r>
                        <a:rPr lang="en-US" sz="1200" kern="1200" baseline="0" dirty="0" err="1">
                          <a:solidFill>
                            <a:schemeClr val="dk1"/>
                          </a:solidFill>
                          <a:latin typeface="+mn-lt"/>
                          <a:ea typeface="+mn-ea"/>
                          <a:cs typeface="+mn-cs"/>
                        </a:rPr>
                        <a:t>usd</a:t>
                      </a:r>
                      <a:r>
                        <a:rPr lang="en-US" sz="1200" kern="1200" baseline="0" dirty="0">
                          <a:solidFill>
                            <a:schemeClr val="dk1"/>
                          </a:solidFill>
                          <a:latin typeface="+mn-lt"/>
                          <a:ea typeface="+mn-ea"/>
                          <a:cs typeface="+mn-cs"/>
                        </a:rPr>
                        <a:t> </a:t>
                      </a:r>
                      <a:r>
                        <a:rPr lang="en-US" sz="1200" kern="1200" dirty="0">
                          <a:solidFill>
                            <a:schemeClr val="dk1"/>
                          </a:solidFill>
                          <a:latin typeface="+mn-lt"/>
                          <a:ea typeface="+mn-ea"/>
                          <a:cs typeface="+mn-cs"/>
                        </a:rPr>
                        <a:t>from any foreign finance institution. Any loan is subject to regulatory approval (up to </a:t>
                      </a:r>
                      <a:r>
                        <a:rPr lang="en-US" sz="1200" kern="1200" baseline="0" dirty="0">
                          <a:solidFill>
                            <a:schemeClr val="dk1"/>
                          </a:solidFill>
                          <a:latin typeface="+mn-lt"/>
                          <a:ea typeface="+mn-ea"/>
                          <a:cs typeface="+mn-cs"/>
                        </a:rPr>
                        <a:t>2 month). Conditions approved by the government: 13% p.a. max.</a:t>
                      </a:r>
                      <a:endParaRPr lang="en-US" sz="1200" kern="1200" dirty="0">
                        <a:solidFill>
                          <a:schemeClr val="dk1"/>
                        </a:solidFill>
                        <a:latin typeface="+mn-lt"/>
                        <a:ea typeface="+mn-ea"/>
                        <a:cs typeface="+mn-cs"/>
                      </a:endParaRPr>
                    </a:p>
                  </a:txBody>
                  <a:tcPr anchor="ctr"/>
                </a:tc>
                <a:extLst>
                  <a:ext uri="{0D108BD9-81ED-4DB2-BD59-A6C34878D82A}">
                    <a16:rowId xmlns:a16="http://schemas.microsoft.com/office/drawing/2014/main" val="4031457326"/>
                  </a:ext>
                </a:extLst>
              </a:tr>
              <a:tr h="367704">
                <a:tc>
                  <a:txBody>
                    <a:bodyPr/>
                    <a:lstStyle/>
                    <a:p>
                      <a:pPr algn="ctr"/>
                      <a:r>
                        <a:rPr lang="en-US" sz="1200" dirty="0">
                          <a:solidFill>
                            <a:schemeClr val="tx1"/>
                          </a:solidFill>
                        </a:rPr>
                        <a:t>11</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rPr>
                        <a:t>Money transfer</a:t>
                      </a:r>
                      <a:r>
                        <a:rPr lang="en-US" sz="1200" baseline="0" dirty="0">
                          <a:solidFill>
                            <a:schemeClr val="tx1"/>
                          </a:solidFill>
                        </a:rPr>
                        <a:t> from abroad</a:t>
                      </a:r>
                      <a:endParaRPr lang="en-US" sz="1200" dirty="0">
                        <a:solidFill>
                          <a:schemeClr val="tx1"/>
                        </a:solidFill>
                      </a:endParaRPr>
                    </a:p>
                  </a:txBody>
                  <a:tcPr anchor="ctr"/>
                </a:tc>
                <a:tc>
                  <a: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kern="1200" baseline="0" dirty="0">
                          <a:solidFill>
                            <a:schemeClr val="tx1"/>
                          </a:solidFill>
                          <a:latin typeface="+mn-lt"/>
                          <a:ea typeface="+mn-ea"/>
                          <a:cs typeface="+mn-cs"/>
                        </a:rPr>
                        <a:t>Any loan from abroad requires approval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kern="1200" baseline="0" dirty="0">
                          <a:solidFill>
                            <a:schemeClr val="tx1"/>
                          </a:solidFill>
                          <a:latin typeface="+mn-lt"/>
                          <a:ea typeface="+mn-ea"/>
                          <a:cs typeface="+mn-cs"/>
                        </a:rPr>
                        <a:t>of Central Bank</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200" kern="1200" baseline="0" dirty="0">
                          <a:solidFill>
                            <a:schemeClr val="tx1"/>
                          </a:solidFill>
                          <a:latin typeface="+mn-lt"/>
                          <a:ea typeface="+mn-ea"/>
                          <a:cs typeface="+mn-cs"/>
                        </a:rPr>
                        <a:t>- Any transactions of  &gt; $ 85k have to be reported to the anti-money laundering department of the Central Bank </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200" kern="1200" baseline="0" dirty="0">
                          <a:solidFill>
                            <a:schemeClr val="tx1"/>
                          </a:solidFill>
                          <a:latin typeface="+mn-lt"/>
                          <a:ea typeface="+mn-ea"/>
                          <a:cs typeface="+mn-cs"/>
                        </a:rPr>
                        <a:t>- Any loan from abroad requires approval of Central Bank</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200" kern="1200" baseline="0" dirty="0">
                          <a:solidFill>
                            <a:schemeClr val="tx1"/>
                          </a:solidFill>
                          <a:latin typeface="+mn-lt"/>
                          <a:ea typeface="+mn-ea"/>
                          <a:cs typeface="+mn-cs"/>
                        </a:rPr>
                        <a:t>- Any transactions of  &gt; $ 85k have to be reported to the anti-money laundering department of the Central Bank </a:t>
                      </a:r>
                    </a:p>
                  </a:txBody>
                  <a:tcPr anchor="ctr"/>
                </a:tc>
                <a:extLst>
                  <a:ext uri="{0D108BD9-81ED-4DB2-BD59-A6C34878D82A}">
                    <a16:rowId xmlns:a16="http://schemas.microsoft.com/office/drawing/2014/main" val="68897839"/>
                  </a:ext>
                </a:extLst>
              </a:tr>
              <a:tr h="367704">
                <a:tc>
                  <a:txBody>
                    <a:bodyPr/>
                    <a:lstStyle/>
                    <a:p>
                      <a:pPr algn="ctr"/>
                      <a:r>
                        <a:rPr lang="en-US" sz="1200" dirty="0"/>
                        <a:t>12</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Debt collection</a:t>
                      </a:r>
                      <a:endParaRPr lang="en-US" sz="1200" kern="1200" baseline="0" dirty="0">
                        <a:solidFill>
                          <a:schemeClr val="tx1"/>
                        </a:solidFill>
                        <a:latin typeface="+mn-lt"/>
                        <a:ea typeface="+mn-ea"/>
                        <a:cs typeface="+mn-cs"/>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200" kern="1200" dirty="0">
                          <a:solidFill>
                            <a:schemeClr val="tx1"/>
                          </a:solidFill>
                          <a:latin typeface="+mn-lt"/>
                          <a:ea typeface="+mn-ea"/>
                          <a:cs typeface="+mn-cs"/>
                        </a:rPr>
                        <a:t>Not</a:t>
                      </a:r>
                      <a:r>
                        <a:rPr lang="en-US" sz="1200" kern="1200" baseline="0" dirty="0">
                          <a:solidFill>
                            <a:schemeClr val="tx1"/>
                          </a:solidFill>
                          <a:latin typeface="+mn-lt"/>
                          <a:ea typeface="+mn-ea"/>
                          <a:cs typeface="+mn-cs"/>
                        </a:rPr>
                        <a:t> regulated.</a:t>
                      </a:r>
                      <a:endParaRPr lang="en-US" sz="1200" kern="1200" dirty="0">
                        <a:solidFill>
                          <a:schemeClr val="tx1"/>
                        </a:solidFill>
                        <a:latin typeface="+mn-lt"/>
                        <a:ea typeface="+mn-ea"/>
                        <a:cs typeface="+mn-cs"/>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200" kern="1200" dirty="0">
                          <a:solidFill>
                            <a:schemeClr val="tx1"/>
                          </a:solidFill>
                          <a:latin typeface="+mn-lt"/>
                          <a:ea typeface="+mn-ea"/>
                          <a:cs typeface="+mn-cs"/>
                        </a:rPr>
                        <a:t>Not</a:t>
                      </a:r>
                      <a:r>
                        <a:rPr lang="en-US" sz="1200" kern="1200" baseline="0" dirty="0">
                          <a:solidFill>
                            <a:schemeClr val="tx1"/>
                          </a:solidFill>
                          <a:latin typeface="+mn-lt"/>
                          <a:ea typeface="+mn-ea"/>
                          <a:cs typeface="+mn-cs"/>
                        </a:rPr>
                        <a:t> regulated.</a:t>
                      </a:r>
                      <a:endParaRPr lang="en-US" sz="1200" kern="1200" dirty="0">
                        <a:solidFill>
                          <a:schemeClr val="tx1"/>
                        </a:solidFill>
                        <a:latin typeface="+mn-lt"/>
                        <a:ea typeface="+mn-ea"/>
                        <a:cs typeface="+mn-cs"/>
                      </a:endParaRPr>
                    </a:p>
                  </a:txBody>
                  <a:tcPr anchor="ctr"/>
                </a:tc>
                <a:extLst>
                  <a:ext uri="{0D108BD9-81ED-4DB2-BD59-A6C34878D82A}">
                    <a16:rowId xmlns:a16="http://schemas.microsoft.com/office/drawing/2014/main" val="482756552"/>
                  </a:ext>
                </a:extLst>
              </a:tr>
              <a:tr h="367704">
                <a:tc>
                  <a:txBody>
                    <a:bodyPr/>
                    <a:lstStyle/>
                    <a:p>
                      <a:pPr algn="ctr"/>
                      <a:r>
                        <a:rPr lang="en-US" sz="1200" dirty="0"/>
                        <a:t>13</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Associated risks:</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200" dirty="0"/>
                        <a:t>Current legislation prohibits foreign companies or persons from doing pawning business in Myanmar. Therefore </a:t>
                      </a:r>
                      <a:r>
                        <a:rPr lang="en-GB" sz="1200" dirty="0"/>
                        <a:t>related business to be carried out via nominal private person, that needs to be properly coordinated</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200" kern="1200" dirty="0">
                          <a:solidFill>
                            <a:schemeClr val="tx1"/>
                          </a:solidFill>
                          <a:latin typeface="+mn-lt"/>
                          <a:ea typeface="+mn-ea"/>
                          <a:cs typeface="+mn-cs"/>
                        </a:rPr>
                        <a:t>The regulator has power to issue directions as to the manner in which any aspect of business of a microfinance company are to be conducted. </a:t>
                      </a:r>
                      <a:endParaRPr lang="en-GB" sz="1200" kern="1200" dirty="0">
                        <a:solidFill>
                          <a:schemeClr val="tx1"/>
                        </a:solidFill>
                        <a:latin typeface="+mn-lt"/>
                        <a:ea typeface="+mn-ea"/>
                        <a:cs typeface="+mn-cs"/>
                      </a:endParaRPr>
                    </a:p>
                  </a:txBody>
                  <a:tcPr anchor="ctr"/>
                </a:tc>
                <a:extLst>
                  <a:ext uri="{0D108BD9-81ED-4DB2-BD59-A6C34878D82A}">
                    <a16:rowId xmlns:a16="http://schemas.microsoft.com/office/drawing/2014/main" val="3109106900"/>
                  </a:ext>
                </a:extLst>
              </a:tr>
              <a:tr h="367704">
                <a:tc>
                  <a:txBody>
                    <a:bodyPr/>
                    <a:lstStyle/>
                    <a:p>
                      <a:pPr algn="ctr"/>
                      <a:r>
                        <a:rPr lang="en-US" sz="1200" dirty="0"/>
                        <a:t>14</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Risk management: </a:t>
                      </a:r>
                      <a:endParaRPr lang="en-US" sz="1200" kern="1200" dirty="0">
                        <a:solidFill>
                          <a:schemeClr val="dk1"/>
                        </a:solidFill>
                        <a:latin typeface="+mn-lt"/>
                        <a:ea typeface="+mn-ea"/>
                        <a:cs typeface="+mn-cs"/>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200" dirty="0"/>
                        <a:t>Utilize a set of documents that restrict nominee power. </a:t>
                      </a:r>
                      <a:r>
                        <a:rPr lang="en-US" sz="1200" kern="1200" dirty="0">
                          <a:solidFill>
                            <a:schemeClr val="tx1"/>
                          </a:solidFill>
                          <a:latin typeface="+mn-lt"/>
                          <a:ea typeface="+mn-ea"/>
                          <a:cs typeface="+mn-cs"/>
                        </a:rPr>
                        <a:t>To avoid nominee risks, all loans issued by the pawnshop, could be transferred to LGC company by assignment agreement.</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000" dirty="0">
                          <a:solidFill>
                            <a:schemeClr val="tx1"/>
                          </a:solidFill>
                        </a:rPr>
                        <a:t>Regulator forces MFIs to provide loans in rural areas (</a:t>
                      </a:r>
                      <a:r>
                        <a:rPr lang="en-US" sz="1000" b="0" i="0" u="none" strike="noStrike" dirty="0">
                          <a:solidFill>
                            <a:schemeClr val="tx1"/>
                          </a:solidFill>
                          <a:effectLst/>
                          <a:latin typeface="Calibri" panose="020F0502020204030204" pitchFamily="34" charset="0"/>
                        </a:rPr>
                        <a:t>a</a:t>
                      </a:r>
                      <a:r>
                        <a:rPr lang="en-US" sz="1000" b="0" i="0" kern="1200" dirty="0">
                          <a:solidFill>
                            <a:schemeClr val="tx1"/>
                          </a:solidFill>
                          <a:effectLst/>
                          <a:latin typeface="+mn-lt"/>
                          <a:ea typeface="+mn-ea"/>
                          <a:cs typeface="+mn-cs"/>
                        </a:rPr>
                        <a:t>t least </a:t>
                      </a:r>
                      <a:r>
                        <a:rPr lang="en-US" sz="1000" dirty="0">
                          <a:solidFill>
                            <a:schemeClr val="tx1"/>
                          </a:solidFill>
                        </a:rPr>
                        <a:t>50% of borrowers must live in the rural areas. The loan amount for rural customers is not defined. We will provide loans</a:t>
                      </a:r>
                      <a:r>
                        <a:rPr lang="en-US" sz="1000" baseline="0" dirty="0">
                          <a:solidFill>
                            <a:schemeClr val="tx1"/>
                          </a:solidFill>
                        </a:rPr>
                        <a:t> with amount of 1usd in rural area.</a:t>
                      </a:r>
                      <a:endParaRPr lang="en-US" sz="1000" baseline="0" dirty="0"/>
                    </a:p>
                  </a:txBody>
                  <a:tcPr anchor="ctr"/>
                </a:tc>
                <a:extLst>
                  <a:ext uri="{0D108BD9-81ED-4DB2-BD59-A6C34878D82A}">
                    <a16:rowId xmlns:a16="http://schemas.microsoft.com/office/drawing/2014/main" val="2704654385"/>
                  </a:ext>
                </a:extLst>
              </a:tr>
              <a:tr h="367704">
                <a:tc gridSpan="4">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kern="1200" dirty="0">
                          <a:solidFill>
                            <a:schemeClr val="dk1"/>
                          </a:solidFill>
                          <a:latin typeface="+mn-lt"/>
                          <a:ea typeface="+mn-ea"/>
                          <a:cs typeface="+mn-cs"/>
                        </a:rPr>
                        <a:t>Both options are possible.</a:t>
                      </a:r>
                      <a:r>
                        <a:rPr lang="en-US" sz="1400" b="1" kern="1200" baseline="0" dirty="0">
                          <a:solidFill>
                            <a:schemeClr val="dk1"/>
                          </a:solidFill>
                          <a:latin typeface="+mn-lt"/>
                          <a:ea typeface="+mn-ea"/>
                          <a:cs typeface="+mn-cs"/>
                        </a:rPr>
                        <a:t> </a:t>
                      </a:r>
                      <a:r>
                        <a:rPr lang="en-US" sz="1400" b="1" kern="1200" dirty="0">
                          <a:solidFill>
                            <a:schemeClr val="dk1"/>
                          </a:solidFill>
                          <a:latin typeface="+mn-lt"/>
                          <a:ea typeface="+mn-ea"/>
                          <a:cs typeface="+mn-cs"/>
                        </a:rPr>
                        <a:t>For quick start,</a:t>
                      </a:r>
                      <a:r>
                        <a:rPr lang="en-US" sz="1400" b="1" kern="1200" baseline="0" dirty="0">
                          <a:solidFill>
                            <a:schemeClr val="dk1"/>
                          </a:solidFill>
                          <a:latin typeface="+mn-lt"/>
                          <a:ea typeface="+mn-ea"/>
                          <a:cs typeface="+mn-cs"/>
                        </a:rPr>
                        <a:t> w</a:t>
                      </a:r>
                      <a:r>
                        <a:rPr lang="en-US" sz="1400" b="1" dirty="0"/>
                        <a:t>e will enter the market with pawnshop</a:t>
                      </a:r>
                      <a:r>
                        <a:rPr lang="en-US" sz="1400" b="1" dirty="0">
                          <a:solidFill>
                            <a:schemeClr val="tx1"/>
                          </a:solidFill>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a:solidFill>
                            <a:schemeClr val="tx1"/>
                          </a:solidFill>
                        </a:rPr>
                        <a:t>And when our turnover will</a:t>
                      </a:r>
                      <a:r>
                        <a:rPr lang="en-US" sz="1400" b="1" baseline="0" dirty="0">
                          <a:solidFill>
                            <a:schemeClr val="tx1"/>
                          </a:solidFill>
                        </a:rPr>
                        <a:t> growth enough we will change legal entity to MFI.</a:t>
                      </a:r>
                      <a:endParaRPr lang="en-US" sz="1400" b="1" dirty="0">
                        <a:solidFill>
                          <a:schemeClr val="tx1"/>
                        </a:solidFill>
                      </a:endParaRPr>
                    </a:p>
                  </a:txBody>
                  <a:tcPr anchor="ct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dk1"/>
                        </a:solidFill>
                        <a:latin typeface="+mn-lt"/>
                        <a:ea typeface="+mn-ea"/>
                        <a:cs typeface="+mn-cs"/>
                      </a:endParaRPr>
                    </a:p>
                  </a:txBody>
                  <a:tcPr anchor="ctr"/>
                </a:tc>
                <a:tc hMerge="1">
                  <a:txBody>
                    <a:bodyPr/>
                    <a:lstStyle/>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en-US" sz="1200" kern="1200" dirty="0">
                        <a:solidFill>
                          <a:schemeClr val="dk1"/>
                        </a:solidFill>
                        <a:latin typeface="+mn-lt"/>
                        <a:ea typeface="+mn-ea"/>
                        <a:cs typeface="+mn-cs"/>
                      </a:endParaRPr>
                    </a:p>
                  </a:txBody>
                  <a:tcPr anchor="ctr"/>
                </a:tc>
                <a:tc hMerge="1">
                  <a:txBody>
                    <a:bodyPr/>
                    <a:lstStyle/>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en-US" sz="1200" kern="1200" dirty="0">
                        <a:solidFill>
                          <a:schemeClr val="dk1"/>
                        </a:solidFill>
                        <a:latin typeface="+mn-lt"/>
                        <a:ea typeface="+mn-ea"/>
                        <a:cs typeface="+mn-cs"/>
                      </a:endParaRPr>
                    </a:p>
                  </a:txBody>
                  <a:tcPr anchor="ctr"/>
                </a:tc>
                <a:extLst>
                  <a:ext uri="{0D108BD9-81ED-4DB2-BD59-A6C34878D82A}">
                    <a16:rowId xmlns:a16="http://schemas.microsoft.com/office/drawing/2014/main" val="346935128"/>
                  </a:ext>
                </a:extLst>
              </a:tr>
            </a:tbl>
          </a:graphicData>
        </a:graphic>
      </p:graphicFrame>
      <p:sp>
        <p:nvSpPr>
          <p:cNvPr id="4" name="Slide Number Placeholder 3"/>
          <p:cNvSpPr>
            <a:spLocks noGrp="1"/>
          </p:cNvSpPr>
          <p:nvPr>
            <p:ph type="sldNum" sz="quarter" idx="12"/>
          </p:nvPr>
        </p:nvSpPr>
        <p:spPr/>
        <p:txBody>
          <a:bodyPr/>
          <a:lstStyle/>
          <a:p>
            <a:fld id="{D7F305DA-160D-498F-B102-A1D8643B4A2C}" type="slidenum">
              <a:rPr lang="ru-RU" smtClean="0"/>
              <a:pPr/>
              <a:t>14</a:t>
            </a:fld>
            <a:endParaRPr lang="ru-RU"/>
          </a:p>
        </p:txBody>
      </p:sp>
      <p:sp>
        <p:nvSpPr>
          <p:cNvPr id="5" name="Title 1"/>
          <p:cNvSpPr>
            <a:spLocks noGrp="1"/>
          </p:cNvSpPr>
          <p:nvPr>
            <p:ph type="title"/>
          </p:nvPr>
        </p:nvSpPr>
        <p:spPr>
          <a:xfrm>
            <a:off x="323528" y="44624"/>
            <a:ext cx="8159540" cy="436956"/>
          </a:xfrm>
        </p:spPr>
        <p:txBody>
          <a:bodyPr/>
          <a:lstStyle/>
          <a:p>
            <a:r>
              <a:rPr lang="en-US"/>
              <a:t>Key regulatory points</a:t>
            </a:r>
            <a:r>
              <a:rPr lang="ru-RU"/>
              <a:t> (</a:t>
            </a:r>
            <a:r>
              <a:rPr lang="en-US"/>
              <a:t>2/2</a:t>
            </a:r>
            <a:r>
              <a:rPr lang="ru-RU"/>
              <a:t>)</a:t>
            </a:r>
            <a:endParaRPr lang="en-US"/>
          </a:p>
        </p:txBody>
      </p:sp>
      <p:sp>
        <p:nvSpPr>
          <p:cNvPr id="2" name="Прямоугольник 1"/>
          <p:cNvSpPr/>
          <p:nvPr/>
        </p:nvSpPr>
        <p:spPr>
          <a:xfrm>
            <a:off x="156916" y="6525344"/>
            <a:ext cx="1729961" cy="215444"/>
          </a:xfrm>
          <a:prstGeom prst="rect">
            <a:avLst/>
          </a:prstGeom>
        </p:spPr>
        <p:txBody>
          <a:bodyPr wrap="none">
            <a:spAutoFit/>
          </a:bodyPr>
          <a:lstStyle/>
          <a:p>
            <a:r>
              <a:rPr lang="en-GB" sz="800">
                <a:solidFill>
                  <a:schemeClr val="dk1"/>
                </a:solidFill>
              </a:rPr>
              <a:t>legal opinion</a:t>
            </a:r>
            <a:r>
              <a:rPr lang="ru-RU" sz="800">
                <a:solidFill>
                  <a:schemeClr val="dk1"/>
                </a:solidFill>
              </a:rPr>
              <a:t> - </a:t>
            </a:r>
            <a:r>
              <a:rPr lang="en-US" sz="800">
                <a:solidFill>
                  <a:schemeClr val="dk1"/>
                </a:solidFill>
                <a:hlinkClick r:id="rId3"/>
              </a:rPr>
              <a:t>https://goo.gl/r49L1u</a:t>
            </a:r>
            <a:r>
              <a:rPr lang="ru-RU" sz="800">
                <a:solidFill>
                  <a:schemeClr val="dk1"/>
                </a:solidFill>
              </a:rPr>
              <a:t> </a:t>
            </a:r>
            <a:endParaRPr lang="en-US" sz="800">
              <a:solidFill>
                <a:schemeClr val="dk1"/>
              </a:solidFill>
            </a:endParaRPr>
          </a:p>
        </p:txBody>
      </p:sp>
    </p:spTree>
    <p:extLst>
      <p:ext uri="{BB962C8B-B14F-4D97-AF65-F5344CB8AC3E}">
        <p14:creationId xmlns:p14="http://schemas.microsoft.com/office/powerpoint/2010/main" val="17874377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5"/>
          <p:cNvSpPr txBox="1">
            <a:spLocks/>
          </p:cNvSpPr>
          <p:nvPr/>
        </p:nvSpPr>
        <p:spPr>
          <a:xfrm>
            <a:off x="8259061" y="6463947"/>
            <a:ext cx="720080" cy="283758"/>
          </a:xfrm>
          <a:prstGeom prst="rect">
            <a:avLst/>
          </a:prstGeom>
        </p:spPr>
        <p:txBody>
          <a:bodyPr vert="horz" lIns="91440" tIns="45720" rIns="91440" bIns="45720" rtlCol="0" anchor="ctr"/>
          <a:lstStyle>
            <a:defPPr>
              <a:defRPr lang="ru-RU"/>
            </a:defPPr>
            <a:lvl1pPr marL="0" algn="r" defTabSz="914400" rtl="0" eaLnBrk="1" latinLnBrk="0" hangingPunct="1">
              <a:defRPr sz="12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7F305DA-160D-498F-B102-A1D8643B4A2C}" type="slidenum">
              <a:rPr lang="ru-RU" smtClean="0"/>
              <a:pPr/>
              <a:t>15</a:t>
            </a:fld>
            <a:endParaRPr lang="ru-RU"/>
          </a:p>
        </p:txBody>
      </p:sp>
      <p:sp>
        <p:nvSpPr>
          <p:cNvPr id="18" name="Rectangle 26"/>
          <p:cNvSpPr/>
          <p:nvPr/>
        </p:nvSpPr>
        <p:spPr>
          <a:xfrm>
            <a:off x="209546" y="631299"/>
            <a:ext cx="922249" cy="1682044"/>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SG</a:t>
            </a:r>
          </a:p>
        </p:txBody>
      </p:sp>
      <p:sp>
        <p:nvSpPr>
          <p:cNvPr id="87" name="TextBox 86"/>
          <p:cNvSpPr txBox="1"/>
          <p:nvPr/>
        </p:nvSpPr>
        <p:spPr>
          <a:xfrm>
            <a:off x="4839748" y="2031924"/>
            <a:ext cx="745757" cy="276999"/>
          </a:xfrm>
          <a:prstGeom prst="rect">
            <a:avLst/>
          </a:prstGeom>
          <a:noFill/>
        </p:spPr>
        <p:txBody>
          <a:bodyPr wrap="square" rtlCol="0">
            <a:spAutoFit/>
          </a:bodyPr>
          <a:lstStyle/>
          <a:p>
            <a:pPr algn="ctr"/>
            <a:r>
              <a:rPr lang="en-US" sz="1200" dirty="0" smtClean="0">
                <a:solidFill>
                  <a:srgbClr val="00B050"/>
                </a:solidFill>
              </a:rPr>
              <a:t>75%</a:t>
            </a:r>
            <a:endParaRPr lang="en-US" sz="1200" dirty="0">
              <a:solidFill>
                <a:srgbClr val="00B050"/>
              </a:solidFill>
            </a:endParaRPr>
          </a:p>
        </p:txBody>
      </p:sp>
      <p:cxnSp>
        <p:nvCxnSpPr>
          <p:cNvPr id="89" name="Straight Arrow Connector 15"/>
          <p:cNvCxnSpPr/>
          <p:nvPr/>
        </p:nvCxnSpPr>
        <p:spPr>
          <a:xfrm>
            <a:off x="5449131" y="1955796"/>
            <a:ext cx="6599" cy="956127"/>
          </a:xfrm>
          <a:prstGeom prst="straightConnector1">
            <a:avLst/>
          </a:prstGeom>
          <a:ln w="9525" cap="flat" cmpd="sng" algn="ctr">
            <a:solidFill>
              <a:srgbClr val="00B05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90" name="Straight Arrow Connector 18"/>
          <p:cNvCxnSpPr/>
          <p:nvPr/>
        </p:nvCxnSpPr>
        <p:spPr>
          <a:xfrm>
            <a:off x="6096000" y="1955800"/>
            <a:ext cx="10354" cy="956123"/>
          </a:xfrm>
          <a:prstGeom prst="straightConnector1">
            <a:avLst/>
          </a:prstGeom>
          <a:ln w="12700">
            <a:solidFill>
              <a:schemeClr val="accent2">
                <a:lumMod val="7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91" name="TextBox 90"/>
          <p:cNvSpPr txBox="1"/>
          <p:nvPr/>
        </p:nvSpPr>
        <p:spPr>
          <a:xfrm>
            <a:off x="5966225" y="2039788"/>
            <a:ext cx="745757" cy="276999"/>
          </a:xfrm>
          <a:prstGeom prst="rect">
            <a:avLst/>
          </a:prstGeom>
          <a:noFill/>
        </p:spPr>
        <p:txBody>
          <a:bodyPr wrap="square" rtlCol="0">
            <a:spAutoFit/>
          </a:bodyPr>
          <a:lstStyle/>
          <a:p>
            <a:pPr algn="ctr"/>
            <a:r>
              <a:rPr lang="en-US" sz="1200" dirty="0" smtClean="0">
                <a:solidFill>
                  <a:schemeClr val="accent2">
                    <a:lumMod val="75000"/>
                  </a:schemeClr>
                </a:solidFill>
              </a:rPr>
              <a:t>$450K</a:t>
            </a:r>
            <a:endParaRPr lang="en-US" sz="1200" dirty="0">
              <a:solidFill>
                <a:schemeClr val="accent2">
                  <a:lumMod val="75000"/>
                </a:schemeClr>
              </a:solidFill>
            </a:endParaRPr>
          </a:p>
        </p:txBody>
      </p:sp>
      <p:sp>
        <p:nvSpPr>
          <p:cNvPr id="93" name="Rectangle 27"/>
          <p:cNvSpPr/>
          <p:nvPr/>
        </p:nvSpPr>
        <p:spPr>
          <a:xfrm>
            <a:off x="226419" y="2438771"/>
            <a:ext cx="918046" cy="3455167"/>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MM</a:t>
            </a:r>
          </a:p>
        </p:txBody>
      </p:sp>
      <p:cxnSp>
        <p:nvCxnSpPr>
          <p:cNvPr id="94" name="Straight Connector 28"/>
          <p:cNvCxnSpPr/>
          <p:nvPr/>
        </p:nvCxnSpPr>
        <p:spPr>
          <a:xfrm>
            <a:off x="-20144" y="2391801"/>
            <a:ext cx="9116417" cy="0"/>
          </a:xfrm>
          <a:prstGeom prst="line">
            <a:avLst/>
          </a:prstGeom>
          <a:ln w="3175">
            <a:prstDash val="lgDashDot"/>
          </a:ln>
        </p:spPr>
        <p:style>
          <a:lnRef idx="1">
            <a:schemeClr val="accent1"/>
          </a:lnRef>
          <a:fillRef idx="0">
            <a:schemeClr val="accent1"/>
          </a:fillRef>
          <a:effectRef idx="0">
            <a:schemeClr val="accent1"/>
          </a:effectRef>
          <a:fontRef idx="minor">
            <a:schemeClr val="tx1"/>
          </a:fontRef>
        </p:style>
      </p:cxnSp>
      <p:sp>
        <p:nvSpPr>
          <p:cNvPr id="95" name="Rectangle 35"/>
          <p:cNvSpPr/>
          <p:nvPr/>
        </p:nvSpPr>
        <p:spPr>
          <a:xfrm>
            <a:off x="1499802" y="2935869"/>
            <a:ext cx="5302500" cy="164525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smtClean="0">
                <a:solidFill>
                  <a:schemeClr val="tx1"/>
                </a:solidFill>
              </a:rPr>
              <a:t>Micromoney</a:t>
            </a:r>
            <a:r>
              <a:rPr lang="en-US" sz="1200" dirty="0" smtClean="0">
                <a:solidFill>
                  <a:schemeClr val="tx1"/>
                </a:solidFill>
              </a:rPr>
              <a:t> Co ltd</a:t>
            </a:r>
            <a:endParaRPr lang="en-US" sz="1200" dirty="0">
              <a:solidFill>
                <a:schemeClr val="tx1"/>
              </a:solidFill>
            </a:endParaRPr>
          </a:p>
        </p:txBody>
      </p:sp>
      <p:sp>
        <p:nvSpPr>
          <p:cNvPr id="96" name="Rectangle 35"/>
          <p:cNvSpPr/>
          <p:nvPr/>
        </p:nvSpPr>
        <p:spPr>
          <a:xfrm>
            <a:off x="7540299" y="4397496"/>
            <a:ext cx="1527533" cy="87336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borrowers</a:t>
            </a:r>
          </a:p>
        </p:txBody>
      </p:sp>
      <p:cxnSp>
        <p:nvCxnSpPr>
          <p:cNvPr id="99" name="Elbow Connector 20"/>
          <p:cNvCxnSpPr>
            <a:stCxn id="96" idx="1"/>
            <a:endCxn id="95" idx="2"/>
          </p:cNvCxnSpPr>
          <p:nvPr/>
        </p:nvCxnSpPr>
        <p:spPr>
          <a:xfrm rot="10800000">
            <a:off x="4151053" y="4581128"/>
            <a:ext cx="3389247" cy="253052"/>
          </a:xfrm>
          <a:prstGeom prst="bentConnector2">
            <a:avLst/>
          </a:prstGeom>
          <a:ln w="9525" cap="flat" cmpd="sng" algn="ctr">
            <a:solidFill>
              <a:schemeClr val="accent1"/>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100" name="TextBox 99"/>
          <p:cNvSpPr txBox="1"/>
          <p:nvPr/>
        </p:nvSpPr>
        <p:spPr>
          <a:xfrm>
            <a:off x="5411485" y="4842270"/>
            <a:ext cx="1908242" cy="276999"/>
          </a:xfrm>
          <a:prstGeom prst="rect">
            <a:avLst/>
          </a:prstGeom>
          <a:noFill/>
        </p:spPr>
        <p:txBody>
          <a:bodyPr wrap="square" rtlCol="0">
            <a:spAutoFit/>
          </a:bodyPr>
          <a:lstStyle/>
          <a:p>
            <a:r>
              <a:rPr lang="en-US" sz="1200">
                <a:solidFill>
                  <a:schemeClr val="tx2">
                    <a:lumMod val="50000"/>
                  </a:schemeClr>
                </a:solidFill>
              </a:rPr>
              <a:t>Loan repayment</a:t>
            </a:r>
          </a:p>
        </p:txBody>
      </p:sp>
      <p:sp>
        <p:nvSpPr>
          <p:cNvPr id="101" name="TextBox 100"/>
          <p:cNvSpPr txBox="1"/>
          <p:nvPr/>
        </p:nvSpPr>
        <p:spPr>
          <a:xfrm>
            <a:off x="5409911" y="4581128"/>
            <a:ext cx="1899133" cy="276999"/>
          </a:xfrm>
          <a:prstGeom prst="rect">
            <a:avLst/>
          </a:prstGeom>
          <a:noFill/>
        </p:spPr>
        <p:txBody>
          <a:bodyPr wrap="square" rtlCol="0">
            <a:spAutoFit/>
          </a:bodyPr>
          <a:lstStyle/>
          <a:p>
            <a:r>
              <a:rPr lang="en-US" sz="1200">
                <a:solidFill>
                  <a:schemeClr val="tx2">
                    <a:lumMod val="50000"/>
                  </a:schemeClr>
                </a:solidFill>
              </a:rPr>
              <a:t>loan agreement</a:t>
            </a:r>
          </a:p>
        </p:txBody>
      </p:sp>
      <p:cxnSp>
        <p:nvCxnSpPr>
          <p:cNvPr id="114" name="Elbow Connector 20"/>
          <p:cNvCxnSpPr>
            <a:endCxn id="96" idx="0"/>
          </p:cNvCxnSpPr>
          <p:nvPr/>
        </p:nvCxnSpPr>
        <p:spPr>
          <a:xfrm>
            <a:off x="6802302" y="3900683"/>
            <a:ext cx="1501764" cy="496813"/>
          </a:xfrm>
          <a:prstGeom prst="bentConnector2">
            <a:avLst/>
          </a:prstGeom>
          <a:ln w="9525" cap="flat" cmpd="sng" algn="ctr">
            <a:solidFill>
              <a:schemeClr val="accent1"/>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115" name="TextBox 114"/>
          <p:cNvSpPr txBox="1"/>
          <p:nvPr/>
        </p:nvSpPr>
        <p:spPr>
          <a:xfrm>
            <a:off x="6849237" y="3439018"/>
            <a:ext cx="1933656" cy="461665"/>
          </a:xfrm>
          <a:prstGeom prst="rect">
            <a:avLst/>
          </a:prstGeom>
          <a:noFill/>
        </p:spPr>
        <p:txBody>
          <a:bodyPr wrap="square" rtlCol="0">
            <a:spAutoFit/>
          </a:bodyPr>
          <a:lstStyle/>
          <a:p>
            <a:r>
              <a:rPr lang="en-US" sz="1200">
                <a:solidFill>
                  <a:schemeClr val="tx2">
                    <a:lumMod val="50000"/>
                  </a:schemeClr>
                </a:solidFill>
              </a:rPr>
              <a:t>Service </a:t>
            </a:r>
          </a:p>
          <a:p>
            <a:r>
              <a:rPr lang="en-US" sz="1200">
                <a:solidFill>
                  <a:schemeClr val="tx2">
                    <a:lumMod val="50000"/>
                  </a:schemeClr>
                </a:solidFill>
              </a:rPr>
              <a:t>agreement</a:t>
            </a:r>
          </a:p>
        </p:txBody>
      </p:sp>
      <p:sp>
        <p:nvSpPr>
          <p:cNvPr id="41" name="Заголовок 1"/>
          <p:cNvSpPr txBox="1">
            <a:spLocks/>
          </p:cNvSpPr>
          <p:nvPr/>
        </p:nvSpPr>
        <p:spPr>
          <a:xfrm>
            <a:off x="418999" y="116632"/>
            <a:ext cx="8159540" cy="258084"/>
          </a:xfrm>
          <a:prstGeom prst="rect">
            <a:avLst/>
          </a:prstGeom>
        </p:spPr>
        <p:txBody>
          <a:bodyPr vert="horz" lIns="91440" tIns="45720" rIns="91440" bIns="45720" rtlCol="0" anchor="ctr">
            <a:noAutofit/>
          </a:bodyPr>
          <a:lstStyle>
            <a:lvl1pPr algn="l" defTabSz="914400" rtl="0" eaLnBrk="1" latinLnBrk="0" hangingPunct="1">
              <a:spcBef>
                <a:spcPct val="0"/>
              </a:spcBef>
              <a:buNone/>
              <a:defRPr sz="2800" kern="1200">
                <a:solidFill>
                  <a:schemeClr val="bg1"/>
                </a:solidFill>
                <a:latin typeface="+mj-lt"/>
                <a:ea typeface="+mj-ea"/>
                <a:cs typeface="+mj-cs"/>
              </a:defRPr>
            </a:lvl1pPr>
          </a:lstStyle>
          <a:p>
            <a:r>
              <a:rPr lang="en-US"/>
              <a:t>Legal setup Pawnshop </a:t>
            </a:r>
          </a:p>
        </p:txBody>
      </p:sp>
      <p:cxnSp>
        <p:nvCxnSpPr>
          <p:cNvPr id="37" name="Straight Arrow Connector 29"/>
          <p:cNvCxnSpPr/>
          <p:nvPr/>
        </p:nvCxnSpPr>
        <p:spPr>
          <a:xfrm>
            <a:off x="6711982" y="1928451"/>
            <a:ext cx="0" cy="9834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6667862" y="2138115"/>
            <a:ext cx="1573960" cy="276999"/>
          </a:xfrm>
          <a:prstGeom prst="rect">
            <a:avLst/>
          </a:prstGeom>
          <a:noFill/>
        </p:spPr>
        <p:txBody>
          <a:bodyPr wrap="square" rtlCol="0">
            <a:spAutoFit/>
          </a:bodyPr>
          <a:lstStyle/>
          <a:p>
            <a:r>
              <a:rPr lang="en-US" sz="1200" dirty="0">
                <a:solidFill>
                  <a:schemeClr val="tx2"/>
                </a:solidFill>
              </a:rPr>
              <a:t>Funding by loans </a:t>
            </a:r>
          </a:p>
        </p:txBody>
      </p:sp>
      <p:sp>
        <p:nvSpPr>
          <p:cNvPr id="39" name="TextBox 38"/>
          <p:cNvSpPr txBox="1"/>
          <p:nvPr/>
        </p:nvSpPr>
        <p:spPr>
          <a:xfrm>
            <a:off x="1315287" y="5399756"/>
            <a:ext cx="5958574" cy="1384995"/>
          </a:xfrm>
          <a:prstGeom prst="rect">
            <a:avLst/>
          </a:prstGeom>
          <a:solidFill>
            <a:schemeClr val="bg1"/>
          </a:solidFill>
          <a:ln>
            <a:solidFill>
              <a:srgbClr val="0070C0"/>
            </a:solidFill>
          </a:ln>
        </p:spPr>
        <p:txBody>
          <a:bodyPr wrap="square" rtlCol="0">
            <a:spAutoFit/>
          </a:bodyPr>
          <a:lstStyle/>
          <a:p>
            <a:r>
              <a:rPr lang="en-US" sz="1200" b="1" dirty="0">
                <a:solidFill>
                  <a:schemeClr val="tx2">
                    <a:lumMod val="50000"/>
                  </a:schemeClr>
                </a:solidFill>
              </a:rPr>
              <a:t>The set of documents which will be signed with pawnshop nominee :</a:t>
            </a:r>
          </a:p>
          <a:p>
            <a:r>
              <a:rPr lang="en-US" sz="1200" dirty="0">
                <a:solidFill>
                  <a:schemeClr val="tx2">
                    <a:lumMod val="50000"/>
                  </a:schemeClr>
                </a:solidFill>
              </a:rPr>
              <a:t>1.MASTER AGREEMENT ON BUSINESS CO-OPERATION</a:t>
            </a:r>
          </a:p>
          <a:p>
            <a:r>
              <a:rPr lang="en-US" sz="1200" dirty="0">
                <a:solidFill>
                  <a:schemeClr val="tx2">
                    <a:lumMod val="50000"/>
                  </a:schemeClr>
                </a:solidFill>
              </a:rPr>
              <a:t>2. CAPITAL CONTRIBUTION ASSIGNMENT AGREEMENT</a:t>
            </a:r>
          </a:p>
          <a:p>
            <a:r>
              <a:rPr lang="en-US" sz="1200" dirty="0">
                <a:solidFill>
                  <a:schemeClr val="tx2">
                    <a:lumMod val="50000"/>
                  </a:schemeClr>
                </a:solidFill>
              </a:rPr>
              <a:t>3. LOAN AGREEMENT</a:t>
            </a:r>
          </a:p>
          <a:p>
            <a:r>
              <a:rPr lang="en-US" sz="1200" dirty="0">
                <a:solidFill>
                  <a:schemeClr val="tx2">
                    <a:lumMod val="50000"/>
                  </a:schemeClr>
                </a:solidFill>
              </a:rPr>
              <a:t>4. EQUITY INTEREST MORTGAGE AGREEMENT</a:t>
            </a:r>
          </a:p>
          <a:p>
            <a:r>
              <a:rPr lang="en-US" sz="1200" dirty="0">
                <a:solidFill>
                  <a:schemeClr val="tx2">
                    <a:lumMod val="50000"/>
                  </a:schemeClr>
                </a:solidFill>
              </a:rPr>
              <a:t>5. GUARANTEE AGREEMENT</a:t>
            </a:r>
          </a:p>
          <a:p>
            <a:r>
              <a:rPr lang="en-US" sz="1200" dirty="0">
                <a:solidFill>
                  <a:schemeClr val="tx2">
                    <a:lumMod val="50000"/>
                  </a:schemeClr>
                </a:solidFill>
              </a:rPr>
              <a:t>6. Agreement to control bank current account: signatures / stamps</a:t>
            </a:r>
          </a:p>
        </p:txBody>
      </p:sp>
      <p:sp>
        <p:nvSpPr>
          <p:cNvPr id="88" name="Rectangle 12"/>
          <p:cNvSpPr/>
          <p:nvPr/>
        </p:nvSpPr>
        <p:spPr>
          <a:xfrm>
            <a:off x="1499802" y="804519"/>
            <a:ext cx="7477903" cy="114318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err="1" smtClean="0">
                <a:solidFill>
                  <a:schemeClr val="tx1"/>
                </a:solidFill>
              </a:rPr>
              <a:t>Micromoney</a:t>
            </a:r>
            <a:r>
              <a:rPr lang="en-US" sz="1200" b="1" dirty="0" smtClean="0">
                <a:solidFill>
                  <a:schemeClr val="tx1"/>
                </a:solidFill>
              </a:rPr>
              <a:t> </a:t>
            </a:r>
            <a:r>
              <a:rPr lang="en-US" sz="1200" b="1" dirty="0">
                <a:solidFill>
                  <a:schemeClr val="tx1"/>
                </a:solidFill>
              </a:rPr>
              <a:t>International </a:t>
            </a:r>
          </a:p>
          <a:p>
            <a:r>
              <a:rPr lang="en-US" sz="1200" dirty="0" smtClean="0">
                <a:solidFill>
                  <a:schemeClr val="tx1"/>
                </a:solidFill>
              </a:rPr>
              <a:t>Initial structure:  Mr</a:t>
            </a:r>
            <a:r>
              <a:rPr lang="en-US" sz="1200" dirty="0">
                <a:solidFill>
                  <a:schemeClr val="tx1"/>
                </a:solidFill>
              </a:rPr>
              <a:t>. Sokna     </a:t>
            </a:r>
            <a:r>
              <a:rPr lang="en-US" sz="1200" dirty="0" smtClean="0">
                <a:solidFill>
                  <a:schemeClr val="tx1"/>
                </a:solidFill>
              </a:rPr>
              <a:t>100,000USD ,           Nagata</a:t>
            </a:r>
            <a:r>
              <a:rPr lang="en-US" sz="1200" dirty="0">
                <a:solidFill>
                  <a:schemeClr val="tx1"/>
                </a:solidFill>
              </a:rPr>
              <a:t>          100,000USD</a:t>
            </a:r>
          </a:p>
          <a:p>
            <a:r>
              <a:rPr lang="en-US" sz="1200" dirty="0">
                <a:solidFill>
                  <a:schemeClr val="tx1"/>
                </a:solidFill>
              </a:rPr>
              <a:t> </a:t>
            </a:r>
          </a:p>
          <a:p>
            <a:r>
              <a:rPr lang="en-US" sz="1200" dirty="0" smtClean="0">
                <a:solidFill>
                  <a:schemeClr val="tx1"/>
                </a:solidFill>
              </a:rPr>
              <a:t>2nd </a:t>
            </a:r>
            <a:r>
              <a:rPr lang="en-US" sz="1200" dirty="0">
                <a:solidFill>
                  <a:schemeClr val="tx1"/>
                </a:solidFill>
              </a:rPr>
              <a:t>structure for </a:t>
            </a:r>
            <a:r>
              <a:rPr lang="en-US" sz="1200" dirty="0" smtClean="0">
                <a:solidFill>
                  <a:schemeClr val="tx1"/>
                </a:solidFill>
              </a:rPr>
              <a:t>future : </a:t>
            </a:r>
            <a:r>
              <a:rPr lang="en-US" sz="1200" dirty="0" err="1" smtClean="0">
                <a:solidFill>
                  <a:schemeClr val="tx1"/>
                </a:solidFill>
              </a:rPr>
              <a:t>Mr.Anton</a:t>
            </a:r>
            <a:r>
              <a:rPr lang="en-US" sz="1200" dirty="0">
                <a:solidFill>
                  <a:schemeClr val="tx1"/>
                </a:solidFill>
              </a:rPr>
              <a:t>   </a:t>
            </a:r>
            <a:r>
              <a:rPr lang="en-US" sz="1200" dirty="0" smtClean="0">
                <a:solidFill>
                  <a:schemeClr val="tx1"/>
                </a:solidFill>
              </a:rPr>
              <a:t> 150,000USD,         Grand </a:t>
            </a:r>
            <a:r>
              <a:rPr lang="en-US" sz="1200" dirty="0">
                <a:solidFill>
                  <a:schemeClr val="tx1"/>
                </a:solidFill>
              </a:rPr>
              <a:t>Corp   </a:t>
            </a:r>
            <a:r>
              <a:rPr lang="en-US" sz="1200" dirty="0" smtClean="0">
                <a:solidFill>
                  <a:schemeClr val="tx1"/>
                </a:solidFill>
              </a:rPr>
              <a:t>100,000USD</a:t>
            </a:r>
            <a:endParaRPr lang="en-US" sz="1200" dirty="0">
              <a:solidFill>
                <a:schemeClr val="tx1"/>
              </a:solidFill>
            </a:endParaRPr>
          </a:p>
        </p:txBody>
      </p:sp>
      <p:cxnSp>
        <p:nvCxnSpPr>
          <p:cNvPr id="44" name="Straight Connector 6"/>
          <p:cNvCxnSpPr/>
          <p:nvPr/>
        </p:nvCxnSpPr>
        <p:spPr>
          <a:xfrm>
            <a:off x="7378903" y="2865197"/>
            <a:ext cx="493354" cy="0"/>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7378903" y="3009213"/>
            <a:ext cx="493354" cy="0"/>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sp>
        <p:nvSpPr>
          <p:cNvPr id="46" name="TextBox 45"/>
          <p:cNvSpPr txBox="1"/>
          <p:nvPr/>
        </p:nvSpPr>
        <p:spPr>
          <a:xfrm>
            <a:off x="7863656" y="2732214"/>
            <a:ext cx="1204176" cy="553998"/>
          </a:xfrm>
          <a:prstGeom prst="rect">
            <a:avLst/>
          </a:prstGeom>
          <a:noFill/>
        </p:spPr>
        <p:txBody>
          <a:bodyPr wrap="none" rtlCol="0">
            <a:spAutoFit/>
          </a:bodyPr>
          <a:lstStyle/>
          <a:p>
            <a:r>
              <a:rPr lang="en-US" sz="1000" dirty="0"/>
              <a:t>Equity participation</a:t>
            </a:r>
          </a:p>
          <a:p>
            <a:r>
              <a:rPr lang="en-US" sz="1000" dirty="0"/>
              <a:t>Link</a:t>
            </a:r>
          </a:p>
          <a:p>
            <a:r>
              <a:rPr lang="en-US" sz="1000" dirty="0"/>
              <a:t>Paid-up capital</a:t>
            </a:r>
          </a:p>
        </p:txBody>
      </p:sp>
      <p:cxnSp>
        <p:nvCxnSpPr>
          <p:cNvPr id="47" name="Straight Connector 46"/>
          <p:cNvCxnSpPr/>
          <p:nvPr/>
        </p:nvCxnSpPr>
        <p:spPr>
          <a:xfrm>
            <a:off x="7378903" y="3153229"/>
            <a:ext cx="493354" cy="0"/>
          </a:xfrm>
          <a:prstGeom prst="line">
            <a:avLst/>
          </a:prstGeom>
          <a:ln w="254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092299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Текст 5"/>
          <p:cNvSpPr>
            <a:spLocks noGrp="1"/>
          </p:cNvSpPr>
          <p:nvPr>
            <p:ph type="body" idx="1"/>
          </p:nvPr>
        </p:nvSpPr>
        <p:spPr/>
        <p:txBody>
          <a:bodyPr/>
          <a:lstStyle/>
          <a:p>
            <a:r>
              <a:rPr lang="en-US"/>
              <a:t>4. Product and business process</a:t>
            </a:r>
          </a:p>
        </p:txBody>
      </p:sp>
      <p:sp>
        <p:nvSpPr>
          <p:cNvPr id="4" name="Номер слайда 3"/>
          <p:cNvSpPr>
            <a:spLocks noGrp="1"/>
          </p:cNvSpPr>
          <p:nvPr>
            <p:ph type="sldNum" sz="quarter" idx="12"/>
          </p:nvPr>
        </p:nvSpPr>
        <p:spPr/>
        <p:txBody>
          <a:bodyPr/>
          <a:lstStyle/>
          <a:p>
            <a:fld id="{D7F305DA-160D-498F-B102-A1D8643B4A2C}" type="slidenum">
              <a:rPr lang="ru-RU" smtClean="0"/>
              <a:pPr/>
              <a:t>16</a:t>
            </a:fld>
            <a:endParaRPr lang="ru-RU"/>
          </a:p>
        </p:txBody>
      </p:sp>
    </p:spTree>
    <p:extLst>
      <p:ext uri="{BB962C8B-B14F-4D97-AF65-F5344CB8AC3E}">
        <p14:creationId xmlns:p14="http://schemas.microsoft.com/office/powerpoint/2010/main" val="22172759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Заголовок 1"/>
          <p:cNvSpPr>
            <a:spLocks noGrp="1"/>
          </p:cNvSpPr>
          <p:nvPr>
            <p:ph type="title"/>
          </p:nvPr>
        </p:nvSpPr>
        <p:spPr/>
        <p:txBody>
          <a:bodyPr/>
          <a:lstStyle/>
          <a:p>
            <a:r>
              <a:rPr lang="en-US"/>
              <a:t>Consumer Lending Landscape</a:t>
            </a:r>
            <a:endParaRPr lang="ru-RU"/>
          </a:p>
        </p:txBody>
      </p:sp>
      <p:sp>
        <p:nvSpPr>
          <p:cNvPr id="4" name="Номер слайда 3"/>
          <p:cNvSpPr>
            <a:spLocks noGrp="1"/>
          </p:cNvSpPr>
          <p:nvPr>
            <p:ph type="sldNum" sz="quarter" idx="12"/>
          </p:nvPr>
        </p:nvSpPr>
        <p:spPr/>
        <p:txBody>
          <a:bodyPr/>
          <a:lstStyle/>
          <a:p>
            <a:fld id="{D7F305DA-160D-498F-B102-A1D8643B4A2C}" type="slidenum">
              <a:rPr lang="ru-RU" smtClean="0"/>
              <a:pPr/>
              <a:t>17</a:t>
            </a:fld>
            <a:endParaRPr lang="ru-RU"/>
          </a:p>
        </p:txBody>
      </p:sp>
      <p:sp>
        <p:nvSpPr>
          <p:cNvPr id="3" name="Прямоугольник 2"/>
          <p:cNvSpPr/>
          <p:nvPr/>
        </p:nvSpPr>
        <p:spPr>
          <a:xfrm>
            <a:off x="164096" y="6423719"/>
            <a:ext cx="7288224" cy="461665"/>
          </a:xfrm>
          <a:prstGeom prst="rect">
            <a:avLst/>
          </a:prstGeom>
          <a:noFill/>
        </p:spPr>
        <p:txBody>
          <a:bodyPr wrap="square">
            <a:spAutoFit/>
          </a:bodyPr>
          <a:lstStyle/>
          <a:p>
            <a:r>
              <a:rPr lang="en-US" sz="800">
                <a:latin typeface="Calibri (Основной текст)"/>
              </a:rPr>
              <a:t>*     Meeting with professional unofficial moneylenders ($500+). Feedback by street vendors (&lt;$100)</a:t>
            </a:r>
          </a:p>
          <a:p>
            <a:r>
              <a:rPr lang="en-US" sz="800">
                <a:latin typeface="Calibri (Основной текст)"/>
              </a:rPr>
              <a:t>**    </a:t>
            </a:r>
            <a:r>
              <a:rPr lang="en-GB" sz="800"/>
              <a:t>c4(c) YCDC Pawnshop Agreement, s19 &amp; 23 Financial Institutions Law 20/2016</a:t>
            </a:r>
          </a:p>
          <a:p>
            <a:r>
              <a:rPr lang="en-US" sz="800"/>
              <a:t>***  Microfinance Supervisory Committee Directive No. 2/2014: flat rate is illegal. De facto MFIs skip this regulation</a:t>
            </a:r>
            <a:endParaRPr lang="ru-RU" sz="800"/>
          </a:p>
        </p:txBody>
      </p:sp>
      <p:sp>
        <p:nvSpPr>
          <p:cNvPr id="11" name="TextBox 10"/>
          <p:cNvSpPr txBox="1">
            <a:spLocks/>
          </p:cNvSpPr>
          <p:nvPr/>
        </p:nvSpPr>
        <p:spPr>
          <a:xfrm>
            <a:off x="164096" y="5805264"/>
            <a:ext cx="8804732" cy="307777"/>
          </a:xfrm>
          <a:prstGeom prst="rect">
            <a:avLst/>
          </a:prstGeom>
          <a:solidFill>
            <a:schemeClr val="accent1">
              <a:lumMod val="20000"/>
              <a:lumOff val="80000"/>
            </a:schemeClr>
          </a:solidFill>
          <a:ln>
            <a:solidFill>
              <a:schemeClr val="accent1"/>
            </a:solidFill>
          </a:ln>
        </p:spPr>
        <p:txBody>
          <a:bodyPr wrap="square" rtlCol="0" anchor="t">
            <a:spAutoFit/>
          </a:bodyPr>
          <a:lstStyle/>
          <a:p>
            <a:r>
              <a:rPr lang="en-US" sz="1400"/>
              <a:t>Pawnshops and unofficial moneylenders are our closest competitors.</a:t>
            </a:r>
            <a:endParaRPr lang="ru-RU" sz="1400"/>
          </a:p>
        </p:txBody>
      </p:sp>
      <p:graphicFrame>
        <p:nvGraphicFramePr>
          <p:cNvPr id="10" name="Таблица 9"/>
          <p:cNvGraphicFramePr>
            <a:graphicFrameLocks noGrp="1"/>
          </p:cNvGraphicFramePr>
          <p:nvPr>
            <p:extLst>
              <p:ext uri="{D42A27DB-BD31-4B8C-83A1-F6EECF244321}">
                <p14:modId xmlns:p14="http://schemas.microsoft.com/office/powerpoint/2010/main" val="2359896035"/>
              </p:ext>
            </p:extLst>
          </p:nvPr>
        </p:nvGraphicFramePr>
        <p:xfrm>
          <a:off x="251519" y="721543"/>
          <a:ext cx="8640960" cy="4867697"/>
        </p:xfrm>
        <a:graphic>
          <a:graphicData uri="http://schemas.openxmlformats.org/drawingml/2006/table">
            <a:tbl>
              <a:tblPr firstRow="1" bandRow="1">
                <a:tableStyleId>{5C22544A-7EE6-4342-B048-85BDC9FD1C3A}</a:tableStyleId>
              </a:tblPr>
              <a:tblGrid>
                <a:gridCol w="328443">
                  <a:extLst>
                    <a:ext uri="{9D8B030D-6E8A-4147-A177-3AD203B41FA5}">
                      <a16:colId xmlns:a16="http://schemas.microsoft.com/office/drawing/2014/main" val="20000"/>
                    </a:ext>
                  </a:extLst>
                </a:gridCol>
                <a:gridCol w="1437459">
                  <a:extLst>
                    <a:ext uri="{9D8B030D-6E8A-4147-A177-3AD203B41FA5}">
                      <a16:colId xmlns:a16="http://schemas.microsoft.com/office/drawing/2014/main" val="20001"/>
                    </a:ext>
                  </a:extLst>
                </a:gridCol>
                <a:gridCol w="1768151">
                  <a:extLst>
                    <a:ext uri="{9D8B030D-6E8A-4147-A177-3AD203B41FA5}">
                      <a16:colId xmlns:a16="http://schemas.microsoft.com/office/drawing/2014/main" val="126974942"/>
                    </a:ext>
                  </a:extLst>
                </a:gridCol>
                <a:gridCol w="1768151">
                  <a:extLst>
                    <a:ext uri="{9D8B030D-6E8A-4147-A177-3AD203B41FA5}">
                      <a16:colId xmlns:a16="http://schemas.microsoft.com/office/drawing/2014/main" val="1302747375"/>
                    </a:ext>
                  </a:extLst>
                </a:gridCol>
                <a:gridCol w="1768151">
                  <a:extLst>
                    <a:ext uri="{9D8B030D-6E8A-4147-A177-3AD203B41FA5}">
                      <a16:colId xmlns:a16="http://schemas.microsoft.com/office/drawing/2014/main" val="20002"/>
                    </a:ext>
                  </a:extLst>
                </a:gridCol>
                <a:gridCol w="1570605">
                  <a:extLst>
                    <a:ext uri="{9D8B030D-6E8A-4147-A177-3AD203B41FA5}">
                      <a16:colId xmlns:a16="http://schemas.microsoft.com/office/drawing/2014/main" val="20003"/>
                    </a:ext>
                  </a:extLst>
                </a:gridCol>
              </a:tblGrid>
              <a:tr h="525594">
                <a:tc>
                  <a:txBody>
                    <a:bodyPr/>
                    <a:lstStyle/>
                    <a:p>
                      <a:pPr algn="ctr"/>
                      <a:r>
                        <a:rPr lang="en-US" sz="1100" dirty="0"/>
                        <a:t>#</a:t>
                      </a:r>
                      <a:endParaRPr lang="ru-RU" sz="11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US" sz="1100" dirty="0"/>
                        <a:t>Parameter</a:t>
                      </a:r>
                      <a:endParaRPr lang="ru-RU" sz="1100" dirty="0"/>
                    </a:p>
                  </a:txBody>
                  <a:tcPr anchor="ctr">
                    <a:lnT w="12700" cap="flat" cmpd="sng" algn="ctr">
                      <a:solidFill>
                        <a:schemeClr val="tx1"/>
                      </a:solidFill>
                      <a:prstDash val="solid"/>
                      <a:round/>
                      <a:headEnd type="none" w="med" len="med"/>
                      <a:tailEnd type="none" w="med" len="med"/>
                    </a:lnT>
                  </a:tcPr>
                </a:tc>
                <a:tc>
                  <a:txBody>
                    <a:bodyPr/>
                    <a:lstStyle/>
                    <a:p>
                      <a:pPr algn="ctr"/>
                      <a:r>
                        <a:rPr lang="en-US" sz="1100" dirty="0"/>
                        <a:t>Bank</a:t>
                      </a:r>
                      <a:endParaRPr lang="ru-RU" sz="1100" dirty="0"/>
                    </a:p>
                  </a:txBody>
                  <a:tcPr anchor="ctr">
                    <a:lnT w="12700" cap="flat" cmpd="sng" algn="ctr">
                      <a:solidFill>
                        <a:schemeClr val="tx1"/>
                      </a:solidFill>
                      <a:prstDash val="solid"/>
                      <a:round/>
                      <a:headEnd type="none" w="med" len="med"/>
                      <a:tailEnd type="none" w="med" len="med"/>
                    </a:lnT>
                  </a:tcPr>
                </a:tc>
                <a:tc>
                  <a:txBody>
                    <a:bodyPr/>
                    <a:lstStyle/>
                    <a:p>
                      <a:pPr algn="ctr"/>
                      <a:r>
                        <a:rPr lang="en-US" sz="1100" dirty="0"/>
                        <a:t>MFI</a:t>
                      </a:r>
                      <a:endParaRPr lang="ru-RU" sz="1100" dirty="0"/>
                    </a:p>
                  </a:txBody>
                  <a:tcPr anchor="ctr">
                    <a:lnT w="12700" cap="flat" cmpd="sng" algn="ctr">
                      <a:solidFill>
                        <a:schemeClr val="tx1"/>
                      </a:solidFill>
                      <a:prstDash val="solid"/>
                      <a:round/>
                      <a:headEnd type="none" w="med" len="med"/>
                      <a:tailEnd type="none" w="med" len="med"/>
                    </a:lnT>
                  </a:tcPr>
                </a:tc>
                <a:tc>
                  <a:txBody>
                    <a:bodyPr/>
                    <a:lstStyle/>
                    <a:p>
                      <a:pPr algn="ctr"/>
                      <a:r>
                        <a:rPr lang="en-US" sz="1100" dirty="0"/>
                        <a:t>Pawnshop</a:t>
                      </a:r>
                      <a:endParaRPr lang="ru-RU" sz="1100" dirty="0"/>
                    </a:p>
                  </a:txBody>
                  <a:tcPr anchor="ctr">
                    <a:lnT w="12700" cap="flat" cmpd="sng" algn="ctr">
                      <a:solidFill>
                        <a:schemeClr val="tx1"/>
                      </a:solidFill>
                      <a:prstDash val="solid"/>
                      <a:round/>
                      <a:headEnd type="none" w="med" len="med"/>
                      <a:tailEnd type="none" w="med" len="med"/>
                    </a:lnT>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100" dirty="0"/>
                        <a:t>Unofficial Money Lenders</a:t>
                      </a:r>
                      <a:endParaRPr lang="ru-RU" sz="1100" dirty="0"/>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0"/>
                  </a:ext>
                </a:extLst>
              </a:tr>
              <a:tr h="268872">
                <a:tc>
                  <a:txBody>
                    <a:bodyPr/>
                    <a:lstStyle/>
                    <a:p>
                      <a:pPr algn="ctr"/>
                      <a:r>
                        <a:rPr lang="en-US" sz="1100" dirty="0"/>
                        <a:t>1</a:t>
                      </a:r>
                      <a:endParaRPr lang="ru-RU" sz="1100" dirty="0">
                        <a:latin typeface="Calibri (Основной текст)"/>
                      </a:endParaRPr>
                    </a:p>
                  </a:txBody>
                  <a:tcPr>
                    <a:lnL w="12700" cap="flat" cmpd="sng" algn="ctr">
                      <a:solidFill>
                        <a:schemeClr val="tx1"/>
                      </a:solidFill>
                      <a:prstDash val="solid"/>
                      <a:round/>
                      <a:headEnd type="none" w="med" len="med"/>
                      <a:tailEnd type="none" w="med" len="med"/>
                    </a:lnL>
                  </a:tcPr>
                </a:tc>
                <a:tc>
                  <a:txBody>
                    <a:bodyPr/>
                    <a:lstStyle/>
                    <a:p>
                      <a:pPr algn="l"/>
                      <a:r>
                        <a:rPr lang="en-US" sz="1100" dirty="0"/>
                        <a:t>Loan amount</a:t>
                      </a:r>
                      <a:endParaRPr lang="ru-RU" sz="1100" dirty="0">
                        <a:latin typeface="Calibri (Основной текст)"/>
                      </a:endParaRPr>
                    </a:p>
                  </a:txBody>
                  <a:tcPr anchor="ctr"/>
                </a:tc>
                <a:tc>
                  <a:txBody>
                    <a:bodyPr/>
                    <a:lstStyle/>
                    <a:p>
                      <a:pPr algn="ctr"/>
                      <a:r>
                        <a:rPr lang="en-US" sz="1100" dirty="0"/>
                        <a:t>$100-10.000</a:t>
                      </a:r>
                      <a:endParaRPr lang="en-US" sz="1100" dirty="0">
                        <a:solidFill>
                          <a:schemeClr val="tx1"/>
                        </a:solidFill>
                        <a:latin typeface="Calibri (Основной текст)"/>
                      </a:endParaRPr>
                    </a:p>
                  </a:txBody>
                  <a:tcPr anchor="ctr"/>
                </a:tc>
                <a:tc>
                  <a:txBody>
                    <a:bodyPr/>
                    <a:lstStyle/>
                    <a:p>
                      <a:pPr algn="ctr"/>
                      <a:r>
                        <a:rPr lang="en-US" sz="1100" dirty="0"/>
                        <a:t>$70-$300</a:t>
                      </a:r>
                      <a:endParaRPr lang="en-US" sz="1100" dirty="0">
                        <a:solidFill>
                          <a:schemeClr val="tx1"/>
                        </a:solidFill>
                        <a:latin typeface="Calibri (Основной текст)"/>
                      </a:endParaRPr>
                    </a:p>
                  </a:txBody>
                  <a:tcPr anchor="ctr"/>
                </a:tc>
                <a:tc>
                  <a:txBody>
                    <a:bodyPr/>
                    <a:lstStyle/>
                    <a:p>
                      <a:pPr algn="ctr"/>
                      <a:r>
                        <a:rPr lang="en-US" sz="1100" dirty="0"/>
                        <a:t>$20-100</a:t>
                      </a:r>
                      <a:endParaRPr lang="en-US" sz="1100" dirty="0">
                        <a:solidFill>
                          <a:schemeClr val="tx1"/>
                        </a:solidFill>
                        <a:latin typeface="Calibri (Основной текст)"/>
                      </a:endParaRPr>
                    </a:p>
                  </a:txBody>
                  <a:tcPr anchor="ctr"/>
                </a:tc>
                <a:tc>
                  <a:txBody>
                    <a:bodyPr/>
                    <a:lstStyle/>
                    <a:p>
                      <a:pPr algn="ctr"/>
                      <a:r>
                        <a:rPr lang="en-US" sz="1100" dirty="0"/>
                        <a:t>$100-1000</a:t>
                      </a:r>
                      <a:endParaRPr lang="ru-RU" sz="1100" dirty="0">
                        <a:solidFill>
                          <a:schemeClr val="tx1"/>
                        </a:solidFill>
                        <a:latin typeface="Calibri (Основной текст)"/>
                      </a:endParaRPr>
                    </a:p>
                  </a:txBody>
                  <a:tcPr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3"/>
                  </a:ext>
                </a:extLst>
              </a:tr>
              <a:tr h="326112">
                <a:tc>
                  <a:txBody>
                    <a:bodyPr/>
                    <a:lstStyle/>
                    <a:p>
                      <a:pPr algn="ctr"/>
                      <a:r>
                        <a:rPr lang="ru-RU" sz="1100" dirty="0">
                          <a:latin typeface="+mn-lt"/>
                        </a:rPr>
                        <a:t>2</a:t>
                      </a:r>
                      <a:endParaRPr lang="ru-RU" sz="1100" dirty="0">
                        <a:latin typeface="Calibri (Основной текст)"/>
                      </a:endParaRPr>
                    </a:p>
                  </a:txBody>
                  <a:tcPr>
                    <a:lnL w="12700" cap="flat" cmpd="sng" algn="ctr">
                      <a:solidFill>
                        <a:schemeClr val="tx1"/>
                      </a:solidFill>
                      <a:prstDash val="solid"/>
                      <a:round/>
                      <a:headEnd type="none" w="med" len="med"/>
                      <a:tailEnd type="none" w="med" len="med"/>
                    </a:lnL>
                  </a:tcPr>
                </a:tc>
                <a:tc>
                  <a:txBody>
                    <a:bodyPr/>
                    <a:lstStyle/>
                    <a:p>
                      <a:pPr algn="l"/>
                      <a:r>
                        <a:rPr lang="en-US" sz="1100" baseline="0" dirty="0"/>
                        <a:t>Range/average </a:t>
                      </a:r>
                      <a:r>
                        <a:rPr lang="en-US" sz="1100" dirty="0"/>
                        <a:t>tenure</a:t>
                      </a:r>
                      <a:endParaRPr lang="ru-RU" sz="1100" dirty="0">
                        <a:solidFill>
                          <a:schemeClr val="tx1"/>
                        </a:solidFill>
                        <a:latin typeface="Calibri (Основной текст)"/>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t>1-24 months</a:t>
                      </a:r>
                      <a:endParaRPr lang="en-US" sz="1100" dirty="0">
                        <a:solidFill>
                          <a:schemeClr val="tx1"/>
                        </a:solidFill>
                        <a:latin typeface="Calibri (Основной текст)"/>
                      </a:endParaRPr>
                    </a:p>
                  </a:txBody>
                  <a:tcPr anchor="ctr"/>
                </a:tc>
                <a:tc>
                  <a:txBody>
                    <a:bodyPr/>
                    <a:lstStyle/>
                    <a:p>
                      <a:pPr algn="ctr"/>
                      <a:r>
                        <a:rPr lang="en-US" sz="1100" dirty="0"/>
                        <a:t>50 weeks</a:t>
                      </a:r>
                      <a:endParaRPr lang="ru-RU" sz="1100" dirty="0">
                        <a:solidFill>
                          <a:schemeClr val="tx1"/>
                        </a:solidFill>
                        <a:latin typeface="Calibri (Основной текст)"/>
                      </a:endParaRPr>
                    </a:p>
                  </a:txBody>
                  <a:tcPr anchor="ctr"/>
                </a:tc>
                <a:tc>
                  <a:txBody>
                    <a:bodyPr/>
                    <a:lstStyle/>
                    <a:p>
                      <a:pPr algn="ctr"/>
                      <a:r>
                        <a:rPr lang="en-US" sz="1100" baseline="0" dirty="0"/>
                        <a:t>4 months</a:t>
                      </a:r>
                      <a:endParaRPr lang="ru-RU" sz="1100" dirty="0">
                        <a:solidFill>
                          <a:schemeClr val="tx1"/>
                        </a:solidFill>
                        <a:latin typeface="Calibri (Основной текст)"/>
                      </a:endParaRPr>
                    </a:p>
                  </a:txBody>
                  <a:tcPr anchor="ctr"/>
                </a:tc>
                <a:tc>
                  <a:txBody>
                    <a:bodyPr/>
                    <a:lstStyle/>
                    <a:p>
                      <a:pPr algn="ctr"/>
                      <a:r>
                        <a:rPr lang="en-US" sz="1100" baseline="0" dirty="0"/>
                        <a:t>1-6 month</a:t>
                      </a:r>
                      <a:endParaRPr lang="ru-RU" sz="1100" dirty="0">
                        <a:solidFill>
                          <a:schemeClr val="tx1"/>
                        </a:solidFill>
                        <a:latin typeface="Calibri (Основной текст)"/>
                      </a:endParaRPr>
                    </a:p>
                  </a:txBody>
                  <a:tcPr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5"/>
                  </a:ext>
                </a:extLst>
              </a:tr>
              <a:tr h="209759">
                <a:tc>
                  <a:txBody>
                    <a:bodyPr/>
                    <a:lstStyle/>
                    <a:p>
                      <a:pPr algn="ctr"/>
                      <a:r>
                        <a:rPr lang="ru-RU" sz="1100" b="0" dirty="0">
                          <a:solidFill>
                            <a:schemeClr val="dk1"/>
                          </a:solidFill>
                          <a:latin typeface="+mn-lt"/>
                        </a:rPr>
                        <a:t>3</a:t>
                      </a:r>
                      <a:endParaRPr lang="ru-RU" sz="1100" b="0" dirty="0">
                        <a:solidFill>
                          <a:schemeClr val="tx1"/>
                        </a:solidFill>
                        <a:latin typeface="Calibri (Основной текст)"/>
                      </a:endParaRPr>
                    </a:p>
                  </a:txBody>
                  <a:tcPr>
                    <a:lnL w="12700" cap="flat" cmpd="sng" algn="ctr">
                      <a:solidFill>
                        <a:schemeClr val="tx1"/>
                      </a:solidFill>
                      <a:prstDash val="solid"/>
                      <a:round/>
                      <a:headEnd type="none" w="med" len="med"/>
                      <a:tailEnd type="none" w="med" len="med"/>
                    </a:lnL>
                  </a:tcPr>
                </a:tc>
                <a:tc>
                  <a:txBody>
                    <a:bodyPr/>
                    <a:lstStyle/>
                    <a:p>
                      <a:pPr algn="l"/>
                      <a:r>
                        <a:rPr lang="en-US" sz="1100" dirty="0"/>
                        <a:t>Collateral</a:t>
                      </a:r>
                    </a:p>
                    <a:p>
                      <a:pPr algn="l"/>
                      <a:r>
                        <a:rPr lang="en-US" sz="1100" dirty="0"/>
                        <a:t>Guarantor</a:t>
                      </a:r>
                      <a:endParaRPr lang="ru-RU" sz="1100" b="0" dirty="0">
                        <a:solidFill>
                          <a:schemeClr val="tx1"/>
                        </a:solidFill>
                        <a:latin typeface="Calibri (Основной текст)"/>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t>YES on amounts</a:t>
                      </a:r>
                      <a:r>
                        <a:rPr lang="en-US" sz="1100" baseline="0" dirty="0"/>
                        <a:t> more $1000</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aseline="0" dirty="0"/>
                        <a:t>NO for credit cards</a:t>
                      </a:r>
                      <a:endParaRPr lang="en-US" sz="1100" dirty="0">
                        <a:solidFill>
                          <a:schemeClr val="tx1"/>
                        </a:solidFill>
                        <a:latin typeface="Calibri (Основной текст)"/>
                      </a:endParaRPr>
                    </a:p>
                  </a:txBody>
                  <a:tcPr anchor="ctr"/>
                </a:tc>
                <a:tc>
                  <a:txBody>
                    <a:bodyPr/>
                    <a:lstStyle/>
                    <a:p>
                      <a:pPr algn="ctr"/>
                      <a:r>
                        <a:rPr lang="en-US" sz="1100" dirty="0"/>
                        <a:t>No</a:t>
                      </a:r>
                      <a:r>
                        <a:rPr lang="en-US" sz="1100" baseline="0" dirty="0"/>
                        <a:t> for group loans</a:t>
                      </a:r>
                      <a:endParaRPr lang="ru-RU" sz="1100" b="0" dirty="0">
                        <a:solidFill>
                          <a:schemeClr val="tx1"/>
                        </a:solidFill>
                        <a:latin typeface="Calibri (Основной текст)"/>
                      </a:endParaRPr>
                    </a:p>
                  </a:txBody>
                  <a:tcPr anchor="ctr"/>
                </a:tc>
                <a:tc>
                  <a:txBody>
                    <a:bodyPr/>
                    <a:lstStyle/>
                    <a:p>
                      <a:pPr algn="ctr"/>
                      <a:r>
                        <a:rPr lang="en-US" sz="1100" dirty="0"/>
                        <a:t>Needed (Gold</a:t>
                      </a:r>
                      <a:r>
                        <a:rPr lang="en-US" sz="1100" baseline="0" dirty="0"/>
                        <a:t> – Electronic - clothes</a:t>
                      </a:r>
                      <a:r>
                        <a:rPr lang="en-US" sz="1100" dirty="0"/>
                        <a:t>)</a:t>
                      </a:r>
                      <a:endParaRPr lang="ru-RU" sz="1100" b="0" dirty="0">
                        <a:solidFill>
                          <a:schemeClr val="tx1"/>
                        </a:solidFill>
                        <a:latin typeface="Calibri (Основной текст)"/>
                      </a:endParaRPr>
                    </a:p>
                  </a:txBody>
                  <a:tcPr anchor="ctr"/>
                </a:tc>
                <a:tc>
                  <a:txBody>
                    <a:bodyPr/>
                    <a:lstStyle/>
                    <a:p>
                      <a:pPr algn="ctr"/>
                      <a:r>
                        <a:rPr lang="en-US" sz="1100" dirty="0"/>
                        <a:t>negotiated</a:t>
                      </a:r>
                      <a:endParaRPr lang="ru-RU" sz="1100" b="0" dirty="0">
                        <a:solidFill>
                          <a:schemeClr val="tx1"/>
                        </a:solidFill>
                        <a:latin typeface="Calibri (Основной текст)"/>
                      </a:endParaRPr>
                    </a:p>
                  </a:txBody>
                  <a:tcPr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6"/>
                  </a:ext>
                </a:extLst>
              </a:tr>
              <a:tr h="268872">
                <a:tc>
                  <a:txBody>
                    <a:bodyPr/>
                    <a:lstStyle/>
                    <a:p>
                      <a:pPr algn="ctr"/>
                      <a:r>
                        <a:rPr lang="ru-RU" sz="1100" b="0" dirty="0">
                          <a:solidFill>
                            <a:schemeClr val="dk1"/>
                          </a:solidFill>
                          <a:latin typeface="+mn-lt"/>
                        </a:rPr>
                        <a:t>4</a:t>
                      </a:r>
                      <a:endParaRPr lang="ru-RU" sz="1100" b="0" dirty="0">
                        <a:solidFill>
                          <a:schemeClr val="tx1"/>
                        </a:solidFill>
                        <a:latin typeface="Calibri (Основной текст)"/>
                      </a:endParaRPr>
                    </a:p>
                  </a:txBody>
                  <a:tcPr>
                    <a:lnL w="12700" cap="flat" cmpd="sng" algn="ctr">
                      <a:solidFill>
                        <a:schemeClr val="tx1"/>
                      </a:solidFill>
                      <a:prstDash val="solid"/>
                      <a:round/>
                      <a:headEnd type="none" w="med" len="med"/>
                      <a:tailEnd type="none" w="med" len="med"/>
                    </a:lnL>
                  </a:tcPr>
                </a:tc>
                <a:tc>
                  <a:txBody>
                    <a:bodyPr/>
                    <a:lstStyle/>
                    <a:p>
                      <a:pPr algn="l"/>
                      <a:r>
                        <a:rPr lang="en-US" sz="1100" dirty="0"/>
                        <a:t>Interest</a:t>
                      </a:r>
                      <a:r>
                        <a:rPr lang="en-US" sz="1100" baseline="0" dirty="0"/>
                        <a:t> rate</a:t>
                      </a:r>
                      <a:endParaRPr lang="ru-RU" sz="1100" b="0" dirty="0">
                        <a:solidFill>
                          <a:schemeClr val="tx1"/>
                        </a:solidFill>
                        <a:latin typeface="Calibri (Основной текст)"/>
                      </a:endParaRPr>
                    </a:p>
                  </a:txBody>
                  <a:tcPr anchor="ctr"/>
                </a:tc>
                <a:tc>
                  <a:txBody>
                    <a:bodyPr/>
                    <a:lstStyle/>
                    <a:p>
                      <a:pPr marL="0" algn="ctr" defTabSz="914400" rtl="0" eaLnBrk="1" latinLnBrk="0" hangingPunct="1"/>
                      <a:r>
                        <a:rPr lang="en-US" sz="1100" kern="1200" dirty="0"/>
                        <a:t>13% p.a.</a:t>
                      </a:r>
                    </a:p>
                    <a:p>
                      <a:pPr marL="0" algn="ctr" defTabSz="914400" rtl="0" eaLnBrk="1" latinLnBrk="0" hangingPunct="1"/>
                      <a:r>
                        <a:rPr lang="en-US" sz="1100" kern="1200" dirty="0"/>
                        <a:t>+ establishment fees</a:t>
                      </a:r>
                    </a:p>
                    <a:p>
                      <a:pPr marL="0" algn="ctr" defTabSz="914400" rtl="0" eaLnBrk="1" latinLnBrk="0" hangingPunct="1"/>
                      <a:r>
                        <a:rPr lang="en-US" sz="1100" kern="1200" dirty="0"/>
                        <a:t>+ legal fees </a:t>
                      </a:r>
                    </a:p>
                    <a:p>
                      <a:pPr marL="0" algn="ctr" defTabSz="914400" rtl="0" eaLnBrk="1" latinLnBrk="0" hangingPunct="1"/>
                      <a:r>
                        <a:rPr lang="en-US" sz="1100" kern="1200" dirty="0"/>
                        <a:t>+assessor fees</a:t>
                      </a:r>
                      <a:endParaRPr lang="en-US" sz="1100" b="0" kern="1200" dirty="0">
                        <a:solidFill>
                          <a:schemeClr val="tx1"/>
                        </a:solidFill>
                        <a:latin typeface="Calibri (Основной текст)"/>
                        <a:ea typeface="+mn-ea"/>
                        <a:cs typeface="+mn-cs"/>
                      </a:endParaRPr>
                    </a:p>
                  </a:txBody>
                  <a:tcPr anchor="ctr"/>
                </a:tc>
                <a:tc>
                  <a:txBody>
                    <a:bodyPr/>
                    <a:lstStyle/>
                    <a:p>
                      <a:pPr algn="ctr"/>
                      <a:r>
                        <a:rPr lang="en-US" sz="1100" kern="1200" dirty="0"/>
                        <a:t>30%</a:t>
                      </a:r>
                      <a:r>
                        <a:rPr lang="en-US" sz="1100" kern="1200" baseline="0" dirty="0"/>
                        <a:t> flat (illegal***)</a:t>
                      </a:r>
                      <a:endParaRPr lang="en-US" sz="1100" kern="1200" dirty="0"/>
                    </a:p>
                    <a:p>
                      <a:pPr algn="ctr"/>
                      <a:r>
                        <a:rPr lang="en-US" sz="1100" kern="1200" baseline="0" dirty="0"/>
                        <a:t>+ unofficial fees charged by DSAs</a:t>
                      </a:r>
                    </a:p>
                    <a:p>
                      <a:pPr algn="ctr"/>
                      <a:r>
                        <a:rPr lang="en-US" sz="1100" kern="1200" dirty="0"/>
                        <a:t>Weekly repayments.</a:t>
                      </a:r>
                      <a:endParaRPr lang="en-US" sz="1100" b="0" kern="1200" dirty="0">
                        <a:solidFill>
                          <a:schemeClr val="tx1"/>
                        </a:solidFill>
                        <a:latin typeface="Calibri (Основной текст)"/>
                        <a:ea typeface="+mn-ea"/>
                        <a:cs typeface="+mn-cs"/>
                      </a:endParaRPr>
                    </a:p>
                  </a:txBody>
                  <a:tcPr anchor="ctr"/>
                </a:tc>
                <a:tc>
                  <a:txBody>
                    <a:bodyPr/>
                    <a:lstStyle/>
                    <a:p>
                      <a:pPr algn="ctr"/>
                      <a:r>
                        <a:rPr lang="en-US" sz="1100" dirty="0"/>
                        <a:t>36% according to pawnshop regulating**</a:t>
                      </a:r>
                      <a:r>
                        <a:rPr lang="en-US" sz="1100" baseline="0" dirty="0"/>
                        <a:t> de facto - </a:t>
                      </a:r>
                      <a:r>
                        <a:rPr lang="en-US" sz="1100" dirty="0"/>
                        <a:t>120% </a:t>
                      </a:r>
                      <a:r>
                        <a:rPr lang="en-US" sz="1100" baseline="0" dirty="0"/>
                        <a:t> </a:t>
                      </a:r>
                      <a:r>
                        <a:rPr lang="en-US" sz="1100" dirty="0"/>
                        <a:t>p.a.</a:t>
                      </a:r>
                      <a:endParaRPr lang="ru-RU" sz="1100" dirty="0">
                        <a:solidFill>
                          <a:schemeClr val="tx1"/>
                        </a:solidFill>
                        <a:latin typeface="Calibri (Основной текст)"/>
                      </a:endParaRPr>
                    </a:p>
                  </a:txBody>
                  <a:tcPr anchor="ctr"/>
                </a:tc>
                <a:tc>
                  <a:txBody>
                    <a:bodyPr/>
                    <a:lstStyle/>
                    <a:p>
                      <a:pPr algn="ctr"/>
                      <a:r>
                        <a:rPr lang="en-US" sz="1100" dirty="0"/>
                        <a:t>60-240% ($500+)*</a:t>
                      </a:r>
                    </a:p>
                    <a:p>
                      <a:pPr algn="ctr"/>
                      <a:r>
                        <a:rPr lang="en-US" sz="1100" dirty="0"/>
                        <a:t>120-3600% (&lt;$100)*</a:t>
                      </a:r>
                      <a:endParaRPr lang="en-US" sz="1100" dirty="0">
                        <a:solidFill>
                          <a:schemeClr val="tx1"/>
                        </a:solidFill>
                        <a:latin typeface="Calibri (Основной текст)"/>
                      </a:endParaRPr>
                    </a:p>
                  </a:txBody>
                  <a:tcPr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11"/>
                  </a:ext>
                </a:extLst>
              </a:tr>
              <a:tr h="268872">
                <a:tc>
                  <a:txBody>
                    <a:bodyPr/>
                    <a:lstStyle/>
                    <a:p>
                      <a:pPr algn="ctr"/>
                      <a:r>
                        <a:rPr lang="ru-RU" sz="1100" dirty="0">
                          <a:solidFill>
                            <a:schemeClr val="dk1"/>
                          </a:solidFill>
                          <a:latin typeface="+mn-lt"/>
                        </a:rPr>
                        <a:t>5</a:t>
                      </a:r>
                      <a:endParaRPr lang="ru-RU" sz="1100" dirty="0">
                        <a:solidFill>
                          <a:schemeClr val="tx1"/>
                        </a:solidFill>
                        <a:latin typeface="Calibri (Основной текст)"/>
                      </a:endParaRPr>
                    </a:p>
                  </a:txBody>
                  <a:tcPr>
                    <a:lnL w="12700" cap="flat" cmpd="sng" algn="ctr">
                      <a:solidFill>
                        <a:schemeClr val="tx1"/>
                      </a:solidFill>
                      <a:prstDash val="solid"/>
                      <a:round/>
                      <a:headEnd type="none" w="med" len="med"/>
                      <a:tailEnd type="none" w="med" len="med"/>
                    </a:lnL>
                  </a:tcPr>
                </a:tc>
                <a:tc>
                  <a:txBody>
                    <a:bodyPr/>
                    <a:lstStyle/>
                    <a:p>
                      <a:pPr algn="l"/>
                      <a:r>
                        <a:rPr lang="en-US" sz="1100" dirty="0"/>
                        <a:t>Late</a:t>
                      </a:r>
                      <a:r>
                        <a:rPr lang="en-US" sz="1100" baseline="0" dirty="0"/>
                        <a:t> fee</a:t>
                      </a:r>
                      <a:endParaRPr lang="ru-RU" sz="1100" dirty="0">
                        <a:solidFill>
                          <a:schemeClr val="tx1"/>
                        </a:solidFill>
                        <a:latin typeface="Calibri (Основной текст)"/>
                      </a:endParaRPr>
                    </a:p>
                  </a:txBody>
                  <a:tcPr anchor="ctr"/>
                </a:tc>
                <a:tc>
                  <a:txBody>
                    <a:bodyPr/>
                    <a:lstStyle/>
                    <a:p>
                      <a:pPr algn="ctr"/>
                      <a:r>
                        <a:rPr lang="en-US" sz="1100" dirty="0"/>
                        <a:t>3% per </a:t>
                      </a:r>
                      <a:r>
                        <a:rPr lang="en-US" sz="1100" baseline="0" dirty="0"/>
                        <a:t>month</a:t>
                      </a:r>
                      <a:endParaRPr lang="ru-RU" sz="1100" b="0" dirty="0">
                        <a:solidFill>
                          <a:schemeClr val="tx1"/>
                        </a:solidFill>
                        <a:latin typeface="Calibri (Основной текст)"/>
                      </a:endParaRPr>
                    </a:p>
                  </a:txBody>
                  <a:tcPr anchor="ctr"/>
                </a:tc>
                <a:tc>
                  <a:txBody>
                    <a:bodyPr/>
                    <a:lstStyle/>
                    <a:p>
                      <a:pPr algn="ctr"/>
                      <a:r>
                        <a:rPr lang="en-US" sz="1100" dirty="0"/>
                        <a:t>There</a:t>
                      </a:r>
                      <a:r>
                        <a:rPr lang="en-US" sz="1100" baseline="0" dirty="0"/>
                        <a:t> are unofficial fees</a:t>
                      </a:r>
                      <a:endParaRPr lang="ru-RU" sz="1100" b="0" dirty="0">
                        <a:solidFill>
                          <a:schemeClr val="tx1"/>
                        </a:solidFill>
                        <a:latin typeface="Calibri (Основной текст)"/>
                      </a:endParaRPr>
                    </a:p>
                  </a:txBody>
                  <a:tcPr anchor="ctr"/>
                </a:tc>
                <a:tc>
                  <a:txBody>
                    <a:bodyPr/>
                    <a:lstStyle/>
                    <a:p>
                      <a:pPr algn="ctr"/>
                      <a:r>
                        <a:rPr lang="en-US" sz="1100" dirty="0"/>
                        <a:t>-</a:t>
                      </a:r>
                      <a:endParaRPr lang="ru-RU" sz="1100" b="0" dirty="0">
                        <a:solidFill>
                          <a:schemeClr val="tx1"/>
                        </a:solidFill>
                        <a:latin typeface="Calibri (Основной текст)"/>
                      </a:endParaRPr>
                    </a:p>
                  </a:txBody>
                  <a:tcPr anchor="ctr"/>
                </a:tc>
                <a:tc>
                  <a:txBody>
                    <a:bodyPr/>
                    <a:lstStyle/>
                    <a:p>
                      <a:pPr algn="ctr"/>
                      <a:r>
                        <a:rPr lang="en-US" sz="1100" dirty="0"/>
                        <a:t>No</a:t>
                      </a:r>
                      <a:r>
                        <a:rPr lang="en-US" sz="1100" baseline="0" dirty="0"/>
                        <a:t> data</a:t>
                      </a:r>
                      <a:endParaRPr lang="ru-RU" sz="1100" b="0" dirty="0">
                        <a:solidFill>
                          <a:schemeClr val="tx1"/>
                        </a:solidFill>
                        <a:latin typeface="Calibri (Основной текст)"/>
                      </a:endParaRPr>
                    </a:p>
                  </a:txBody>
                  <a:tcPr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7"/>
                  </a:ext>
                </a:extLst>
              </a:tr>
              <a:tr h="268872">
                <a:tc>
                  <a:txBody>
                    <a:bodyPr/>
                    <a:lstStyle/>
                    <a:p>
                      <a:pPr algn="ctr"/>
                      <a:r>
                        <a:rPr lang="ru-RU" sz="1100" dirty="0">
                          <a:solidFill>
                            <a:schemeClr val="tx1"/>
                          </a:solidFill>
                          <a:latin typeface="Calibri (Основной текст)"/>
                        </a:rPr>
                        <a:t>6</a:t>
                      </a:r>
                    </a:p>
                  </a:txBody>
                  <a:tcPr>
                    <a:lnL w="12700" cap="flat" cmpd="sng" algn="ctr">
                      <a:solidFill>
                        <a:schemeClr val="tx1"/>
                      </a:solidFill>
                      <a:prstDash val="solid"/>
                      <a:round/>
                      <a:headEnd type="none" w="med" len="med"/>
                      <a:tailEnd type="none" w="med" len="med"/>
                    </a:lnL>
                  </a:tcPr>
                </a:tc>
                <a:tc>
                  <a:txBody>
                    <a:bodyPr/>
                    <a:lstStyle/>
                    <a:p>
                      <a:pPr algn="l"/>
                      <a:r>
                        <a:rPr lang="en-US" sz="1100" dirty="0"/>
                        <a:t>Prolongation</a:t>
                      </a:r>
                      <a:r>
                        <a:rPr lang="en-US" sz="1100" baseline="0" dirty="0"/>
                        <a:t> fee</a:t>
                      </a:r>
                      <a:endParaRPr lang="ru-RU" sz="1100" dirty="0">
                        <a:solidFill>
                          <a:schemeClr val="tx1"/>
                        </a:solidFill>
                        <a:latin typeface="Calibri (Основной текст)"/>
                      </a:endParaRPr>
                    </a:p>
                  </a:txBody>
                  <a:tcPr anchor="ctr"/>
                </a:tc>
                <a:tc>
                  <a:txBody>
                    <a:bodyPr/>
                    <a:lstStyle/>
                    <a:p>
                      <a:pPr algn="ctr"/>
                      <a:r>
                        <a:rPr lang="en-US" sz="1100" dirty="0"/>
                        <a:t>-</a:t>
                      </a:r>
                      <a:endParaRPr lang="ru-RU" sz="1100" b="0" dirty="0">
                        <a:solidFill>
                          <a:schemeClr val="tx1"/>
                        </a:solidFill>
                        <a:latin typeface="Calibri (Основной текст)"/>
                      </a:endParaRPr>
                    </a:p>
                  </a:txBody>
                  <a:tcPr anchor="ctr"/>
                </a:tc>
                <a:tc>
                  <a:txBody>
                    <a:bodyPr/>
                    <a:lstStyle/>
                    <a:p>
                      <a:pPr algn="ctr"/>
                      <a:r>
                        <a:rPr lang="en-US" sz="1100" dirty="0"/>
                        <a:t>-</a:t>
                      </a:r>
                      <a:endParaRPr lang="ru-RU" sz="1100" b="0" dirty="0">
                        <a:solidFill>
                          <a:schemeClr val="tx1"/>
                        </a:solidFill>
                        <a:latin typeface="Calibri (Основной текст)"/>
                      </a:endParaRPr>
                    </a:p>
                  </a:txBody>
                  <a:tcPr anchor="ctr"/>
                </a:tc>
                <a:tc>
                  <a:txBody>
                    <a:bodyPr/>
                    <a:lstStyle/>
                    <a:p>
                      <a:pPr algn="ctr"/>
                      <a:r>
                        <a:rPr lang="en-US" sz="1100" dirty="0"/>
                        <a:t>No</a:t>
                      </a:r>
                      <a:endParaRPr lang="ru-RU" sz="1100" b="0" dirty="0">
                        <a:solidFill>
                          <a:schemeClr val="tx1"/>
                        </a:solidFill>
                        <a:latin typeface="Calibri (Основной текст)"/>
                      </a:endParaRPr>
                    </a:p>
                  </a:txBody>
                  <a:tcPr anchor="ctr"/>
                </a:tc>
                <a:tc>
                  <a:txBody>
                    <a:bodyPr/>
                    <a:lstStyle/>
                    <a:p>
                      <a:pPr algn="ctr"/>
                      <a:r>
                        <a:rPr lang="en-US" sz="1100" dirty="0"/>
                        <a:t>No</a:t>
                      </a:r>
                      <a:endParaRPr lang="ru-RU" sz="1100" b="0" dirty="0">
                        <a:solidFill>
                          <a:schemeClr val="tx1"/>
                        </a:solidFill>
                        <a:latin typeface="Calibri (Основной текст)"/>
                      </a:endParaRPr>
                    </a:p>
                  </a:txBody>
                  <a:tcPr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8"/>
                  </a:ext>
                </a:extLst>
              </a:tr>
              <a:tr h="268872">
                <a:tc>
                  <a:txBody>
                    <a:bodyPr/>
                    <a:lstStyle/>
                    <a:p>
                      <a:pPr algn="ctr"/>
                      <a:r>
                        <a:rPr lang="ru-RU" sz="1100" dirty="0">
                          <a:solidFill>
                            <a:schemeClr val="dk1"/>
                          </a:solidFill>
                          <a:latin typeface="+mn-lt"/>
                        </a:rPr>
                        <a:t>7</a:t>
                      </a:r>
                      <a:endParaRPr lang="ru-RU" sz="1100" dirty="0">
                        <a:solidFill>
                          <a:schemeClr val="tx1"/>
                        </a:solidFill>
                        <a:latin typeface="Calibri (Основной текст)"/>
                      </a:endParaRPr>
                    </a:p>
                  </a:txBody>
                  <a:tcPr>
                    <a:lnL w="12700" cap="flat" cmpd="sng" algn="ctr">
                      <a:solidFill>
                        <a:schemeClr val="tx1"/>
                      </a:solidFill>
                      <a:prstDash val="solid"/>
                      <a:round/>
                      <a:headEnd type="none" w="med" len="med"/>
                      <a:tailEnd type="none" w="med" len="med"/>
                    </a:lnL>
                  </a:tcPr>
                </a:tc>
                <a:tc>
                  <a:txBody>
                    <a:bodyPr/>
                    <a:lstStyle/>
                    <a:p>
                      <a:pPr algn="l"/>
                      <a:r>
                        <a:rPr lang="en-US" sz="1100" dirty="0"/>
                        <a:t>Time-to-money</a:t>
                      </a:r>
                      <a:endParaRPr lang="ru-RU" sz="1100" dirty="0">
                        <a:solidFill>
                          <a:schemeClr val="tx1"/>
                        </a:solidFill>
                        <a:latin typeface="Calibri (Основной текст)"/>
                      </a:endParaRPr>
                    </a:p>
                  </a:txBody>
                  <a:tcPr anchor="ctr"/>
                </a:tc>
                <a:tc>
                  <a:txBody>
                    <a:bodyPr/>
                    <a:lstStyle/>
                    <a:p>
                      <a:pPr algn="ctr"/>
                      <a:r>
                        <a:rPr lang="en-US" sz="1100" baseline="0" dirty="0"/>
                        <a:t>7-14 days</a:t>
                      </a:r>
                      <a:endParaRPr lang="en-US" sz="1100" dirty="0">
                        <a:solidFill>
                          <a:schemeClr val="tx1"/>
                        </a:solidFill>
                        <a:latin typeface="Calibri (Основной текст)"/>
                      </a:endParaRPr>
                    </a:p>
                  </a:txBody>
                  <a:tcPr anchor="ctr"/>
                </a:tc>
                <a:tc>
                  <a:txBody>
                    <a:bodyPr/>
                    <a:lstStyle/>
                    <a:p>
                      <a:pPr algn="ctr"/>
                      <a:r>
                        <a:rPr lang="en-US" sz="1100" dirty="0"/>
                        <a:t>2-5 days</a:t>
                      </a:r>
                      <a:endParaRPr lang="en-US" sz="1100" dirty="0">
                        <a:solidFill>
                          <a:schemeClr val="tx1"/>
                        </a:solidFill>
                        <a:latin typeface="Calibri (Основной текст)"/>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kern="1200" baseline="0" dirty="0"/>
                        <a:t>1 hour</a:t>
                      </a:r>
                      <a:endParaRPr lang="en-US" sz="1100" b="0" kern="1200" baseline="0" dirty="0">
                        <a:solidFill>
                          <a:srgbClr val="000000"/>
                        </a:solidFill>
                        <a:latin typeface="Calibri (Основной текст)"/>
                        <a:ea typeface="+mn-ea"/>
                        <a:cs typeface="+mn-cs"/>
                      </a:endParaRPr>
                    </a:p>
                  </a:txBody>
                  <a:tcPr anchor="ctr"/>
                </a:tc>
                <a:tc>
                  <a:txBody>
                    <a:bodyPr/>
                    <a:lstStyle/>
                    <a:p>
                      <a:pPr algn="ctr"/>
                      <a:r>
                        <a:rPr lang="en-US" sz="1100" baseline="0" dirty="0"/>
                        <a:t>Up to 1 day</a:t>
                      </a:r>
                      <a:endParaRPr lang="ru-RU" sz="1100" b="0" dirty="0">
                        <a:solidFill>
                          <a:schemeClr val="tx1"/>
                        </a:solidFill>
                        <a:latin typeface="Calibri (Основной текст)"/>
                      </a:endParaRPr>
                    </a:p>
                  </a:txBody>
                  <a:tcPr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10"/>
                  </a:ext>
                </a:extLst>
              </a:tr>
              <a:tr h="462455">
                <a:tc>
                  <a:txBody>
                    <a:bodyPr/>
                    <a:lstStyle/>
                    <a:p>
                      <a:pPr algn="ctr"/>
                      <a:r>
                        <a:rPr lang="ru-RU" sz="1100" dirty="0">
                          <a:solidFill>
                            <a:schemeClr val="dk1"/>
                          </a:solidFill>
                          <a:latin typeface="+mn-lt"/>
                        </a:rPr>
                        <a:t>8</a:t>
                      </a:r>
                      <a:endParaRPr lang="ru-RU" sz="1100" dirty="0">
                        <a:solidFill>
                          <a:schemeClr val="tx1"/>
                        </a:solidFill>
                        <a:latin typeface="Calibri (Основной текст)"/>
                      </a:endParaRPr>
                    </a:p>
                  </a:txBody>
                  <a:tcPr>
                    <a:lnL w="12700" cap="flat" cmpd="sng" algn="ctr">
                      <a:solidFill>
                        <a:schemeClr val="tx1"/>
                      </a:solidFill>
                      <a:prstDash val="solid"/>
                      <a:round/>
                      <a:headEnd type="none" w="med" len="med"/>
                      <a:tailEnd type="none" w="med" len="med"/>
                    </a:ln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kern="1200" dirty="0"/>
                        <a:t>Loan disbursement</a:t>
                      </a:r>
                      <a:r>
                        <a:rPr lang="en-US" sz="1100" kern="1200" baseline="0" dirty="0"/>
                        <a:t> channel</a:t>
                      </a:r>
                      <a:endParaRPr lang="en-US" sz="1100" kern="1200" dirty="0">
                        <a:solidFill>
                          <a:schemeClr val="tx1"/>
                        </a:solidFill>
                        <a:latin typeface="Calibri (Основной текст)"/>
                        <a:ea typeface="+mn-ea"/>
                        <a:cs typeface="+mn-cs"/>
                      </a:endParaRPr>
                    </a:p>
                  </a:txBody>
                  <a:tcPr anchor="ctr"/>
                </a:tc>
                <a:tc>
                  <a:txBody>
                    <a:bodyPr/>
                    <a:lstStyle/>
                    <a:p>
                      <a:pPr algn="ctr"/>
                      <a:r>
                        <a:rPr lang="en-US" sz="1100" dirty="0"/>
                        <a:t>Cash \ POS</a:t>
                      </a:r>
                      <a:r>
                        <a:rPr lang="en-US" sz="1100" baseline="0" dirty="0"/>
                        <a:t> \ credit card</a:t>
                      </a:r>
                      <a:endParaRPr lang="ru-RU" sz="1100" b="0" dirty="0">
                        <a:solidFill>
                          <a:schemeClr val="tx1"/>
                        </a:solidFill>
                        <a:latin typeface="Calibri (Основной текст)"/>
                      </a:endParaRPr>
                    </a:p>
                  </a:txBody>
                  <a:tcPr anchor="ctr"/>
                </a:tc>
                <a:tc>
                  <a:txBody>
                    <a:bodyPr/>
                    <a:lstStyle/>
                    <a:p>
                      <a:pPr algn="ctr"/>
                      <a:r>
                        <a:rPr lang="en-US" sz="1100" dirty="0"/>
                        <a:t>Cash in</a:t>
                      </a:r>
                      <a:r>
                        <a:rPr lang="en-US" sz="1100" baseline="0" dirty="0"/>
                        <a:t> MFI office \ DSA delivery</a:t>
                      </a:r>
                      <a:endParaRPr lang="ru-RU" sz="1100" b="0" dirty="0">
                        <a:solidFill>
                          <a:schemeClr val="tx1"/>
                        </a:solidFill>
                        <a:latin typeface="Calibri (Основной текст)"/>
                      </a:endParaRPr>
                    </a:p>
                  </a:txBody>
                  <a:tcPr anchor="ctr"/>
                </a:tc>
                <a:tc>
                  <a:txBody>
                    <a:bodyPr/>
                    <a:lstStyle/>
                    <a:p>
                      <a:pPr algn="ctr"/>
                      <a:r>
                        <a:rPr lang="en-US" sz="1100" dirty="0"/>
                        <a:t>Cash in</a:t>
                      </a:r>
                      <a:r>
                        <a:rPr lang="en-US" sz="1100" baseline="0" dirty="0"/>
                        <a:t> pawnshop office</a:t>
                      </a:r>
                      <a:endParaRPr lang="ru-RU" sz="1100" b="0" dirty="0">
                        <a:solidFill>
                          <a:schemeClr val="tx1"/>
                        </a:solidFill>
                        <a:latin typeface="Calibri (Основной текст)"/>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100" dirty="0"/>
                        <a:t>Cash in</a:t>
                      </a:r>
                      <a:r>
                        <a:rPr lang="en-US" sz="1100" baseline="0" dirty="0"/>
                        <a:t> hand / Money transfer</a:t>
                      </a:r>
                      <a:endParaRPr lang="en-US" sz="1100" dirty="0">
                        <a:latin typeface="Calibri (Основной текст)"/>
                      </a:endParaRPr>
                    </a:p>
                  </a:txBody>
                  <a:tcPr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12"/>
                  </a:ext>
                </a:extLst>
              </a:tr>
              <a:tr h="552433">
                <a:tc>
                  <a:txBody>
                    <a:bodyPr/>
                    <a:lstStyle/>
                    <a:p>
                      <a:pPr algn="ctr"/>
                      <a:r>
                        <a:rPr lang="ru-RU" sz="1100" dirty="0">
                          <a:solidFill>
                            <a:schemeClr val="dk1"/>
                          </a:solidFill>
                          <a:latin typeface="+mn-lt"/>
                        </a:rPr>
                        <a:t>9</a:t>
                      </a:r>
                      <a:endParaRPr lang="ru-RU" sz="1100" dirty="0">
                        <a:solidFill>
                          <a:schemeClr val="tx1"/>
                        </a:solidFill>
                        <a:latin typeface="Calibri (Основной текст)"/>
                      </a:endParaRPr>
                    </a:p>
                  </a:txBody>
                  <a:tcPr>
                    <a:lnL w="12700" cap="flat" cmpd="sng" algn="ctr">
                      <a:solidFill>
                        <a:schemeClr val="tx1"/>
                      </a:solidFill>
                      <a:prstDash val="solid"/>
                      <a:round/>
                      <a:headEnd type="none" w="med" len="med"/>
                      <a:tailEnd type="none" w="med" len="med"/>
                    </a:ln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kern="1200" dirty="0"/>
                        <a:t>Verification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Documents required </a:t>
                      </a:r>
                      <a:endParaRPr lang="en-US" sz="1100" dirty="0">
                        <a:solidFill>
                          <a:schemeClr val="tx1"/>
                        </a:solidFill>
                        <a:latin typeface="Calibri (Основной текст)"/>
                      </a:endParaRPr>
                    </a:p>
                  </a:txBody>
                  <a:tcPr anchor="ctr"/>
                </a:tc>
                <a:tc>
                  <a:txBody>
                    <a:bodyPr/>
                    <a:lstStyle/>
                    <a:p>
                      <a:pPr algn="ctr"/>
                      <a:r>
                        <a:rPr lang="en-US" sz="1100" dirty="0"/>
                        <a:t>ID + Family book  + recommendation from police station</a:t>
                      </a:r>
                      <a:r>
                        <a:rPr lang="en-US" sz="1100" baseline="0" dirty="0"/>
                        <a:t> + invoice + work prove </a:t>
                      </a:r>
                      <a:endParaRPr lang="en-US" sz="1100" dirty="0">
                        <a:solidFill>
                          <a:schemeClr val="tx1"/>
                        </a:solidFill>
                        <a:latin typeface="Calibri (Основной текст)"/>
                      </a:endParaRPr>
                    </a:p>
                  </a:txBody>
                  <a:tcPr anchor="ctr"/>
                </a:tc>
                <a:tc>
                  <a:txBody>
                    <a:bodyPr/>
                    <a:lstStyle/>
                    <a:p>
                      <a:pPr algn="ctr"/>
                      <a:r>
                        <a:rPr lang="en-US" sz="1100" dirty="0"/>
                        <a:t>ID + Family book / recommendation from police station / additional documents</a:t>
                      </a:r>
                      <a:r>
                        <a:rPr lang="en-US" sz="1100" baseline="0" dirty="0"/>
                        <a:t> </a:t>
                      </a:r>
                      <a:endParaRPr lang="en-US" sz="1100" dirty="0">
                        <a:solidFill>
                          <a:schemeClr val="tx1"/>
                        </a:solidFill>
                        <a:latin typeface="Calibri (Основной текст)"/>
                      </a:endParaRPr>
                    </a:p>
                  </a:txBody>
                  <a:tcPr anchor="ctr"/>
                </a:tc>
                <a:tc>
                  <a:txBody>
                    <a:bodyPr/>
                    <a:lstStyle/>
                    <a:p>
                      <a:pPr algn="ctr"/>
                      <a:r>
                        <a:rPr lang="en-US" sz="1100" dirty="0"/>
                        <a:t>ID</a:t>
                      </a:r>
                      <a:endParaRPr lang="ru-RU" sz="1100" dirty="0">
                        <a:solidFill>
                          <a:schemeClr val="tx1"/>
                        </a:solidFill>
                        <a:latin typeface="Calibri (Основной текст)"/>
                      </a:endParaRPr>
                    </a:p>
                  </a:txBody>
                  <a:tcPr anchor="ctr"/>
                </a:tc>
                <a:tc>
                  <a:txBody>
                    <a:bodyPr/>
                    <a:lstStyle/>
                    <a:p>
                      <a:pPr algn="ctr"/>
                      <a:r>
                        <a:rPr lang="en-US" sz="1100" dirty="0"/>
                        <a:t>ID, </a:t>
                      </a:r>
                      <a:r>
                        <a:rPr lang="en-US" sz="1100" baseline="0" dirty="0"/>
                        <a:t>Recommendation by existing client / Referral</a:t>
                      </a:r>
                      <a:endParaRPr lang="en-US" sz="1100" dirty="0">
                        <a:solidFill>
                          <a:schemeClr val="tx1"/>
                        </a:solidFill>
                        <a:latin typeface="Calibri (Основной текст)"/>
                      </a:endParaRPr>
                    </a:p>
                  </a:txBody>
                  <a:tcPr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13"/>
                  </a:ext>
                </a:extLst>
              </a:tr>
              <a:tr h="0">
                <a:tc>
                  <a:txBody>
                    <a:bodyPr/>
                    <a:lstStyle/>
                    <a:p>
                      <a:pPr algn="ctr"/>
                      <a:r>
                        <a:rPr lang="en-US" sz="1100" dirty="0"/>
                        <a:t>1</a:t>
                      </a:r>
                      <a:r>
                        <a:rPr lang="ru-RU" sz="1100" dirty="0"/>
                        <a:t>0</a:t>
                      </a:r>
                      <a:endParaRPr lang="ru-RU" sz="1100" dirty="0">
                        <a:solidFill>
                          <a:schemeClr val="tx1"/>
                        </a:solidFill>
                        <a:latin typeface="Calibri (Основной текст)"/>
                      </a:endParaRP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kern="1200" dirty="0"/>
                        <a:t>Busines</a:t>
                      </a:r>
                      <a:r>
                        <a:rPr lang="en-US" sz="1100" kern="1200" baseline="0" dirty="0"/>
                        <a:t>s model</a:t>
                      </a:r>
                      <a:endParaRPr lang="en-US" sz="1100" kern="1200" dirty="0">
                        <a:solidFill>
                          <a:schemeClr val="tx1"/>
                        </a:solidFill>
                        <a:latin typeface="Calibri (Основной текст)"/>
                        <a:ea typeface="+mn-ea"/>
                        <a:cs typeface="+mn-cs"/>
                      </a:endParaRPr>
                    </a:p>
                  </a:txBody>
                  <a:tcPr anchor="ctr">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100" kern="1200" baseline="0" dirty="0"/>
                        <a:t>Offline</a:t>
                      </a:r>
                      <a:endParaRPr lang="ru-RU" sz="1100" b="0" kern="1200" baseline="0" dirty="0">
                        <a:solidFill>
                          <a:schemeClr val="tx1"/>
                        </a:solidFill>
                        <a:latin typeface="Calibri (Основной текст)"/>
                        <a:ea typeface="+mn-ea"/>
                        <a:cs typeface="+mn-cs"/>
                      </a:endParaRPr>
                    </a:p>
                  </a:txBody>
                  <a:tcPr anchor="ctr">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100" kern="1200" baseline="0" dirty="0"/>
                        <a:t>Offline</a:t>
                      </a:r>
                      <a:endParaRPr lang="ru-RU" sz="1100" b="0" kern="1200" baseline="0" dirty="0">
                        <a:solidFill>
                          <a:schemeClr val="tx1"/>
                        </a:solidFill>
                        <a:latin typeface="Calibri (Основной текст)"/>
                        <a:ea typeface="+mn-ea"/>
                        <a:cs typeface="+mn-cs"/>
                      </a:endParaRPr>
                    </a:p>
                  </a:txBody>
                  <a:tcPr anchor="ctr">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100" kern="1200" baseline="0" dirty="0"/>
                        <a:t>Offline</a:t>
                      </a:r>
                      <a:endParaRPr lang="ru-RU" sz="1100" b="0" kern="1200" baseline="0" dirty="0">
                        <a:solidFill>
                          <a:schemeClr val="tx1"/>
                        </a:solidFill>
                        <a:latin typeface="Calibri (Основной текст)"/>
                        <a:ea typeface="+mn-ea"/>
                        <a:cs typeface="+mn-cs"/>
                      </a:endParaRPr>
                    </a:p>
                  </a:txBody>
                  <a:tcPr anchor="ctr">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100" kern="1200" baseline="0" dirty="0"/>
                        <a:t>Offline</a:t>
                      </a:r>
                      <a:endParaRPr lang="ru-RU" sz="1100" b="0" kern="1200" baseline="0" dirty="0">
                        <a:solidFill>
                          <a:schemeClr val="tx1"/>
                        </a:solidFill>
                        <a:latin typeface="Calibri (Основной текст)"/>
                        <a:ea typeface="+mn-ea"/>
                        <a:cs typeface="+mn-cs"/>
                      </a:endParaRPr>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4"/>
                  </a:ext>
                </a:extLst>
              </a:tr>
            </a:tbl>
          </a:graphicData>
        </a:graphic>
      </p:graphicFrame>
    </p:spTree>
    <p:extLst>
      <p:ext uri="{BB962C8B-B14F-4D97-AF65-F5344CB8AC3E}">
        <p14:creationId xmlns:p14="http://schemas.microsoft.com/office/powerpoint/2010/main" val="28641483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Заголовок 1"/>
          <p:cNvSpPr>
            <a:spLocks noGrp="1"/>
          </p:cNvSpPr>
          <p:nvPr>
            <p:ph type="title"/>
          </p:nvPr>
        </p:nvSpPr>
        <p:spPr/>
        <p:txBody>
          <a:bodyPr/>
          <a:lstStyle/>
          <a:p>
            <a:r>
              <a:rPr lang="en-US"/>
              <a:t>Our Product parameters</a:t>
            </a:r>
            <a:endParaRPr lang="ru-RU"/>
          </a:p>
        </p:txBody>
      </p:sp>
      <p:sp>
        <p:nvSpPr>
          <p:cNvPr id="4" name="Номер слайда 3"/>
          <p:cNvSpPr>
            <a:spLocks noGrp="1"/>
          </p:cNvSpPr>
          <p:nvPr>
            <p:ph type="sldNum" sz="quarter" idx="12"/>
          </p:nvPr>
        </p:nvSpPr>
        <p:spPr/>
        <p:txBody>
          <a:bodyPr/>
          <a:lstStyle/>
          <a:p>
            <a:fld id="{D7F305DA-160D-498F-B102-A1D8643B4A2C}" type="slidenum">
              <a:rPr lang="ru-RU" smtClean="0"/>
              <a:pPr/>
              <a:t>18</a:t>
            </a:fld>
            <a:endParaRPr lang="ru-RU"/>
          </a:p>
        </p:txBody>
      </p:sp>
      <p:sp>
        <p:nvSpPr>
          <p:cNvPr id="7" name="TextBox 6"/>
          <p:cNvSpPr txBox="1"/>
          <p:nvPr/>
        </p:nvSpPr>
        <p:spPr>
          <a:xfrm>
            <a:off x="231764" y="6445490"/>
            <a:ext cx="7508588" cy="307777"/>
          </a:xfrm>
          <a:prstGeom prst="rect">
            <a:avLst/>
          </a:prstGeom>
          <a:solidFill>
            <a:schemeClr val="bg1"/>
          </a:solidFill>
          <a:ln>
            <a:solidFill>
              <a:schemeClr val="accent1"/>
            </a:solidFill>
          </a:ln>
        </p:spPr>
        <p:txBody>
          <a:bodyPr wrap="square" rtlCol="0" anchor="t">
            <a:spAutoFit/>
          </a:bodyPr>
          <a:lstStyle/>
          <a:p>
            <a:r>
              <a:rPr lang="en-US" sz="1400"/>
              <a:t>In MM we plan to start with our standard PDL product – IR 1% per day, Overdue IR 2% per day.</a:t>
            </a:r>
          </a:p>
        </p:txBody>
      </p:sp>
      <p:graphicFrame>
        <p:nvGraphicFramePr>
          <p:cNvPr id="12" name="Таблица 11"/>
          <p:cNvGraphicFramePr>
            <a:graphicFrameLocks noGrp="1"/>
          </p:cNvGraphicFramePr>
          <p:nvPr>
            <p:extLst>
              <p:ext uri="{D42A27DB-BD31-4B8C-83A1-F6EECF244321}">
                <p14:modId xmlns:p14="http://schemas.microsoft.com/office/powerpoint/2010/main" val="2575676838"/>
              </p:ext>
            </p:extLst>
          </p:nvPr>
        </p:nvGraphicFramePr>
        <p:xfrm>
          <a:off x="251519" y="738959"/>
          <a:ext cx="6264698" cy="5472216"/>
        </p:xfrm>
        <a:graphic>
          <a:graphicData uri="http://schemas.openxmlformats.org/drawingml/2006/table">
            <a:tbl>
              <a:tblPr firstRow="1" bandRow="1">
                <a:tableStyleId>{B301B821-A1FF-4177-AEE7-76D212191A09}</a:tableStyleId>
              </a:tblPr>
              <a:tblGrid>
                <a:gridCol w="360041">
                  <a:extLst>
                    <a:ext uri="{9D8B030D-6E8A-4147-A177-3AD203B41FA5}">
                      <a16:colId xmlns:a16="http://schemas.microsoft.com/office/drawing/2014/main" val="20000"/>
                    </a:ext>
                  </a:extLst>
                </a:gridCol>
                <a:gridCol w="1656184">
                  <a:extLst>
                    <a:ext uri="{9D8B030D-6E8A-4147-A177-3AD203B41FA5}">
                      <a16:colId xmlns:a16="http://schemas.microsoft.com/office/drawing/2014/main" val="20001"/>
                    </a:ext>
                  </a:extLst>
                </a:gridCol>
                <a:gridCol w="4248473">
                  <a:extLst>
                    <a:ext uri="{9D8B030D-6E8A-4147-A177-3AD203B41FA5}">
                      <a16:colId xmlns:a16="http://schemas.microsoft.com/office/drawing/2014/main" val="20004"/>
                    </a:ext>
                  </a:extLst>
                </a:gridCol>
              </a:tblGrid>
              <a:tr h="310667">
                <a:tc>
                  <a:txBody>
                    <a:bodyPr/>
                    <a:lstStyle/>
                    <a:p>
                      <a:pPr algn="ctr"/>
                      <a:r>
                        <a:rPr lang="en-US" sz="1100" dirty="0"/>
                        <a:t>#</a:t>
                      </a:r>
                      <a:endParaRPr lang="ru-RU" sz="1100" dirty="0"/>
                    </a:p>
                  </a:txBody>
                  <a:tcPr/>
                </a:tc>
                <a:tc>
                  <a:txBody>
                    <a:bodyPr/>
                    <a:lstStyle/>
                    <a:p>
                      <a:pPr algn="ctr"/>
                      <a:r>
                        <a:rPr lang="en-US" sz="1100" dirty="0"/>
                        <a:t>Parameter</a:t>
                      </a:r>
                      <a:endParaRPr lang="ru-RU" sz="1100" dirty="0"/>
                    </a:p>
                  </a:txBody>
                  <a:tcPr anchor="ctr"/>
                </a:tc>
                <a:tc>
                  <a:txBody>
                    <a:bodyPr/>
                    <a:lstStyle/>
                    <a:p>
                      <a:pPr algn="ctr"/>
                      <a:r>
                        <a:rPr lang="en-US" sz="1100" dirty="0"/>
                        <a:t>Value </a:t>
                      </a:r>
                      <a:endParaRPr lang="ru-RU" sz="1100" dirty="0"/>
                    </a:p>
                  </a:txBody>
                  <a:tcPr anchor="ctr"/>
                </a:tc>
                <a:extLst>
                  <a:ext uri="{0D108BD9-81ED-4DB2-BD59-A6C34878D82A}">
                    <a16:rowId xmlns:a16="http://schemas.microsoft.com/office/drawing/2014/main" val="10000"/>
                  </a:ext>
                </a:extLst>
              </a:tr>
              <a:tr h="306001">
                <a:tc>
                  <a:txBody>
                    <a:bodyPr/>
                    <a:lstStyle/>
                    <a:p>
                      <a:pPr algn="ctr"/>
                      <a:r>
                        <a:rPr lang="en-US" sz="1100" dirty="0"/>
                        <a:t>1</a:t>
                      </a:r>
                      <a:endParaRPr lang="ru-RU" sz="1100" dirty="0"/>
                    </a:p>
                  </a:txBody>
                  <a:tcPr/>
                </a:tc>
                <a:tc>
                  <a:txBody>
                    <a:bodyPr/>
                    <a:lstStyle/>
                    <a:p>
                      <a:pPr algn="l"/>
                      <a:r>
                        <a:rPr lang="en-US" sz="1100" dirty="0"/>
                        <a:t>Product type</a:t>
                      </a:r>
                      <a:endParaRPr lang="ru-RU" sz="1100"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100" kern="1200" baseline="0" dirty="0"/>
                        <a:t>Pay day loan (PDL)</a:t>
                      </a:r>
                      <a:endParaRPr lang="en-US" sz="1100" kern="1200" baseline="0" dirty="0">
                        <a:solidFill>
                          <a:schemeClr val="tx1"/>
                        </a:solidFill>
                        <a:latin typeface="+mn-lt"/>
                        <a:ea typeface="+mn-ea"/>
                        <a:cs typeface="+mn-cs"/>
                      </a:endParaRPr>
                    </a:p>
                  </a:txBody>
                  <a:tcPr anchor="ctr"/>
                </a:tc>
                <a:extLst>
                  <a:ext uri="{0D108BD9-81ED-4DB2-BD59-A6C34878D82A}">
                    <a16:rowId xmlns:a16="http://schemas.microsoft.com/office/drawing/2014/main" val="2031270072"/>
                  </a:ext>
                </a:extLst>
              </a:tr>
              <a:tr h="306001">
                <a:tc>
                  <a:txBody>
                    <a:bodyPr/>
                    <a:lstStyle/>
                    <a:p>
                      <a:pPr algn="ctr"/>
                      <a:r>
                        <a:rPr lang="en-US" sz="1100" dirty="0"/>
                        <a:t>2</a:t>
                      </a:r>
                      <a:endParaRPr lang="ru-RU" sz="1100" dirty="0"/>
                    </a:p>
                  </a:txBody>
                  <a:tcPr/>
                </a:tc>
                <a:tc>
                  <a:txBody>
                    <a:bodyPr/>
                    <a:lstStyle/>
                    <a:p>
                      <a:pPr algn="l"/>
                      <a:r>
                        <a:rPr lang="en-US" sz="1100" dirty="0"/>
                        <a:t>Currency</a:t>
                      </a:r>
                      <a:endParaRPr lang="ru-RU" sz="1100"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100" kern="1200" baseline="0" dirty="0"/>
                        <a:t>Myanmar kyat (MMK)</a:t>
                      </a:r>
                      <a:endParaRPr lang="en-US" sz="1100" kern="1200" baseline="0" dirty="0">
                        <a:solidFill>
                          <a:schemeClr val="tx1"/>
                        </a:solidFill>
                        <a:latin typeface="+mn-lt"/>
                        <a:ea typeface="+mn-ea"/>
                        <a:cs typeface="+mn-cs"/>
                      </a:endParaRPr>
                    </a:p>
                  </a:txBody>
                  <a:tcPr anchor="ctr"/>
                </a:tc>
                <a:extLst>
                  <a:ext uri="{0D108BD9-81ED-4DB2-BD59-A6C34878D82A}">
                    <a16:rowId xmlns:a16="http://schemas.microsoft.com/office/drawing/2014/main" val="4036191493"/>
                  </a:ext>
                </a:extLst>
              </a:tr>
              <a:tr h="324411">
                <a:tc>
                  <a:txBody>
                    <a:bodyPr/>
                    <a:lstStyle/>
                    <a:p>
                      <a:pPr algn="ctr"/>
                      <a:r>
                        <a:rPr lang="en-US" sz="1100" dirty="0"/>
                        <a:t>3</a:t>
                      </a:r>
                      <a:endParaRPr lang="ru-RU" sz="1100" dirty="0"/>
                    </a:p>
                  </a:txBody>
                  <a:tcPr/>
                </a:tc>
                <a:tc>
                  <a:txBody>
                    <a:bodyPr/>
                    <a:lstStyle/>
                    <a:p>
                      <a:pPr algn="l"/>
                      <a:r>
                        <a:rPr lang="en-US" sz="1100" dirty="0"/>
                        <a:t>Loan amount</a:t>
                      </a:r>
                      <a:endParaRPr lang="ru-RU" sz="1100"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100" kern="1200" baseline="0" dirty="0"/>
                        <a:t>50K-300K MMK (</a:t>
                      </a:r>
                      <a:r>
                        <a:rPr lang="en-US" sz="1100" dirty="0"/>
                        <a:t>equivalent</a:t>
                      </a:r>
                      <a:r>
                        <a:rPr lang="en-US" sz="1100" baseline="0" dirty="0"/>
                        <a:t> of $</a:t>
                      </a:r>
                      <a:r>
                        <a:rPr lang="en-US" sz="1100" kern="1200" baseline="0" dirty="0"/>
                        <a:t>41-250)</a:t>
                      </a:r>
                      <a:endParaRPr lang="en-US" sz="1100" kern="1200" baseline="0" dirty="0">
                        <a:solidFill>
                          <a:schemeClr val="tx1"/>
                        </a:solidFill>
                        <a:latin typeface="+mn-lt"/>
                        <a:ea typeface="+mn-ea"/>
                        <a:cs typeface="+mn-cs"/>
                      </a:endParaRPr>
                    </a:p>
                  </a:txBody>
                  <a:tcPr anchor="ctr"/>
                </a:tc>
                <a:extLst>
                  <a:ext uri="{0D108BD9-81ED-4DB2-BD59-A6C34878D82A}">
                    <a16:rowId xmlns:a16="http://schemas.microsoft.com/office/drawing/2014/main" val="10003"/>
                  </a:ext>
                </a:extLst>
              </a:tr>
              <a:tr h="306256">
                <a:tc>
                  <a:txBody>
                    <a:bodyPr/>
                    <a:lstStyle/>
                    <a:p>
                      <a:pPr algn="ctr"/>
                      <a:r>
                        <a:rPr lang="en-US" sz="1100" dirty="0"/>
                        <a:t>4</a:t>
                      </a:r>
                      <a:endParaRPr lang="ru-RU" sz="1100" dirty="0"/>
                    </a:p>
                  </a:txBody>
                  <a:tcPr/>
                </a:tc>
                <a:tc>
                  <a:txBody>
                    <a:bodyPr/>
                    <a:lstStyle/>
                    <a:p>
                      <a:pPr algn="l"/>
                      <a:r>
                        <a:rPr lang="en-US" sz="1100" baseline="0" dirty="0"/>
                        <a:t>Loan </a:t>
                      </a:r>
                      <a:r>
                        <a:rPr lang="en-US" sz="1100" dirty="0"/>
                        <a:t>tenor,</a:t>
                      </a:r>
                      <a:r>
                        <a:rPr lang="en-US" sz="1100" baseline="0" dirty="0"/>
                        <a:t> calendar days</a:t>
                      </a:r>
                      <a:endParaRPr lang="ru-RU" sz="1100" dirty="0">
                        <a:solidFill>
                          <a:schemeClr val="tx1"/>
                        </a:solidFill>
                      </a:endParaRPr>
                    </a:p>
                  </a:txBody>
                  <a:tcPr anchor="ctr"/>
                </a:tc>
                <a:tc>
                  <a:txBody>
                    <a:bodyPr/>
                    <a:lstStyle/>
                    <a:p>
                      <a:pPr algn="ctr"/>
                      <a:r>
                        <a:rPr lang="en-US" sz="1100" baseline="0" dirty="0"/>
                        <a:t>7, 15, 21, 30days</a:t>
                      </a:r>
                      <a:endParaRPr lang="en-US" sz="1100" dirty="0">
                        <a:solidFill>
                          <a:schemeClr val="tx1"/>
                        </a:solidFill>
                      </a:endParaRPr>
                    </a:p>
                  </a:txBody>
                  <a:tcPr anchor="ctr"/>
                </a:tc>
                <a:extLst>
                  <a:ext uri="{0D108BD9-81ED-4DB2-BD59-A6C34878D82A}">
                    <a16:rowId xmlns:a16="http://schemas.microsoft.com/office/drawing/2014/main" val="10005"/>
                  </a:ext>
                </a:extLst>
              </a:tr>
              <a:tr h="394370">
                <a:tc>
                  <a:txBody>
                    <a:bodyPr/>
                    <a:lstStyle/>
                    <a:p>
                      <a:pPr algn="ctr"/>
                      <a:r>
                        <a:rPr lang="en-US" sz="1100" dirty="0"/>
                        <a:t>5</a:t>
                      </a:r>
                      <a:endParaRPr lang="ru-RU" sz="1100" b="0" dirty="0">
                        <a:solidFill>
                          <a:schemeClr val="tx1"/>
                        </a:solidFill>
                      </a:endParaRPr>
                    </a:p>
                  </a:txBody>
                  <a:tcPr/>
                </a:tc>
                <a:tc>
                  <a:txBody>
                    <a:bodyPr/>
                    <a:lstStyle/>
                    <a:p>
                      <a:pPr algn="l"/>
                      <a:r>
                        <a:rPr lang="en-US" sz="1100" dirty="0"/>
                        <a:t>Collateral</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100" baseline="0" dirty="0"/>
                        <a:t>Officially borrower's mobile phone will be assumed as collateral, </a:t>
                      </a:r>
                    </a:p>
                    <a:p>
                      <a:pPr marL="0" marR="0" indent="0" algn="ctr" defTabSz="914400" rtl="0" eaLnBrk="1" fontAlgn="auto" latinLnBrk="0" hangingPunct="1">
                        <a:lnSpc>
                          <a:spcPct val="100000"/>
                        </a:lnSpc>
                        <a:spcBef>
                          <a:spcPts val="0"/>
                        </a:spcBef>
                        <a:spcAft>
                          <a:spcPts val="0"/>
                        </a:spcAft>
                        <a:buClrTx/>
                        <a:buSzTx/>
                        <a:buFontTx/>
                        <a:buNone/>
                        <a:tabLst/>
                        <a:defRPr/>
                      </a:pPr>
                      <a:r>
                        <a:rPr lang="en-US" sz="1100" baseline="0" dirty="0"/>
                        <a:t>in fact it will still be kept by the customer</a:t>
                      </a:r>
                      <a:endParaRPr lang="en-US" sz="1100" baseline="0" dirty="0">
                        <a:solidFill>
                          <a:schemeClr val="tx1"/>
                        </a:solidFill>
                      </a:endParaRPr>
                    </a:p>
                  </a:txBody>
                  <a:tcPr anchor="ctr"/>
                </a:tc>
                <a:extLst>
                  <a:ext uri="{0D108BD9-81ED-4DB2-BD59-A6C34878D82A}">
                    <a16:rowId xmlns:a16="http://schemas.microsoft.com/office/drawing/2014/main" val="10006"/>
                  </a:ext>
                </a:extLst>
              </a:tr>
              <a:tr h="315265">
                <a:tc>
                  <a:txBody>
                    <a:bodyPr/>
                    <a:lstStyle/>
                    <a:p>
                      <a:pPr algn="ctr"/>
                      <a:r>
                        <a:rPr lang="en-US" sz="1100" dirty="0"/>
                        <a:t>6</a:t>
                      </a:r>
                      <a:endParaRPr lang="ru-RU" sz="1100" b="0" dirty="0">
                        <a:solidFill>
                          <a:schemeClr val="tx1"/>
                        </a:solidFill>
                      </a:endParaRPr>
                    </a:p>
                  </a:txBody>
                  <a:tcPr/>
                </a:tc>
                <a:tc>
                  <a:txBody>
                    <a:bodyPr/>
                    <a:lstStyle/>
                    <a:p>
                      <a:pPr algn="l"/>
                      <a:r>
                        <a:rPr lang="en-US" sz="1100" dirty="0"/>
                        <a:t>Interest</a:t>
                      </a:r>
                      <a:r>
                        <a:rPr lang="en-US" sz="1100" baseline="0" dirty="0"/>
                        <a:t> rate</a:t>
                      </a:r>
                      <a:endParaRPr lang="ru-RU" sz="1100" b="0" dirty="0">
                        <a:solidFill>
                          <a:schemeClr val="tx1"/>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ru-RU" sz="1100" dirty="0"/>
                        <a:t>29,2</a:t>
                      </a:r>
                      <a:r>
                        <a:rPr lang="en-US" sz="1100" dirty="0"/>
                        <a:t>%</a:t>
                      </a:r>
                      <a:r>
                        <a:rPr lang="en-US" sz="1100" baseline="0" dirty="0"/>
                        <a:t> per annum </a:t>
                      </a:r>
                      <a:r>
                        <a:rPr lang="ru-RU" sz="1100" baseline="0" dirty="0"/>
                        <a:t>(0</a:t>
                      </a:r>
                      <a:r>
                        <a:rPr lang="en-US" sz="1100" baseline="0" dirty="0"/>
                        <a:t>,</a:t>
                      </a:r>
                      <a:r>
                        <a:rPr lang="ru-RU" sz="1100" baseline="0" dirty="0"/>
                        <a:t>08% </a:t>
                      </a:r>
                      <a:r>
                        <a:rPr lang="en-US" sz="1100" baseline="0" dirty="0"/>
                        <a:t>per day)</a:t>
                      </a:r>
                      <a:endParaRPr lang="en-US" sz="1100" b="0" dirty="0">
                        <a:solidFill>
                          <a:schemeClr val="tx1"/>
                        </a:solidFill>
                      </a:endParaRPr>
                    </a:p>
                  </a:txBody>
                  <a:tcPr anchor="ctr"/>
                </a:tc>
                <a:extLst>
                  <a:ext uri="{0D108BD9-81ED-4DB2-BD59-A6C34878D82A}">
                    <a16:rowId xmlns:a16="http://schemas.microsoft.com/office/drawing/2014/main" val="10011"/>
                  </a:ext>
                </a:extLst>
              </a:tr>
              <a:tr h="394370">
                <a:tc>
                  <a:txBody>
                    <a:bodyPr/>
                    <a:lstStyle/>
                    <a:p>
                      <a:pPr algn="ctr"/>
                      <a:r>
                        <a:rPr lang="ru-RU" sz="1100" dirty="0"/>
                        <a:t>7</a:t>
                      </a:r>
                      <a:endParaRPr lang="ru-RU" sz="1100" b="0" dirty="0">
                        <a:solidFill>
                          <a:schemeClr val="tx1"/>
                        </a:solidFill>
                      </a:endParaRPr>
                    </a:p>
                  </a:txBody>
                  <a:tcPr/>
                </a:tc>
                <a:tc>
                  <a:txBody>
                    <a:bodyPr/>
                    <a:lstStyle/>
                    <a:p>
                      <a:pPr algn="l"/>
                      <a:r>
                        <a:rPr lang="en-US" sz="1100" dirty="0"/>
                        <a:t>Service fee (to be charged by LGC)</a:t>
                      </a:r>
                      <a:endParaRPr lang="ru-RU" sz="1100" b="0" dirty="0">
                        <a:solidFill>
                          <a:schemeClr val="tx1"/>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t>0,92% per day (charged as a one-time fee for the whole LT)</a:t>
                      </a:r>
                      <a:endParaRPr lang="en-US" sz="1100" b="0" dirty="0">
                        <a:solidFill>
                          <a:schemeClr val="tx1"/>
                        </a:solidFill>
                      </a:endParaRPr>
                    </a:p>
                  </a:txBody>
                  <a:tcPr anchor="ctr"/>
                </a:tc>
                <a:extLst>
                  <a:ext uri="{0D108BD9-81ED-4DB2-BD59-A6C34878D82A}">
                    <a16:rowId xmlns:a16="http://schemas.microsoft.com/office/drawing/2014/main" val="520657294"/>
                  </a:ext>
                </a:extLst>
              </a:tr>
              <a:tr h="316180">
                <a:tc>
                  <a:txBody>
                    <a:bodyPr/>
                    <a:lstStyle/>
                    <a:p>
                      <a:pPr algn="ctr"/>
                      <a:r>
                        <a:rPr lang="en-US" sz="1100" dirty="0"/>
                        <a:t>8</a:t>
                      </a:r>
                      <a:endParaRPr lang="ru-RU" sz="1100" dirty="0">
                        <a:solidFill>
                          <a:schemeClr val="tx1"/>
                        </a:solidFill>
                      </a:endParaRPr>
                    </a:p>
                  </a:txBody>
                  <a:tcPr/>
                </a:tc>
                <a:tc>
                  <a:txBody>
                    <a:bodyPr/>
                    <a:lstStyle/>
                    <a:p>
                      <a:pPr algn="l"/>
                      <a:r>
                        <a:rPr lang="en-US" sz="1100" dirty="0"/>
                        <a:t>Late payment</a:t>
                      </a:r>
                      <a:r>
                        <a:rPr lang="en-US" sz="1100" baseline="0" dirty="0"/>
                        <a:t> fee (LPF)</a:t>
                      </a:r>
                      <a:endParaRPr lang="ru-RU" sz="1100" baseline="0" dirty="0">
                        <a:solidFill>
                          <a:schemeClr val="tx1"/>
                        </a:solidFill>
                      </a:endParaRPr>
                    </a:p>
                  </a:txBody>
                  <a:tcPr anchor="ctr"/>
                </a:tc>
                <a:tc>
                  <a:txBody>
                    <a:bodyPr/>
                    <a:lstStyle/>
                    <a:p>
                      <a:pPr algn="ctr"/>
                      <a:r>
                        <a:rPr lang="en-US" sz="1100" dirty="0"/>
                        <a:t>15K MMK (equivalent</a:t>
                      </a:r>
                      <a:r>
                        <a:rPr lang="en-US" sz="1100" baseline="0" dirty="0"/>
                        <a:t> of </a:t>
                      </a:r>
                      <a:r>
                        <a:rPr lang="en-US" sz="1100" dirty="0"/>
                        <a:t>12,5 USD)</a:t>
                      </a:r>
                      <a:endParaRPr lang="en-US" sz="1100" b="0" dirty="0">
                        <a:solidFill>
                          <a:schemeClr val="tx1"/>
                        </a:solidFill>
                      </a:endParaRPr>
                    </a:p>
                  </a:txBody>
                  <a:tcPr anchor="ctr"/>
                </a:tc>
                <a:extLst>
                  <a:ext uri="{0D108BD9-81ED-4DB2-BD59-A6C34878D82A}">
                    <a16:rowId xmlns:a16="http://schemas.microsoft.com/office/drawing/2014/main" val="10007"/>
                  </a:ext>
                </a:extLst>
              </a:tr>
              <a:tr h="332745">
                <a:tc>
                  <a:txBody>
                    <a:bodyPr/>
                    <a:lstStyle/>
                    <a:p>
                      <a:pPr algn="ctr"/>
                      <a:r>
                        <a:rPr lang="en-US" sz="1100" dirty="0"/>
                        <a:t>9</a:t>
                      </a:r>
                      <a:endParaRPr lang="ru-RU" sz="1100" dirty="0">
                        <a:solidFill>
                          <a:schemeClr val="tx1"/>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aseline="0" dirty="0"/>
                        <a:t>Overdue interest rate</a:t>
                      </a:r>
                      <a:endParaRPr lang="ru-RU" sz="1100" dirty="0">
                        <a:solidFill>
                          <a:schemeClr val="tx1"/>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t>1,</a:t>
                      </a:r>
                      <a:r>
                        <a:rPr lang="en-US" sz="1100" baseline="0" dirty="0"/>
                        <a:t>92% per day (charged </a:t>
                      </a:r>
                      <a:r>
                        <a:rPr lang="en-US" sz="1100" dirty="0"/>
                        <a:t>as a one-time fee for the whole LT)</a:t>
                      </a:r>
                      <a:endParaRPr lang="en-US" sz="1100" b="0" dirty="0">
                        <a:solidFill>
                          <a:schemeClr val="tx1"/>
                        </a:solidFill>
                      </a:endParaRPr>
                    </a:p>
                  </a:txBody>
                  <a:tcPr anchor="ctr"/>
                </a:tc>
                <a:extLst>
                  <a:ext uri="{0D108BD9-81ED-4DB2-BD59-A6C34878D82A}">
                    <a16:rowId xmlns:a16="http://schemas.microsoft.com/office/drawing/2014/main" val="4163250708"/>
                  </a:ext>
                </a:extLst>
              </a:tr>
              <a:tr h="394370">
                <a:tc>
                  <a:txBody>
                    <a:bodyPr/>
                    <a:lstStyle/>
                    <a:p>
                      <a:pPr algn="ctr"/>
                      <a:r>
                        <a:rPr lang="en-US" sz="1100" dirty="0"/>
                        <a:t>10</a:t>
                      </a:r>
                      <a:endParaRPr lang="ru-RU" sz="1100" dirty="0">
                        <a:solidFill>
                          <a:schemeClr val="tx1"/>
                        </a:solidFill>
                      </a:endParaRPr>
                    </a:p>
                  </a:txBody>
                  <a:tcPr/>
                </a:tc>
                <a:tc>
                  <a:txBody>
                    <a:bodyPr/>
                    <a:lstStyle/>
                    <a:p>
                      <a:pPr algn="l"/>
                      <a:r>
                        <a:rPr lang="en-US" sz="1100" dirty="0"/>
                        <a:t>Prolongation</a:t>
                      </a:r>
                      <a:r>
                        <a:rPr lang="en-US" sz="1100" baseline="0" dirty="0"/>
                        <a:t> fee</a:t>
                      </a:r>
                      <a:endParaRPr lang="ru-RU" sz="1100" dirty="0">
                        <a:solidFill>
                          <a:schemeClr val="tx1"/>
                        </a:solidFill>
                      </a:endParaRPr>
                    </a:p>
                  </a:txBody>
                  <a:tcPr anchor="ctr"/>
                </a:tc>
                <a:tc>
                  <a:txBody>
                    <a:bodyPr/>
                    <a:lstStyle/>
                    <a:p>
                      <a:pPr algn="ctr"/>
                      <a:r>
                        <a:rPr lang="en-US" sz="1100" kern="1200" baseline="0" dirty="0"/>
                        <a:t>0</a:t>
                      </a:r>
                      <a:endParaRPr lang="en-US" sz="1100" b="0" kern="1200" baseline="0" dirty="0">
                        <a:solidFill>
                          <a:schemeClr val="tx1"/>
                        </a:solidFill>
                        <a:latin typeface="+mn-lt"/>
                        <a:ea typeface="+mn-ea"/>
                        <a:cs typeface="+mn-cs"/>
                      </a:endParaRPr>
                    </a:p>
                  </a:txBody>
                  <a:tcPr anchor="ctr"/>
                </a:tc>
                <a:extLst>
                  <a:ext uri="{0D108BD9-81ED-4DB2-BD59-A6C34878D82A}">
                    <a16:rowId xmlns:a16="http://schemas.microsoft.com/office/drawing/2014/main" val="10008"/>
                  </a:ext>
                </a:extLst>
              </a:tr>
              <a:tr h="394370">
                <a:tc>
                  <a:txBody>
                    <a:bodyPr/>
                    <a:lstStyle/>
                    <a:p>
                      <a:pPr algn="ctr"/>
                      <a:r>
                        <a:rPr lang="en-US" sz="1100" dirty="0"/>
                        <a:t>11</a:t>
                      </a:r>
                      <a:endParaRPr lang="ru-RU" sz="1100" dirty="0">
                        <a:solidFill>
                          <a:schemeClr val="tx1"/>
                        </a:solidFill>
                      </a:endParaRPr>
                    </a:p>
                  </a:txBody>
                  <a:tcPr/>
                </a:tc>
                <a:tc>
                  <a:txBody>
                    <a:bodyPr/>
                    <a:lstStyle/>
                    <a:p>
                      <a:pPr algn="l"/>
                      <a:r>
                        <a:rPr lang="en-US" sz="1100" dirty="0"/>
                        <a:t>Special features </a:t>
                      </a:r>
                      <a:endParaRPr lang="ru-RU" sz="1100" dirty="0">
                        <a:solidFill>
                          <a:schemeClr val="tx1"/>
                        </a:solidFill>
                      </a:endParaRPr>
                    </a:p>
                  </a:txBody>
                  <a:tcPr anchor="ctr"/>
                </a:tc>
                <a:tc>
                  <a:txBody>
                    <a:bodyPr/>
                    <a:lstStyle/>
                    <a:p>
                      <a:pPr algn="ctr"/>
                      <a:r>
                        <a:rPr lang="en-US" sz="1100" kern="1200" baseline="0" dirty="0"/>
                        <a:t>LPF grace period 3 calendar days</a:t>
                      </a:r>
                      <a:endParaRPr lang="ru-RU" sz="1100" kern="1200" baseline="0" dirty="0"/>
                    </a:p>
                    <a:p>
                      <a:pPr algn="ctr"/>
                      <a:r>
                        <a:rPr lang="en-US" sz="1100" kern="1200" baseline="0" dirty="0"/>
                        <a:t>Prolongation condition - repayment of the 30% of LA</a:t>
                      </a:r>
                      <a:endParaRPr lang="en-US" sz="1100" b="0" kern="1200" baseline="0" dirty="0">
                        <a:solidFill>
                          <a:schemeClr val="tx1"/>
                        </a:solidFill>
                        <a:latin typeface="+mn-lt"/>
                        <a:ea typeface="+mn-ea"/>
                        <a:cs typeface="+mn-cs"/>
                      </a:endParaRPr>
                    </a:p>
                  </a:txBody>
                  <a:tcPr anchor="ctr"/>
                </a:tc>
                <a:extLst>
                  <a:ext uri="{0D108BD9-81ED-4DB2-BD59-A6C34878D82A}">
                    <a16:rowId xmlns:a16="http://schemas.microsoft.com/office/drawing/2014/main" val="1130134053"/>
                  </a:ext>
                </a:extLst>
              </a:tr>
              <a:tr h="239439">
                <a:tc>
                  <a:txBody>
                    <a:bodyPr/>
                    <a:lstStyle/>
                    <a:p>
                      <a:pPr algn="ctr"/>
                      <a:r>
                        <a:rPr lang="ru-RU" sz="1100" dirty="0">
                          <a:solidFill>
                            <a:schemeClr val="dk1"/>
                          </a:solidFill>
                        </a:rPr>
                        <a:t>12</a:t>
                      </a:r>
                      <a:endParaRPr lang="ru-RU" sz="1100" dirty="0">
                        <a:solidFill>
                          <a:schemeClr val="tx1"/>
                        </a:solidFill>
                      </a:endParaRPr>
                    </a:p>
                  </a:txBody>
                  <a:tcPr/>
                </a:tc>
                <a:tc>
                  <a:txBody>
                    <a:bodyPr/>
                    <a:lstStyle/>
                    <a:p>
                      <a:pPr algn="l"/>
                      <a:r>
                        <a:rPr lang="en-US" sz="1100" dirty="0"/>
                        <a:t>Time to money</a:t>
                      </a:r>
                      <a:endParaRPr lang="ru-RU" sz="1100" dirty="0">
                        <a:solidFill>
                          <a:schemeClr val="tx1"/>
                        </a:solidFill>
                      </a:endParaRPr>
                    </a:p>
                  </a:txBody>
                  <a:tcPr anchor="ctr"/>
                </a:tc>
                <a:tc>
                  <a:txBody>
                    <a:bodyPr/>
                    <a:lstStyle/>
                    <a:p>
                      <a:pPr algn="ctr"/>
                      <a:r>
                        <a:rPr lang="en-US" sz="1100" kern="1200" baseline="0" dirty="0"/>
                        <a:t>1 business day</a:t>
                      </a:r>
                      <a:endParaRPr lang="en-US" sz="1100" b="0" kern="1200" baseline="0" dirty="0">
                        <a:solidFill>
                          <a:srgbClr val="000000"/>
                        </a:solidFill>
                        <a:latin typeface="+mn-lt"/>
                        <a:ea typeface="+mn-ea"/>
                        <a:cs typeface="+mn-cs"/>
                      </a:endParaRPr>
                    </a:p>
                  </a:txBody>
                  <a:tcPr anchor="ctr"/>
                </a:tc>
                <a:extLst>
                  <a:ext uri="{0D108BD9-81ED-4DB2-BD59-A6C34878D82A}">
                    <a16:rowId xmlns:a16="http://schemas.microsoft.com/office/drawing/2014/main" val="10010"/>
                  </a:ext>
                </a:extLst>
              </a:tr>
              <a:tr h="549301">
                <a:tc>
                  <a:txBody>
                    <a:bodyPr/>
                    <a:lstStyle/>
                    <a:p>
                      <a:pPr algn="ctr"/>
                      <a:r>
                        <a:rPr lang="ru-RU" sz="1100" dirty="0"/>
                        <a:t>13</a:t>
                      </a:r>
                      <a:endParaRPr lang="ru-RU" sz="1100" dirty="0">
                        <a:solidFill>
                          <a:schemeClr val="tx1"/>
                        </a:solidFill>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kern="1200" dirty="0"/>
                        <a:t>Loan disbursement</a:t>
                      </a:r>
                      <a:r>
                        <a:rPr lang="en-US" sz="1100" kern="1200" baseline="0" dirty="0"/>
                        <a:t> channel </a:t>
                      </a:r>
                      <a:endParaRPr lang="en-US" sz="1100" kern="1200" dirty="0">
                        <a:solidFill>
                          <a:schemeClr val="tx1"/>
                        </a:solidFill>
                        <a:latin typeface="+mn-lt"/>
                        <a:ea typeface="+mn-ea"/>
                        <a:cs typeface="+mn-cs"/>
                      </a:endParaRPr>
                    </a:p>
                  </a:txBody>
                  <a:tcPr anchor="ctr"/>
                </a:tc>
                <a:tc>
                  <a:txBody>
                    <a:bodyPr/>
                    <a:lstStyle/>
                    <a:p>
                      <a:pPr algn="ctr"/>
                      <a:r>
                        <a:rPr lang="en-US" sz="1100" kern="1200" baseline="0" dirty="0"/>
                        <a:t>1</a:t>
                      </a:r>
                      <a:r>
                        <a:rPr lang="en-US" sz="1100" kern="1200" baseline="30000" dirty="0"/>
                        <a:t>st</a:t>
                      </a:r>
                      <a:r>
                        <a:rPr lang="en-US" sz="1100" kern="1200" baseline="0" dirty="0"/>
                        <a:t> loan through domestic remittance</a:t>
                      </a:r>
                      <a:r>
                        <a:rPr lang="ru-RU" sz="1100" kern="1200" baseline="0" dirty="0"/>
                        <a:t> </a:t>
                      </a:r>
                      <a:r>
                        <a:rPr lang="en-US" sz="1100" kern="1200" baseline="0" dirty="0"/>
                        <a:t>or on bank account. Repeat loan through domestic remittance, bank accounts and payment systems: </a:t>
                      </a:r>
                      <a:r>
                        <a:rPr lang="en-US" sz="1100" kern="1200" baseline="0" dirty="0" err="1"/>
                        <a:t>MobileMoney</a:t>
                      </a:r>
                      <a:r>
                        <a:rPr lang="en-US" sz="1100" kern="1200" baseline="0" dirty="0"/>
                        <a:t>, Ok$, </a:t>
                      </a:r>
                      <a:r>
                        <a:rPr lang="en-US" sz="1100" kern="1200" baseline="0" dirty="0" err="1"/>
                        <a:t>WaveMoney</a:t>
                      </a:r>
                      <a:endParaRPr lang="en-US" sz="1100" b="0" kern="1200" baseline="0" dirty="0">
                        <a:solidFill>
                          <a:schemeClr val="tx1"/>
                        </a:solidFill>
                        <a:latin typeface="+mn-lt"/>
                        <a:ea typeface="+mn-ea"/>
                        <a:cs typeface="+mn-cs"/>
                      </a:endParaRPr>
                    </a:p>
                  </a:txBody>
                  <a:tcPr anchor="ctr"/>
                </a:tc>
                <a:extLst>
                  <a:ext uri="{0D108BD9-81ED-4DB2-BD59-A6C34878D82A}">
                    <a16:rowId xmlns:a16="http://schemas.microsoft.com/office/drawing/2014/main" val="10012"/>
                  </a:ext>
                </a:extLst>
              </a:tr>
              <a:tr h="398581">
                <a:tc>
                  <a:txBody>
                    <a:bodyPr/>
                    <a:lstStyle/>
                    <a:p>
                      <a:pPr algn="ctr"/>
                      <a:r>
                        <a:rPr lang="en-US" sz="1100" dirty="0"/>
                        <a:t>1</a:t>
                      </a:r>
                      <a:r>
                        <a:rPr lang="ru-RU" sz="1100" dirty="0"/>
                        <a:t>4</a:t>
                      </a:r>
                      <a:endParaRPr lang="ru-RU" sz="1100" dirty="0">
                        <a:solidFill>
                          <a:schemeClr val="tx1"/>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kern="1200" dirty="0"/>
                        <a:t>Loan repayment </a:t>
                      </a:r>
                      <a:r>
                        <a:rPr lang="en-US" sz="1100" kern="1200" baseline="0" dirty="0"/>
                        <a:t>channel</a:t>
                      </a:r>
                      <a:endParaRPr lang="en-US" sz="1100" kern="1200" dirty="0">
                        <a:solidFill>
                          <a:schemeClr val="tx1"/>
                        </a:solidFill>
                        <a:latin typeface="+mn-lt"/>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kern="1200" baseline="0" dirty="0"/>
                        <a:t>all repayments through bank transfers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kern="1200" baseline="0" dirty="0"/>
                        <a:t>and payment systems: </a:t>
                      </a:r>
                      <a:r>
                        <a:rPr lang="en-US" sz="1100" kern="1200" baseline="0" dirty="0" err="1"/>
                        <a:t>MobileMoney</a:t>
                      </a:r>
                      <a:r>
                        <a:rPr lang="en-US" sz="1100" kern="1200" baseline="0" dirty="0"/>
                        <a:t>, Ok$, </a:t>
                      </a:r>
                      <a:r>
                        <a:rPr lang="en-US" sz="1100" kern="1200" baseline="0" dirty="0" err="1"/>
                        <a:t>WaveMoney</a:t>
                      </a:r>
                      <a:endParaRPr lang="en-US" sz="1100" b="0" kern="1200" baseline="0" dirty="0">
                        <a:solidFill>
                          <a:schemeClr val="tx1"/>
                        </a:solidFill>
                        <a:latin typeface="+mn-lt"/>
                        <a:ea typeface="+mn-ea"/>
                        <a:cs typeface="+mn-cs"/>
                      </a:endParaRPr>
                    </a:p>
                  </a:txBody>
                  <a:tcPr anchor="ctr"/>
                </a:tc>
                <a:extLst>
                  <a:ext uri="{0D108BD9-81ED-4DB2-BD59-A6C34878D82A}">
                    <a16:rowId xmlns:a16="http://schemas.microsoft.com/office/drawing/2014/main" val="42700280"/>
                  </a:ext>
                </a:extLst>
              </a:tr>
            </a:tbl>
          </a:graphicData>
        </a:graphic>
      </p:graphicFrame>
      <p:graphicFrame>
        <p:nvGraphicFramePr>
          <p:cNvPr id="10" name="Table 10"/>
          <p:cNvGraphicFramePr>
            <a:graphicFrameLocks noGrp="1"/>
          </p:cNvGraphicFramePr>
          <p:nvPr>
            <p:extLst>
              <p:ext uri="{D42A27DB-BD31-4B8C-83A1-F6EECF244321}">
                <p14:modId xmlns:p14="http://schemas.microsoft.com/office/powerpoint/2010/main" val="374994559"/>
              </p:ext>
            </p:extLst>
          </p:nvPr>
        </p:nvGraphicFramePr>
        <p:xfrm>
          <a:off x="6656455" y="738959"/>
          <a:ext cx="2380041" cy="1984212"/>
        </p:xfrm>
        <a:graphic>
          <a:graphicData uri="http://schemas.openxmlformats.org/drawingml/2006/table">
            <a:tbl>
              <a:tblPr firstRow="1" bandRow="1">
                <a:tableStyleId>{69012ECD-51FC-41F1-AA8D-1B2483CD663E}</a:tableStyleId>
              </a:tblPr>
              <a:tblGrid>
                <a:gridCol w="939881">
                  <a:extLst>
                    <a:ext uri="{9D8B030D-6E8A-4147-A177-3AD203B41FA5}">
                      <a16:colId xmlns:a16="http://schemas.microsoft.com/office/drawing/2014/main" val="20000"/>
                    </a:ext>
                  </a:extLst>
                </a:gridCol>
                <a:gridCol w="648072">
                  <a:extLst>
                    <a:ext uri="{9D8B030D-6E8A-4147-A177-3AD203B41FA5}">
                      <a16:colId xmlns:a16="http://schemas.microsoft.com/office/drawing/2014/main" val="20001"/>
                    </a:ext>
                  </a:extLst>
                </a:gridCol>
                <a:gridCol w="792088">
                  <a:extLst>
                    <a:ext uri="{9D8B030D-6E8A-4147-A177-3AD203B41FA5}">
                      <a16:colId xmlns:a16="http://schemas.microsoft.com/office/drawing/2014/main" val="20002"/>
                    </a:ext>
                  </a:extLst>
                </a:gridCol>
              </a:tblGrid>
              <a:tr h="330702">
                <a:tc gridSpan="3">
                  <a:txBody>
                    <a:bodyPr/>
                    <a:lstStyle/>
                    <a:p>
                      <a:pPr algn="ctr"/>
                      <a:r>
                        <a:rPr lang="en-US" sz="1200" dirty="0"/>
                        <a:t>Loan amount range</a:t>
                      </a:r>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10000"/>
                  </a:ext>
                </a:extLst>
              </a:tr>
              <a:tr h="330702">
                <a:tc>
                  <a:txBody>
                    <a:bodyPr/>
                    <a:lstStyle/>
                    <a:p>
                      <a:pPr algn="l"/>
                      <a:r>
                        <a:rPr lang="en-US" sz="1100" dirty="0"/>
                        <a:t>250k MMK</a:t>
                      </a:r>
                    </a:p>
                  </a:txBody>
                  <a:tcPr/>
                </a:tc>
                <a:tc>
                  <a:txBody>
                    <a:bodyPr/>
                    <a:lstStyle/>
                    <a:p>
                      <a:pPr algn="ctr"/>
                      <a:r>
                        <a:rPr lang="en-US" sz="1100" dirty="0"/>
                        <a:t>$ 205</a:t>
                      </a:r>
                    </a:p>
                  </a:txBody>
                  <a:tcPr/>
                </a:tc>
                <a:tc>
                  <a:txBody>
                    <a:bodyPr/>
                    <a:lstStyle/>
                    <a:p>
                      <a:r>
                        <a:rPr lang="en-US" sz="1100" dirty="0"/>
                        <a:t>Yangon</a:t>
                      </a:r>
                    </a:p>
                  </a:txBody>
                  <a:tcPr/>
                </a:tc>
                <a:extLst>
                  <a:ext uri="{0D108BD9-81ED-4DB2-BD59-A6C34878D82A}">
                    <a16:rowId xmlns:a16="http://schemas.microsoft.com/office/drawing/2014/main" val="10001"/>
                  </a:ext>
                </a:extLst>
              </a:tr>
              <a:tr h="33070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a:t>200k MMK</a:t>
                      </a:r>
                    </a:p>
                  </a:txBody>
                  <a:tcPr/>
                </a:tc>
                <a:tc>
                  <a:txBody>
                    <a:bodyPr/>
                    <a:lstStyle/>
                    <a:p>
                      <a:pPr algn="ctr"/>
                      <a:r>
                        <a:rPr lang="en-US" sz="1100" dirty="0"/>
                        <a:t>$ 164</a:t>
                      </a:r>
                    </a:p>
                  </a:txBody>
                  <a:tcPr/>
                </a:tc>
                <a:tc>
                  <a:txBody>
                    <a:bodyPr/>
                    <a:lstStyle/>
                    <a:p>
                      <a:r>
                        <a:rPr lang="en-US" sz="1100" dirty="0"/>
                        <a:t>Yangon</a:t>
                      </a:r>
                    </a:p>
                  </a:txBody>
                  <a:tcPr/>
                </a:tc>
                <a:extLst>
                  <a:ext uri="{0D108BD9-81ED-4DB2-BD59-A6C34878D82A}">
                    <a16:rowId xmlns:a16="http://schemas.microsoft.com/office/drawing/2014/main" val="10002"/>
                  </a:ext>
                </a:extLst>
              </a:tr>
              <a:tr h="33070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a:t>150k MMK</a:t>
                      </a:r>
                    </a:p>
                  </a:txBody>
                  <a:tcPr/>
                </a:tc>
                <a:tc>
                  <a:txBody>
                    <a:bodyPr/>
                    <a:lstStyle/>
                    <a:p>
                      <a:pPr algn="ctr"/>
                      <a:r>
                        <a:rPr lang="en-US" sz="1100" dirty="0"/>
                        <a:t>$ 123</a:t>
                      </a:r>
                    </a:p>
                  </a:txBody>
                  <a:tcPr/>
                </a:tc>
                <a:tc>
                  <a:txBody>
                    <a:bodyPr/>
                    <a:lstStyle/>
                    <a:p>
                      <a:r>
                        <a:rPr lang="en-US" sz="1100" dirty="0"/>
                        <a:t>Myanmar</a:t>
                      </a:r>
                    </a:p>
                  </a:txBody>
                  <a:tcPr/>
                </a:tc>
                <a:extLst>
                  <a:ext uri="{0D108BD9-81ED-4DB2-BD59-A6C34878D82A}">
                    <a16:rowId xmlns:a16="http://schemas.microsoft.com/office/drawing/2014/main" val="10003"/>
                  </a:ext>
                </a:extLst>
              </a:tr>
              <a:tr h="33070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a:t>100k MMK</a:t>
                      </a:r>
                    </a:p>
                  </a:txBody>
                  <a:tcPr/>
                </a:tc>
                <a:tc>
                  <a:txBody>
                    <a:bodyPr/>
                    <a:lstStyle/>
                    <a:p>
                      <a:pPr algn="ctr"/>
                      <a:r>
                        <a:rPr lang="en-US" sz="1100" dirty="0"/>
                        <a:t>$ 82</a:t>
                      </a:r>
                    </a:p>
                  </a:txBody>
                  <a:tcPr/>
                </a:tc>
                <a:tc>
                  <a:txBody>
                    <a:bodyPr/>
                    <a:lstStyle/>
                    <a:p>
                      <a:r>
                        <a:rPr lang="en-US" sz="1100" dirty="0"/>
                        <a:t>Myanmar</a:t>
                      </a:r>
                    </a:p>
                  </a:txBody>
                  <a:tcPr/>
                </a:tc>
                <a:extLst>
                  <a:ext uri="{0D108BD9-81ED-4DB2-BD59-A6C34878D82A}">
                    <a16:rowId xmlns:a16="http://schemas.microsoft.com/office/drawing/2014/main" val="10004"/>
                  </a:ext>
                </a:extLst>
              </a:tr>
              <a:tr h="33070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a:t>50k MMK</a:t>
                      </a:r>
                    </a:p>
                  </a:txBody>
                  <a:tcPr/>
                </a:tc>
                <a:tc>
                  <a:txBody>
                    <a:bodyPr/>
                    <a:lstStyle/>
                    <a:p>
                      <a:pPr algn="ctr"/>
                      <a:r>
                        <a:rPr lang="en-US" sz="1100" dirty="0"/>
                        <a:t>$ 41</a:t>
                      </a:r>
                    </a:p>
                  </a:txBody>
                  <a:tcPr/>
                </a:tc>
                <a:tc>
                  <a:txBody>
                    <a:bodyPr/>
                    <a:lstStyle/>
                    <a:p>
                      <a:r>
                        <a:rPr lang="en-US" sz="1100" dirty="0"/>
                        <a:t>Myanmar</a:t>
                      </a:r>
                    </a:p>
                  </a:txBody>
                  <a:tcPr/>
                </a:tc>
                <a:extLst>
                  <a:ext uri="{0D108BD9-81ED-4DB2-BD59-A6C34878D82A}">
                    <a16:rowId xmlns:a16="http://schemas.microsoft.com/office/drawing/2014/main" val="10005"/>
                  </a:ext>
                </a:extLst>
              </a:tr>
            </a:tbl>
          </a:graphicData>
        </a:graphic>
      </p:graphicFrame>
      <p:graphicFrame>
        <p:nvGraphicFramePr>
          <p:cNvPr id="14" name="Table 14"/>
          <p:cNvGraphicFramePr>
            <a:graphicFrameLocks noGrp="1"/>
          </p:cNvGraphicFramePr>
          <p:nvPr>
            <p:extLst>
              <p:ext uri="{D42A27DB-BD31-4B8C-83A1-F6EECF244321}">
                <p14:modId xmlns:p14="http://schemas.microsoft.com/office/powerpoint/2010/main" val="2897502878"/>
              </p:ext>
            </p:extLst>
          </p:nvPr>
        </p:nvGraphicFramePr>
        <p:xfrm>
          <a:off x="6656454" y="3111480"/>
          <a:ext cx="2380042" cy="1757680"/>
        </p:xfrm>
        <a:graphic>
          <a:graphicData uri="http://schemas.openxmlformats.org/drawingml/2006/table">
            <a:tbl>
              <a:tblPr firstRow="1" bandRow="1">
                <a:tableStyleId>{69012ECD-51FC-41F1-AA8D-1B2483CD663E}</a:tableStyleId>
              </a:tblPr>
              <a:tblGrid>
                <a:gridCol w="1205317">
                  <a:extLst>
                    <a:ext uri="{9D8B030D-6E8A-4147-A177-3AD203B41FA5}">
                      <a16:colId xmlns:a16="http://schemas.microsoft.com/office/drawing/2014/main" val="20000"/>
                    </a:ext>
                  </a:extLst>
                </a:gridCol>
                <a:gridCol w="1174725">
                  <a:extLst>
                    <a:ext uri="{9D8B030D-6E8A-4147-A177-3AD203B41FA5}">
                      <a16:colId xmlns:a16="http://schemas.microsoft.com/office/drawing/2014/main" val="20001"/>
                    </a:ext>
                  </a:extLst>
                </a:gridCol>
              </a:tblGrid>
              <a:tr h="139040">
                <a:tc>
                  <a:txBody>
                    <a:bodyPr/>
                    <a:lstStyle/>
                    <a:p>
                      <a:pPr algn="ctr"/>
                      <a:r>
                        <a:rPr lang="en-US" sz="1200" dirty="0"/>
                        <a:t>Tenure</a:t>
                      </a:r>
                    </a:p>
                  </a:txBody>
                  <a:tcPr/>
                </a:tc>
                <a:tc>
                  <a:txBody>
                    <a:bodyPr/>
                    <a:lstStyle/>
                    <a:p>
                      <a:pPr algn="ctr"/>
                      <a:r>
                        <a:rPr lang="en-US" sz="1200" dirty="0"/>
                        <a:t>Service fee</a:t>
                      </a:r>
                    </a:p>
                  </a:txBody>
                  <a:tcPr/>
                </a:tc>
                <a:extLst>
                  <a:ext uri="{0D108BD9-81ED-4DB2-BD59-A6C34878D82A}">
                    <a16:rowId xmlns:a16="http://schemas.microsoft.com/office/drawing/2014/main" val="10000"/>
                  </a:ext>
                </a:extLst>
              </a:tr>
              <a:tr h="370840">
                <a:tc>
                  <a:txBody>
                    <a:bodyPr/>
                    <a:lstStyle/>
                    <a:p>
                      <a:pPr algn="ctr"/>
                      <a:r>
                        <a:rPr lang="en-US" sz="1200" dirty="0"/>
                        <a:t>7 days</a:t>
                      </a:r>
                    </a:p>
                  </a:txBody>
                  <a:tcPr/>
                </a:tc>
                <a:tc>
                  <a:txBody>
                    <a:bodyPr/>
                    <a:lstStyle/>
                    <a:p>
                      <a:pPr algn="ctr"/>
                      <a:r>
                        <a:rPr lang="en-US" sz="1200" dirty="0"/>
                        <a:t>6,44%</a:t>
                      </a:r>
                    </a:p>
                  </a:txBody>
                  <a:tcPr/>
                </a:tc>
                <a:extLst>
                  <a:ext uri="{0D108BD9-81ED-4DB2-BD59-A6C34878D82A}">
                    <a16:rowId xmlns:a16="http://schemas.microsoft.com/office/drawing/2014/main" val="10001"/>
                  </a:ext>
                </a:extLst>
              </a:tr>
              <a:tr h="370840">
                <a:tc>
                  <a:txBody>
                    <a:bodyPr/>
                    <a:lstStyle/>
                    <a:p>
                      <a:pPr algn="ctr"/>
                      <a:r>
                        <a:rPr lang="en-US" sz="1200" dirty="0"/>
                        <a:t>15 days</a:t>
                      </a:r>
                    </a:p>
                  </a:txBody>
                  <a:tcPr/>
                </a:tc>
                <a:tc>
                  <a:txBody>
                    <a:bodyPr/>
                    <a:lstStyle/>
                    <a:p>
                      <a:pPr algn="ctr"/>
                      <a:r>
                        <a:rPr lang="en-US" sz="1200" dirty="0"/>
                        <a:t>13,80%</a:t>
                      </a:r>
                    </a:p>
                  </a:txBody>
                  <a:tcPr/>
                </a:tc>
                <a:extLst>
                  <a:ext uri="{0D108BD9-81ED-4DB2-BD59-A6C34878D82A}">
                    <a16:rowId xmlns:a16="http://schemas.microsoft.com/office/drawing/2014/main" val="10002"/>
                  </a:ext>
                </a:extLst>
              </a:tr>
              <a:tr h="370840">
                <a:tc>
                  <a:txBody>
                    <a:bodyPr/>
                    <a:lstStyle/>
                    <a:p>
                      <a:pPr algn="ctr"/>
                      <a:r>
                        <a:rPr lang="en-US" sz="1200" dirty="0"/>
                        <a:t>21 days</a:t>
                      </a:r>
                    </a:p>
                  </a:txBody>
                  <a:tcPr/>
                </a:tc>
                <a:tc>
                  <a:txBody>
                    <a:bodyPr/>
                    <a:lstStyle/>
                    <a:p>
                      <a:pPr algn="ctr"/>
                      <a:r>
                        <a:rPr lang="en-US" sz="1200" dirty="0"/>
                        <a:t>19,32%</a:t>
                      </a:r>
                    </a:p>
                  </a:txBody>
                  <a:tcPr/>
                </a:tc>
                <a:extLst>
                  <a:ext uri="{0D108BD9-81ED-4DB2-BD59-A6C34878D82A}">
                    <a16:rowId xmlns:a16="http://schemas.microsoft.com/office/drawing/2014/main" val="10003"/>
                  </a:ext>
                </a:extLst>
              </a:tr>
              <a:tr h="370840">
                <a:tc>
                  <a:txBody>
                    <a:bodyPr/>
                    <a:lstStyle/>
                    <a:p>
                      <a:pPr algn="ctr"/>
                      <a:r>
                        <a:rPr lang="en-US" sz="1200" dirty="0"/>
                        <a:t>30 days</a:t>
                      </a:r>
                    </a:p>
                  </a:txBody>
                  <a:tcPr/>
                </a:tc>
                <a:tc>
                  <a:txBody>
                    <a:bodyPr/>
                    <a:lstStyle/>
                    <a:p>
                      <a:pPr algn="ctr"/>
                      <a:r>
                        <a:rPr lang="en-US" sz="1200" dirty="0"/>
                        <a:t>27,6%</a:t>
                      </a:r>
                    </a:p>
                  </a:txBody>
                  <a:tcPr/>
                </a:tc>
                <a:extLst>
                  <a:ext uri="{0D108BD9-81ED-4DB2-BD59-A6C34878D82A}">
                    <a16:rowId xmlns:a16="http://schemas.microsoft.com/office/drawing/2014/main" val="10004"/>
                  </a:ext>
                </a:extLst>
              </a:tr>
            </a:tbl>
          </a:graphicData>
        </a:graphic>
      </p:graphicFrame>
      <p:cxnSp>
        <p:nvCxnSpPr>
          <p:cNvPr id="15" name="Straight Arrow Connector 19"/>
          <p:cNvCxnSpPr/>
          <p:nvPr/>
        </p:nvCxnSpPr>
        <p:spPr>
          <a:xfrm>
            <a:off x="6228184" y="3245430"/>
            <a:ext cx="378859" cy="0"/>
          </a:xfrm>
          <a:prstGeom prst="straightConnector1">
            <a:avLst/>
          </a:prstGeom>
          <a:ln w="19050">
            <a:tailEnd type="stealth" w="lg" len="lg"/>
          </a:ln>
        </p:spPr>
        <p:style>
          <a:lnRef idx="1">
            <a:schemeClr val="accent1"/>
          </a:lnRef>
          <a:fillRef idx="0">
            <a:schemeClr val="accent1"/>
          </a:fillRef>
          <a:effectRef idx="0">
            <a:schemeClr val="accent1"/>
          </a:effectRef>
          <a:fontRef idx="minor">
            <a:schemeClr val="tx1"/>
          </a:fontRef>
        </p:style>
      </p:cxnSp>
      <p:sp>
        <p:nvSpPr>
          <p:cNvPr id="16" name="TextBox 15"/>
          <p:cNvSpPr txBox="1">
            <a:spLocks/>
          </p:cNvSpPr>
          <p:nvPr/>
        </p:nvSpPr>
        <p:spPr>
          <a:xfrm>
            <a:off x="6654276" y="5103475"/>
            <a:ext cx="2382219" cy="1061829"/>
          </a:xfrm>
          <a:prstGeom prst="rect">
            <a:avLst/>
          </a:prstGeom>
          <a:solidFill>
            <a:schemeClr val="accent1">
              <a:lumMod val="20000"/>
              <a:lumOff val="80000"/>
            </a:schemeClr>
          </a:solidFill>
          <a:ln>
            <a:solidFill>
              <a:schemeClr val="accent1"/>
            </a:solidFill>
          </a:ln>
        </p:spPr>
        <p:txBody>
          <a:bodyPr wrap="square" rtlCol="0" anchor="t">
            <a:spAutoFit/>
          </a:bodyPr>
          <a:lstStyle/>
          <a:p>
            <a:pPr>
              <a:lnSpc>
                <a:spcPct val="105000"/>
              </a:lnSpc>
              <a:buFont typeface="Arial" pitchFamily="34" charset="0"/>
              <a:buNone/>
            </a:pPr>
            <a:r>
              <a:rPr lang="en-GB" sz="1200"/>
              <a:t>We are offering single payment loan with certain range of loan amounts, tenures, and service fees. Customer allowed to do early repayments after passing 15 days.</a:t>
            </a:r>
            <a:endParaRPr lang="en-US" altLang="en-US" sz="1200">
              <a:solidFill>
                <a:srgbClr val="FF0000"/>
              </a:solidFill>
            </a:endParaRPr>
          </a:p>
        </p:txBody>
      </p:sp>
      <p:cxnSp>
        <p:nvCxnSpPr>
          <p:cNvPr id="17" name="Straight Arrow Connector 19"/>
          <p:cNvCxnSpPr/>
          <p:nvPr/>
        </p:nvCxnSpPr>
        <p:spPr>
          <a:xfrm>
            <a:off x="6275417" y="1844824"/>
            <a:ext cx="378859" cy="0"/>
          </a:xfrm>
          <a:prstGeom prst="straightConnector1">
            <a:avLst/>
          </a:prstGeom>
          <a:ln w="19050">
            <a:tailEnd type="stealth"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632477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Прямоугольник 99"/>
          <p:cNvSpPr/>
          <p:nvPr/>
        </p:nvSpPr>
        <p:spPr>
          <a:xfrm>
            <a:off x="1336211" y="2241224"/>
            <a:ext cx="5612054" cy="3630564"/>
          </a:xfrm>
          <a:prstGeom prst="rect">
            <a:avLst/>
          </a:prstGeom>
          <a:solidFill>
            <a:schemeClr val="bg1">
              <a:lumMod val="95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US" sz="1200" b="1">
                <a:solidFill>
                  <a:schemeClr val="tx1"/>
                </a:solidFill>
              </a:rPr>
              <a:t>                       Terrasoft Online BPM</a:t>
            </a:r>
          </a:p>
        </p:txBody>
      </p:sp>
      <p:sp>
        <p:nvSpPr>
          <p:cNvPr id="4" name="Slide Number Placeholder 3"/>
          <p:cNvSpPr>
            <a:spLocks noGrp="1"/>
          </p:cNvSpPr>
          <p:nvPr>
            <p:ph type="sldNum" sz="quarter" idx="12"/>
          </p:nvPr>
        </p:nvSpPr>
        <p:spPr/>
        <p:txBody>
          <a:bodyPr/>
          <a:lstStyle/>
          <a:p>
            <a:fld id="{D7F305DA-160D-498F-B102-A1D8643B4A2C}" type="slidenum">
              <a:rPr lang="ru-RU" smtClean="0"/>
              <a:pPr/>
              <a:t>19</a:t>
            </a:fld>
            <a:endParaRPr lang="ru-RU"/>
          </a:p>
        </p:txBody>
      </p:sp>
      <p:sp>
        <p:nvSpPr>
          <p:cNvPr id="5" name="Title 1"/>
          <p:cNvSpPr>
            <a:spLocks noGrp="1"/>
          </p:cNvSpPr>
          <p:nvPr>
            <p:ph type="title"/>
          </p:nvPr>
        </p:nvSpPr>
        <p:spPr>
          <a:xfrm>
            <a:off x="395536" y="116632"/>
            <a:ext cx="8159540" cy="312281"/>
          </a:xfrm>
        </p:spPr>
        <p:txBody>
          <a:bodyPr/>
          <a:lstStyle/>
          <a:p>
            <a:r>
              <a:rPr lang="en-US"/>
              <a:t>Initial Sales Business Process</a:t>
            </a:r>
          </a:p>
        </p:txBody>
      </p:sp>
      <p:sp>
        <p:nvSpPr>
          <p:cNvPr id="615" name="Прямоугольник 203"/>
          <p:cNvSpPr/>
          <p:nvPr/>
        </p:nvSpPr>
        <p:spPr>
          <a:xfrm>
            <a:off x="3533132" y="1672066"/>
            <a:ext cx="1218212" cy="513958"/>
          </a:xfrm>
          <a:prstGeom prst="rect">
            <a:avLst/>
          </a:prstGeom>
          <a:solidFill>
            <a:schemeClr val="accent5">
              <a:lumMod val="40000"/>
              <a:lumOff val="6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US" sz="1000">
                <a:solidFill>
                  <a:schemeClr val="tx1"/>
                </a:solidFill>
              </a:rPr>
              <a:t>GL / Accounting</a:t>
            </a:r>
          </a:p>
          <a:p>
            <a:pPr algn="ctr"/>
            <a:r>
              <a:rPr lang="en-US" sz="1000">
                <a:solidFill>
                  <a:schemeClr val="tx1"/>
                </a:solidFill>
              </a:rPr>
              <a:t>system</a:t>
            </a:r>
          </a:p>
        </p:txBody>
      </p:sp>
      <p:sp>
        <p:nvSpPr>
          <p:cNvPr id="110" name="Rectangle 3083"/>
          <p:cNvSpPr>
            <a:spLocks noChangeArrowheads="1"/>
          </p:cNvSpPr>
          <p:nvPr/>
        </p:nvSpPr>
        <p:spPr bwMode="auto">
          <a:xfrm>
            <a:off x="7624710" y="5606957"/>
            <a:ext cx="1339778" cy="8984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en-US" sz="1000">
                <a:solidFill>
                  <a:schemeClr val="tx1"/>
                </a:solidFill>
              </a:rPr>
              <a:t>Transfer to customer’s bank account</a:t>
            </a:r>
          </a:p>
        </p:txBody>
      </p:sp>
      <p:sp>
        <p:nvSpPr>
          <p:cNvPr id="135" name="Прямоугольник 203"/>
          <p:cNvSpPr/>
          <p:nvPr/>
        </p:nvSpPr>
        <p:spPr>
          <a:xfrm>
            <a:off x="7190166" y="3440218"/>
            <a:ext cx="1861047" cy="1764937"/>
          </a:xfrm>
          <a:prstGeom prst="rect">
            <a:avLst/>
          </a:prstGeom>
          <a:solidFill>
            <a:schemeClr val="accent5">
              <a:lumMod val="40000"/>
              <a:lumOff val="6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US" sz="1000" b="1">
                <a:solidFill>
                  <a:schemeClr val="tx1"/>
                </a:solidFill>
              </a:rPr>
              <a:t>BANKS </a:t>
            </a:r>
          </a:p>
          <a:p>
            <a:r>
              <a:rPr lang="en-US" sz="1000">
                <a:solidFill>
                  <a:schemeClr val="tx1"/>
                </a:solidFill>
              </a:rPr>
              <a:t>- Domestic remittance without opening an account</a:t>
            </a:r>
          </a:p>
          <a:p>
            <a:endParaRPr lang="en-US" sz="1000">
              <a:solidFill>
                <a:schemeClr val="tx1"/>
              </a:solidFill>
            </a:endParaRPr>
          </a:p>
          <a:p>
            <a:r>
              <a:rPr lang="en-US" altLang="en-US" sz="1000">
                <a:solidFill>
                  <a:schemeClr val="tx1"/>
                </a:solidFill>
              </a:rPr>
              <a:t>- Transfer to borrower's bank account from our bank account in same bank</a:t>
            </a:r>
          </a:p>
          <a:p>
            <a:pPr algn="ctr"/>
            <a:endParaRPr lang="en-US" sz="1000">
              <a:solidFill>
                <a:schemeClr val="tx1"/>
              </a:solidFill>
            </a:endParaRPr>
          </a:p>
        </p:txBody>
      </p:sp>
      <p:pic>
        <p:nvPicPr>
          <p:cNvPr id="136" name="Picture 1041" descr="https://encrypted-tbn3.gstatic.com/images?q=tbn:ANd9GcRF9JTEcwyYGFFzZ1n2qVTeRi1J1C_r_zofc2vi7jXVKxzWmUaS5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76390" y="5343019"/>
            <a:ext cx="880474" cy="687307"/>
          </a:xfrm>
          <a:prstGeom prst="rect">
            <a:avLst/>
          </a:prstGeom>
          <a:noFill/>
          <a:extLst>
            <a:ext uri="{909E8E84-426E-40DD-AFC4-6F175D3DCCD1}">
              <a14:hiddenFill xmlns:a14="http://schemas.microsoft.com/office/drawing/2010/main">
                <a:solidFill>
                  <a:srgbClr val="FFFFFF"/>
                </a:solidFill>
              </a14:hiddenFill>
            </a:ext>
          </a:extLst>
        </p:spPr>
      </p:pic>
      <p:pic>
        <p:nvPicPr>
          <p:cNvPr id="19" name="Рисунок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99003" y="2453993"/>
            <a:ext cx="651654" cy="457130"/>
          </a:xfrm>
          <a:prstGeom prst="rect">
            <a:avLst/>
          </a:prstGeom>
        </p:spPr>
      </p:pic>
      <p:pic>
        <p:nvPicPr>
          <p:cNvPr id="20" name="Рисунок 1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90167" y="3060394"/>
            <a:ext cx="889362" cy="336879"/>
          </a:xfrm>
          <a:prstGeom prst="rect">
            <a:avLst/>
          </a:prstGeom>
        </p:spPr>
      </p:pic>
      <p:pic>
        <p:nvPicPr>
          <p:cNvPr id="22" name="Рисунок 2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267004" y="2314477"/>
            <a:ext cx="673459" cy="673459"/>
          </a:xfrm>
          <a:prstGeom prst="rect">
            <a:avLst/>
          </a:prstGeom>
        </p:spPr>
      </p:pic>
      <p:pic>
        <p:nvPicPr>
          <p:cNvPr id="23" name="Рисунок 2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202682" y="2929459"/>
            <a:ext cx="853649" cy="491746"/>
          </a:xfrm>
          <a:prstGeom prst="rect">
            <a:avLst/>
          </a:prstGeom>
        </p:spPr>
      </p:pic>
      <p:sp>
        <p:nvSpPr>
          <p:cNvPr id="116" name="Right Arrow 3251"/>
          <p:cNvSpPr/>
          <p:nvPr/>
        </p:nvSpPr>
        <p:spPr>
          <a:xfrm rot="5400000">
            <a:off x="8046525" y="5050280"/>
            <a:ext cx="334072" cy="305081"/>
          </a:xfrm>
          <a:prstGeom prst="rightArrow">
            <a:avLst/>
          </a:prstGeom>
          <a:solidFill>
            <a:schemeClr val="accent6"/>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chemeClr val="tx1"/>
                </a:solidFill>
              </a:rPr>
              <a:t>$</a:t>
            </a:r>
          </a:p>
        </p:txBody>
      </p:sp>
      <p:pic>
        <p:nvPicPr>
          <p:cNvPr id="153" name="Picture 1025" descr="http://www.viscoseclosures.com/wp/wp-content/uploads/2013/12/customer-icon.png"/>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16697" t="9489" r="18255" b="6847"/>
          <a:stretch/>
        </p:blipFill>
        <p:spPr bwMode="auto">
          <a:xfrm>
            <a:off x="8633195" y="5764638"/>
            <a:ext cx="153088" cy="276186"/>
          </a:xfrm>
          <a:prstGeom prst="rect">
            <a:avLst/>
          </a:prstGeom>
          <a:noFill/>
          <a:extLst>
            <a:ext uri="{909E8E84-426E-40DD-AFC4-6F175D3DCCD1}">
              <a14:hiddenFill xmlns:a14="http://schemas.microsoft.com/office/drawing/2010/main">
                <a:solidFill>
                  <a:srgbClr val="FFFFFF"/>
                </a:solidFill>
              </a14:hiddenFill>
            </a:ext>
          </a:extLst>
        </p:spPr>
      </p:pic>
      <p:sp>
        <p:nvSpPr>
          <p:cNvPr id="96" name="Rectangle 71"/>
          <p:cNvSpPr/>
          <p:nvPr/>
        </p:nvSpPr>
        <p:spPr>
          <a:xfrm>
            <a:off x="287499" y="3787589"/>
            <a:ext cx="865860" cy="669703"/>
          </a:xfrm>
          <a:prstGeom prst="rect">
            <a:avLst/>
          </a:prstGeom>
          <a:solidFill>
            <a:schemeClr val="accent3">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chemeClr val="tx1"/>
                </a:solidFill>
              </a:rPr>
              <a:t>Inbound call </a:t>
            </a:r>
          </a:p>
        </p:txBody>
      </p:sp>
      <p:sp>
        <p:nvSpPr>
          <p:cNvPr id="102" name="Rectangle 72"/>
          <p:cNvSpPr/>
          <p:nvPr/>
        </p:nvSpPr>
        <p:spPr>
          <a:xfrm>
            <a:off x="293469" y="3089140"/>
            <a:ext cx="859091" cy="669703"/>
          </a:xfrm>
          <a:prstGeom prst="rect">
            <a:avLst/>
          </a:prstGeom>
          <a:solidFill>
            <a:schemeClr val="accent3">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chemeClr val="tx1"/>
                </a:solidFill>
              </a:rPr>
              <a:t>Outbound call </a:t>
            </a:r>
          </a:p>
        </p:txBody>
      </p:sp>
      <p:pic>
        <p:nvPicPr>
          <p:cNvPr id="117" name="Picture 1033" descr="http://www.5tibetansworkshop.com/wp-content/uploads/2014/10/headphones-at-computer.jp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40198" y="3448288"/>
            <a:ext cx="305828" cy="302210"/>
          </a:xfrm>
          <a:prstGeom prst="rect">
            <a:avLst/>
          </a:prstGeom>
          <a:noFill/>
          <a:extLst>
            <a:ext uri="{909E8E84-426E-40DD-AFC4-6F175D3DCCD1}">
              <a14:hiddenFill xmlns:a14="http://schemas.microsoft.com/office/drawing/2010/main">
                <a:solidFill>
                  <a:srgbClr val="FFFFFF"/>
                </a:solidFill>
              </a14:hiddenFill>
            </a:ext>
          </a:extLst>
        </p:spPr>
      </p:pic>
      <p:sp>
        <p:nvSpPr>
          <p:cNvPr id="118" name="Rectangle 78"/>
          <p:cNvSpPr/>
          <p:nvPr/>
        </p:nvSpPr>
        <p:spPr>
          <a:xfrm>
            <a:off x="293545" y="2390691"/>
            <a:ext cx="859878" cy="669703"/>
          </a:xfrm>
          <a:prstGeom prst="rect">
            <a:avLst/>
          </a:prstGeom>
          <a:solidFill>
            <a:schemeClr val="accent3">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chemeClr val="tx1"/>
                </a:solidFill>
              </a:rPr>
              <a:t>SMS campaign</a:t>
            </a:r>
          </a:p>
        </p:txBody>
      </p:sp>
      <p:sp>
        <p:nvSpPr>
          <p:cNvPr id="133" name="Rectangle 71"/>
          <p:cNvSpPr/>
          <p:nvPr/>
        </p:nvSpPr>
        <p:spPr>
          <a:xfrm>
            <a:off x="290196" y="4498598"/>
            <a:ext cx="855830" cy="669703"/>
          </a:xfrm>
          <a:prstGeom prst="rect">
            <a:avLst/>
          </a:prstGeom>
          <a:solidFill>
            <a:schemeClr val="accent3">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chemeClr val="tx1"/>
                </a:solidFill>
              </a:rPr>
              <a:t>Mobile application</a:t>
            </a:r>
          </a:p>
        </p:txBody>
      </p:sp>
      <p:sp>
        <p:nvSpPr>
          <p:cNvPr id="137" name="Rectangle 71"/>
          <p:cNvSpPr/>
          <p:nvPr/>
        </p:nvSpPr>
        <p:spPr>
          <a:xfrm>
            <a:off x="293469" y="5199027"/>
            <a:ext cx="859091" cy="669703"/>
          </a:xfrm>
          <a:prstGeom prst="rect">
            <a:avLst/>
          </a:prstGeom>
          <a:solidFill>
            <a:schemeClr val="accent3">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solidFill>
                  <a:schemeClr val="tx1"/>
                </a:solidFill>
              </a:rPr>
              <a:t>website</a:t>
            </a:r>
          </a:p>
        </p:txBody>
      </p:sp>
      <p:pic>
        <p:nvPicPr>
          <p:cNvPr id="140" name="Picture 20"/>
          <p:cNvPicPr>
            <a:picLocks noChangeAspect="1"/>
          </p:cNvPicPr>
          <p:nvPr/>
        </p:nvPicPr>
        <p:blipFill>
          <a:blip r:embed="rId10"/>
          <a:stretch>
            <a:fillRect/>
          </a:stretch>
        </p:blipFill>
        <p:spPr>
          <a:xfrm>
            <a:off x="895744" y="4899728"/>
            <a:ext cx="234180" cy="259030"/>
          </a:xfrm>
          <a:prstGeom prst="rect">
            <a:avLst/>
          </a:prstGeom>
        </p:spPr>
      </p:pic>
      <p:pic>
        <p:nvPicPr>
          <p:cNvPr id="141" name="Picture 1031" descr="https://upload.wikimedia.org/wikipedia/commons/7/75/Internet1.jp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822133" y="5612158"/>
            <a:ext cx="317588" cy="252634"/>
          </a:xfrm>
          <a:prstGeom prst="rect">
            <a:avLst/>
          </a:prstGeom>
          <a:noFill/>
          <a:extLst>
            <a:ext uri="{909E8E84-426E-40DD-AFC4-6F175D3DCCD1}">
              <a14:hiddenFill xmlns:a14="http://schemas.microsoft.com/office/drawing/2010/main">
                <a:solidFill>
                  <a:srgbClr val="FFFFFF"/>
                </a:solidFill>
              </a14:hiddenFill>
            </a:ext>
          </a:extLst>
        </p:spPr>
      </p:pic>
      <p:pic>
        <p:nvPicPr>
          <p:cNvPr id="93" name="Picture 1025" descr="http://www.viscoseclosures.com/wp/wp-content/uploads/2013/12/customer-icon.png"/>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l="16697" t="9489" r="18255" b="6847"/>
          <a:stretch/>
        </p:blipFill>
        <p:spPr bwMode="auto">
          <a:xfrm>
            <a:off x="106507" y="1779601"/>
            <a:ext cx="302853" cy="590437"/>
          </a:xfrm>
          <a:prstGeom prst="rect">
            <a:avLst/>
          </a:prstGeom>
          <a:noFill/>
          <a:extLst>
            <a:ext uri="{909E8E84-426E-40DD-AFC4-6F175D3DCCD1}">
              <a14:hiddenFill xmlns:a14="http://schemas.microsoft.com/office/drawing/2010/main">
                <a:solidFill>
                  <a:srgbClr val="FFFFFF"/>
                </a:solidFill>
              </a14:hiddenFill>
            </a:ext>
          </a:extLst>
        </p:spPr>
      </p:pic>
      <p:sp>
        <p:nvSpPr>
          <p:cNvPr id="47" name="TextBox 46"/>
          <p:cNvSpPr txBox="1"/>
          <p:nvPr/>
        </p:nvSpPr>
        <p:spPr>
          <a:xfrm>
            <a:off x="5148064" y="923236"/>
            <a:ext cx="1851782" cy="1569660"/>
          </a:xfrm>
          <a:prstGeom prst="rect">
            <a:avLst/>
          </a:prstGeom>
          <a:noFill/>
        </p:spPr>
        <p:txBody>
          <a:bodyPr wrap="square" rtlCol="0">
            <a:spAutoFit/>
          </a:bodyPr>
          <a:lstStyle/>
          <a:p>
            <a:pPr fontAlgn="t"/>
            <a:r>
              <a:rPr lang="en-US" sz="1200" b="1"/>
              <a:t>To be signed:</a:t>
            </a:r>
          </a:p>
          <a:p>
            <a:pPr fontAlgn="t"/>
            <a:r>
              <a:rPr lang="en-US" sz="1200"/>
              <a:t>Loan agreement</a:t>
            </a:r>
            <a:endParaRPr lang="ru-RU" sz="1200"/>
          </a:p>
          <a:p>
            <a:pPr fontAlgn="t"/>
            <a:r>
              <a:rPr lang="en-US" sz="1200"/>
              <a:t>Acknowledgement of Fees (LGC)</a:t>
            </a:r>
            <a:endParaRPr lang="ru-RU" sz="1200"/>
          </a:p>
          <a:p>
            <a:pPr fontAlgn="t"/>
            <a:r>
              <a:rPr lang="en-US" sz="1200"/>
              <a:t>Agreement for debt collection (customers care)</a:t>
            </a:r>
            <a:endParaRPr lang="ru-RU" sz="1200"/>
          </a:p>
          <a:p>
            <a:pPr algn="ctr"/>
            <a:endParaRPr lang="en-US" sz="1200"/>
          </a:p>
        </p:txBody>
      </p:sp>
      <p:sp>
        <p:nvSpPr>
          <p:cNvPr id="48" name="Rectangle 92"/>
          <p:cNvSpPr/>
          <p:nvPr/>
        </p:nvSpPr>
        <p:spPr>
          <a:xfrm>
            <a:off x="107504" y="643548"/>
            <a:ext cx="1231756" cy="279688"/>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a:solidFill>
                  <a:schemeClr val="tx1"/>
                </a:solidFill>
              </a:rPr>
              <a:t>1. Application</a:t>
            </a:r>
            <a:endParaRPr lang="en-US" sz="1400">
              <a:solidFill>
                <a:schemeClr val="tx1"/>
              </a:solidFill>
            </a:endParaRPr>
          </a:p>
        </p:txBody>
      </p:sp>
      <p:cxnSp>
        <p:nvCxnSpPr>
          <p:cNvPr id="49" name="Straight Connector 89"/>
          <p:cNvCxnSpPr/>
          <p:nvPr/>
        </p:nvCxnSpPr>
        <p:spPr>
          <a:xfrm flipH="1">
            <a:off x="1336211" y="1091724"/>
            <a:ext cx="3049" cy="4780064"/>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sp>
        <p:nvSpPr>
          <p:cNvPr id="51" name="Rectangle 94"/>
          <p:cNvSpPr/>
          <p:nvPr/>
        </p:nvSpPr>
        <p:spPr>
          <a:xfrm>
            <a:off x="1366007" y="643549"/>
            <a:ext cx="3807304" cy="284096"/>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a:solidFill>
                  <a:schemeClr val="tx1"/>
                </a:solidFill>
              </a:rPr>
              <a:t>2. Decision</a:t>
            </a:r>
            <a:endParaRPr lang="en-US" sz="1400">
              <a:solidFill>
                <a:schemeClr val="tx1"/>
              </a:solidFill>
            </a:endParaRPr>
          </a:p>
        </p:txBody>
      </p:sp>
      <p:sp>
        <p:nvSpPr>
          <p:cNvPr id="52" name="Rectangle 95"/>
          <p:cNvSpPr/>
          <p:nvPr/>
        </p:nvSpPr>
        <p:spPr>
          <a:xfrm>
            <a:off x="5193736" y="643549"/>
            <a:ext cx="1870004" cy="279687"/>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a:solidFill>
                  <a:schemeClr val="tx1"/>
                </a:solidFill>
              </a:rPr>
              <a:t>3. Contract signing</a:t>
            </a:r>
            <a:endParaRPr lang="en-US" sz="1400">
              <a:solidFill>
                <a:schemeClr val="tx1"/>
              </a:solidFill>
            </a:endParaRPr>
          </a:p>
        </p:txBody>
      </p:sp>
      <p:sp>
        <p:nvSpPr>
          <p:cNvPr id="53" name="Rectangle 96"/>
          <p:cNvSpPr/>
          <p:nvPr/>
        </p:nvSpPr>
        <p:spPr>
          <a:xfrm>
            <a:off x="7092280" y="643548"/>
            <a:ext cx="1971348" cy="284097"/>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tx1"/>
                </a:solidFill>
              </a:rPr>
              <a:t>4. Loan granting</a:t>
            </a:r>
          </a:p>
        </p:txBody>
      </p:sp>
      <p:sp>
        <p:nvSpPr>
          <p:cNvPr id="55" name="Rectangle 579"/>
          <p:cNvSpPr/>
          <p:nvPr/>
        </p:nvSpPr>
        <p:spPr>
          <a:xfrm>
            <a:off x="1422642" y="2480321"/>
            <a:ext cx="921788" cy="669703"/>
          </a:xfrm>
          <a:prstGeom prst="rect">
            <a:avLst/>
          </a:prstGeom>
          <a:solidFill>
            <a:schemeClr val="accent3">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General stop factors check </a:t>
            </a:r>
          </a:p>
        </p:txBody>
      </p:sp>
      <p:sp>
        <p:nvSpPr>
          <p:cNvPr id="56" name="Rectangle 10968"/>
          <p:cNvSpPr/>
          <p:nvPr/>
        </p:nvSpPr>
        <p:spPr>
          <a:xfrm>
            <a:off x="3544333" y="4692567"/>
            <a:ext cx="1603731" cy="637804"/>
          </a:xfrm>
          <a:prstGeom prst="rect">
            <a:avLst/>
          </a:prstGeom>
          <a:solidFill>
            <a:schemeClr val="accent3">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Reject</a:t>
            </a:r>
          </a:p>
        </p:txBody>
      </p:sp>
      <p:sp>
        <p:nvSpPr>
          <p:cNvPr id="57" name="Rectangle 10968"/>
          <p:cNvSpPr/>
          <p:nvPr/>
        </p:nvSpPr>
        <p:spPr>
          <a:xfrm>
            <a:off x="2487235" y="3968503"/>
            <a:ext cx="962003" cy="669703"/>
          </a:xfrm>
          <a:prstGeom prst="rect">
            <a:avLst/>
          </a:prstGeom>
          <a:solidFill>
            <a:schemeClr val="accent5">
              <a:lumMod val="40000"/>
              <a:lumOff val="6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Pre-</a:t>
            </a:r>
            <a:r>
              <a:rPr lang="en-MY" sz="1200">
                <a:solidFill>
                  <a:schemeClr val="tx1"/>
                </a:solidFill>
              </a:rPr>
              <a:t>Approval</a:t>
            </a:r>
            <a:endParaRPr lang="en-US" sz="1200">
              <a:solidFill>
                <a:schemeClr val="tx1"/>
              </a:solidFill>
            </a:endParaRPr>
          </a:p>
        </p:txBody>
      </p:sp>
      <p:sp>
        <p:nvSpPr>
          <p:cNvPr id="58" name="Rectangle 10968"/>
          <p:cNvSpPr/>
          <p:nvPr/>
        </p:nvSpPr>
        <p:spPr>
          <a:xfrm>
            <a:off x="2487235" y="4683025"/>
            <a:ext cx="962003" cy="669703"/>
          </a:xfrm>
          <a:prstGeom prst="rect">
            <a:avLst/>
          </a:prstGeom>
          <a:solidFill>
            <a:schemeClr val="accent5">
              <a:lumMod val="40000"/>
              <a:lumOff val="6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Reject</a:t>
            </a:r>
          </a:p>
        </p:txBody>
      </p:sp>
      <p:sp>
        <p:nvSpPr>
          <p:cNvPr id="59" name="Rectangle 10968"/>
          <p:cNvSpPr/>
          <p:nvPr/>
        </p:nvSpPr>
        <p:spPr>
          <a:xfrm>
            <a:off x="1416753" y="3880696"/>
            <a:ext cx="936269" cy="1497541"/>
          </a:xfrm>
          <a:prstGeom prst="rect">
            <a:avLst/>
          </a:prstGeom>
          <a:solidFill>
            <a:schemeClr val="accent5">
              <a:lumMod val="40000"/>
              <a:lumOff val="6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Scoring</a:t>
            </a:r>
          </a:p>
        </p:txBody>
      </p:sp>
      <p:sp>
        <p:nvSpPr>
          <p:cNvPr id="60" name="Rectangle 10968"/>
          <p:cNvSpPr/>
          <p:nvPr/>
        </p:nvSpPr>
        <p:spPr>
          <a:xfrm>
            <a:off x="3516424" y="3223368"/>
            <a:ext cx="837107" cy="672728"/>
          </a:xfrm>
          <a:prstGeom prst="rect">
            <a:avLst/>
          </a:prstGeom>
          <a:solidFill>
            <a:schemeClr val="accent5">
              <a:lumMod val="40000"/>
              <a:lumOff val="6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Additional information required</a:t>
            </a:r>
          </a:p>
        </p:txBody>
      </p:sp>
      <p:cxnSp>
        <p:nvCxnSpPr>
          <p:cNvPr id="61" name="Straight Arrow Connector 3225"/>
          <p:cNvCxnSpPr>
            <a:stCxn id="615" idx="3"/>
            <a:endCxn id="64" idx="0"/>
          </p:cNvCxnSpPr>
          <p:nvPr/>
        </p:nvCxnSpPr>
        <p:spPr>
          <a:xfrm>
            <a:off x="4751344" y="1929045"/>
            <a:ext cx="1315076" cy="1296675"/>
          </a:xfrm>
          <a:prstGeom prst="straightConnector1">
            <a:avLst/>
          </a:prstGeom>
          <a:ln w="15875">
            <a:solidFill>
              <a:schemeClr val="tx1"/>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sp>
        <p:nvSpPr>
          <p:cNvPr id="62" name="Rectangle 10968"/>
          <p:cNvSpPr/>
          <p:nvPr/>
        </p:nvSpPr>
        <p:spPr>
          <a:xfrm>
            <a:off x="5224191" y="3968502"/>
            <a:ext cx="1675213" cy="1358519"/>
          </a:xfrm>
          <a:prstGeom prst="rect">
            <a:avLst/>
          </a:prstGeom>
          <a:solidFill>
            <a:schemeClr val="accent3">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Approve:</a:t>
            </a:r>
          </a:p>
          <a:p>
            <a:pPr algn="ctr"/>
            <a:r>
              <a:rPr lang="en-US" sz="1200">
                <a:solidFill>
                  <a:schemeClr val="tx1"/>
                </a:solidFill>
              </a:rPr>
              <a:t>Contract confirmation – </a:t>
            </a:r>
            <a:r>
              <a:rPr lang="en-US" sz="1200" err="1">
                <a:solidFill>
                  <a:schemeClr val="tx1"/>
                </a:solidFill>
              </a:rPr>
              <a:t>sms</a:t>
            </a:r>
            <a:r>
              <a:rPr lang="en-US" sz="1200">
                <a:solidFill>
                  <a:schemeClr val="tx1"/>
                </a:solidFill>
              </a:rPr>
              <a:t> / email</a:t>
            </a:r>
          </a:p>
        </p:txBody>
      </p:sp>
      <p:sp>
        <p:nvSpPr>
          <p:cNvPr id="63" name="Rectangle 10968"/>
          <p:cNvSpPr/>
          <p:nvPr/>
        </p:nvSpPr>
        <p:spPr>
          <a:xfrm>
            <a:off x="3512889" y="3968502"/>
            <a:ext cx="1635175" cy="669703"/>
          </a:xfrm>
          <a:prstGeom prst="rect">
            <a:avLst/>
          </a:prstGeom>
          <a:solidFill>
            <a:schemeClr val="accent3">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MY" sz="1200">
                <a:solidFill>
                  <a:schemeClr val="tx1"/>
                </a:solidFill>
              </a:rPr>
              <a:t>decision</a:t>
            </a:r>
            <a:endParaRPr lang="en-US" sz="1200">
              <a:solidFill>
                <a:schemeClr val="tx1"/>
              </a:solidFill>
            </a:endParaRPr>
          </a:p>
        </p:txBody>
      </p:sp>
      <p:sp>
        <p:nvSpPr>
          <p:cNvPr id="64" name="Rectangle 10968"/>
          <p:cNvSpPr/>
          <p:nvPr/>
        </p:nvSpPr>
        <p:spPr>
          <a:xfrm>
            <a:off x="5256585" y="3225720"/>
            <a:ext cx="1619670" cy="669703"/>
          </a:xfrm>
          <a:prstGeom prst="rect">
            <a:avLst/>
          </a:prstGeom>
          <a:solidFill>
            <a:schemeClr val="accent3">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Loan granting</a:t>
            </a:r>
          </a:p>
        </p:txBody>
      </p:sp>
      <p:sp>
        <p:nvSpPr>
          <p:cNvPr id="65" name="Стрелка вниз 76"/>
          <p:cNvSpPr/>
          <p:nvPr/>
        </p:nvSpPr>
        <p:spPr>
          <a:xfrm rot="16200000">
            <a:off x="5121412" y="4236902"/>
            <a:ext cx="115064" cy="15528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66" name="Rectangle 10968"/>
          <p:cNvSpPr/>
          <p:nvPr/>
        </p:nvSpPr>
        <p:spPr>
          <a:xfrm>
            <a:off x="4403460" y="3225720"/>
            <a:ext cx="734661" cy="669703"/>
          </a:xfrm>
          <a:prstGeom prst="rect">
            <a:avLst/>
          </a:prstGeom>
          <a:solidFill>
            <a:schemeClr val="accent3">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Data checking</a:t>
            </a:r>
          </a:p>
        </p:txBody>
      </p:sp>
      <p:sp>
        <p:nvSpPr>
          <p:cNvPr id="67" name="Стрелка вниз 82"/>
          <p:cNvSpPr/>
          <p:nvPr/>
        </p:nvSpPr>
        <p:spPr>
          <a:xfrm>
            <a:off x="4716016" y="3830178"/>
            <a:ext cx="101039" cy="19813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68" name="Стрелка вниз 83"/>
          <p:cNvSpPr/>
          <p:nvPr/>
        </p:nvSpPr>
        <p:spPr>
          <a:xfrm rot="10800000">
            <a:off x="6033986" y="3873857"/>
            <a:ext cx="120856" cy="12558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cxnSp>
        <p:nvCxnSpPr>
          <p:cNvPr id="69" name="Straight Arrow Connector 110"/>
          <p:cNvCxnSpPr>
            <a:stCxn id="58" idx="2"/>
            <a:endCxn id="103" idx="1"/>
          </p:cNvCxnSpPr>
          <p:nvPr/>
        </p:nvCxnSpPr>
        <p:spPr>
          <a:xfrm>
            <a:off x="2968237" y="5352728"/>
            <a:ext cx="1131008" cy="779297"/>
          </a:xfrm>
          <a:prstGeom prst="straightConnector1">
            <a:avLst/>
          </a:prstGeom>
          <a:ln w="15875">
            <a:solidFill>
              <a:schemeClr val="tx1"/>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sp>
        <p:nvSpPr>
          <p:cNvPr id="70" name="Стрелка вниз 70"/>
          <p:cNvSpPr/>
          <p:nvPr/>
        </p:nvSpPr>
        <p:spPr>
          <a:xfrm rot="5400000">
            <a:off x="4336685" y="3479291"/>
            <a:ext cx="146525" cy="18008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p>
        </p:txBody>
      </p:sp>
      <p:sp>
        <p:nvSpPr>
          <p:cNvPr id="71" name="Стрелка вниз 11"/>
          <p:cNvSpPr/>
          <p:nvPr/>
        </p:nvSpPr>
        <p:spPr>
          <a:xfrm>
            <a:off x="4687822" y="3083980"/>
            <a:ext cx="171390" cy="27453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p>
        </p:txBody>
      </p:sp>
      <p:sp>
        <p:nvSpPr>
          <p:cNvPr id="72" name="Rectangle 10968"/>
          <p:cNvSpPr/>
          <p:nvPr/>
        </p:nvSpPr>
        <p:spPr>
          <a:xfrm>
            <a:off x="2487235" y="3226393"/>
            <a:ext cx="950976" cy="669703"/>
          </a:xfrm>
          <a:prstGeom prst="rect">
            <a:avLst/>
          </a:prstGeom>
          <a:solidFill>
            <a:schemeClr val="accent5">
              <a:lumMod val="40000"/>
              <a:lumOff val="6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Phone verification</a:t>
            </a:r>
          </a:p>
        </p:txBody>
      </p:sp>
      <p:sp>
        <p:nvSpPr>
          <p:cNvPr id="73" name="Стрелка вниз 70"/>
          <p:cNvSpPr/>
          <p:nvPr/>
        </p:nvSpPr>
        <p:spPr>
          <a:xfrm rot="16200000">
            <a:off x="2336750" y="4208771"/>
            <a:ext cx="146523" cy="18008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p>
        </p:txBody>
      </p:sp>
      <p:sp>
        <p:nvSpPr>
          <p:cNvPr id="74" name="Rectangle 10968"/>
          <p:cNvSpPr/>
          <p:nvPr/>
        </p:nvSpPr>
        <p:spPr>
          <a:xfrm>
            <a:off x="2479359" y="2473955"/>
            <a:ext cx="953524" cy="685854"/>
          </a:xfrm>
          <a:prstGeom prst="rect">
            <a:avLst/>
          </a:prstGeom>
          <a:solidFill>
            <a:schemeClr val="accent5">
              <a:lumMod val="40000"/>
              <a:lumOff val="6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Customer</a:t>
            </a:r>
          </a:p>
        </p:txBody>
      </p:sp>
      <p:sp>
        <p:nvSpPr>
          <p:cNvPr id="75" name="Rectangle 10968"/>
          <p:cNvSpPr/>
          <p:nvPr/>
        </p:nvSpPr>
        <p:spPr>
          <a:xfrm>
            <a:off x="3512889" y="2494277"/>
            <a:ext cx="1625232" cy="669703"/>
          </a:xfrm>
          <a:prstGeom prst="rect">
            <a:avLst/>
          </a:prstGeom>
          <a:solidFill>
            <a:schemeClr val="accent5">
              <a:lumMod val="40000"/>
              <a:lumOff val="6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Contact persons</a:t>
            </a:r>
          </a:p>
        </p:txBody>
      </p:sp>
      <p:pic>
        <p:nvPicPr>
          <p:cNvPr id="76" name="Рисунок 88"/>
          <p:cNvPicPr>
            <a:picLocks noChangeAspect="1"/>
          </p:cNvPicPr>
          <p:nvPr/>
        </p:nvPicPr>
        <p:blipFill rotWithShape="1">
          <a:blip r:embed="rId13"/>
          <a:srcRect b="31381"/>
          <a:stretch/>
        </p:blipFill>
        <p:spPr>
          <a:xfrm>
            <a:off x="4891697" y="2503806"/>
            <a:ext cx="244269" cy="421504"/>
          </a:xfrm>
          <a:prstGeom prst="rect">
            <a:avLst/>
          </a:prstGeom>
        </p:spPr>
      </p:pic>
      <p:pic>
        <p:nvPicPr>
          <p:cNvPr id="77" name="Рисунок 88"/>
          <p:cNvPicPr>
            <a:picLocks noChangeAspect="1"/>
          </p:cNvPicPr>
          <p:nvPr/>
        </p:nvPicPr>
        <p:blipFill rotWithShape="1">
          <a:blip r:embed="rId13"/>
          <a:srcRect b="31381"/>
          <a:stretch/>
        </p:blipFill>
        <p:spPr>
          <a:xfrm>
            <a:off x="3245005" y="2477387"/>
            <a:ext cx="244269" cy="421504"/>
          </a:xfrm>
          <a:prstGeom prst="rect">
            <a:avLst/>
          </a:prstGeom>
        </p:spPr>
      </p:pic>
      <p:sp>
        <p:nvSpPr>
          <p:cNvPr id="78" name="Стрелка вниз 70"/>
          <p:cNvSpPr/>
          <p:nvPr/>
        </p:nvSpPr>
        <p:spPr>
          <a:xfrm rot="5400000">
            <a:off x="3393193" y="3477694"/>
            <a:ext cx="146525" cy="18008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p>
        </p:txBody>
      </p:sp>
      <p:sp>
        <p:nvSpPr>
          <p:cNvPr id="84" name="Стрелка вниз 70"/>
          <p:cNvSpPr/>
          <p:nvPr/>
        </p:nvSpPr>
        <p:spPr>
          <a:xfrm>
            <a:off x="4644008" y="4581128"/>
            <a:ext cx="146523" cy="18008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p>
        </p:txBody>
      </p:sp>
      <p:cxnSp>
        <p:nvCxnSpPr>
          <p:cNvPr id="85" name="Straight Arrow Connector 114"/>
          <p:cNvCxnSpPr>
            <a:stCxn id="56" idx="2"/>
            <a:endCxn id="103" idx="0"/>
          </p:cNvCxnSpPr>
          <p:nvPr/>
        </p:nvCxnSpPr>
        <p:spPr>
          <a:xfrm flipH="1">
            <a:off x="4346198" y="5330371"/>
            <a:ext cx="1" cy="554701"/>
          </a:xfrm>
          <a:prstGeom prst="straightConnector1">
            <a:avLst/>
          </a:prstGeom>
          <a:ln w="15875">
            <a:solidFill>
              <a:schemeClr val="tx1"/>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pic>
        <p:nvPicPr>
          <p:cNvPr id="87" name="Picture 1033" descr="http://www.5tibetansworkshop.com/wp-content/uploads/2014/10/headphones-at-computer.jp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416776" y="3183886"/>
            <a:ext cx="222369" cy="200588"/>
          </a:xfrm>
          <a:prstGeom prst="rect">
            <a:avLst/>
          </a:prstGeom>
          <a:noFill/>
          <a:extLst>
            <a:ext uri="{909E8E84-426E-40DD-AFC4-6F175D3DCCD1}">
              <a14:hiddenFill xmlns:a14="http://schemas.microsoft.com/office/drawing/2010/main">
                <a:solidFill>
                  <a:srgbClr val="FFFFFF"/>
                </a:solidFill>
              </a14:hiddenFill>
            </a:ext>
          </a:extLst>
        </p:spPr>
      </p:pic>
      <p:cxnSp>
        <p:nvCxnSpPr>
          <p:cNvPr id="88" name="Straight Arrow Connector 133"/>
          <p:cNvCxnSpPr>
            <a:stCxn id="62" idx="2"/>
            <a:endCxn id="103" idx="3"/>
          </p:cNvCxnSpPr>
          <p:nvPr/>
        </p:nvCxnSpPr>
        <p:spPr>
          <a:xfrm flipH="1">
            <a:off x="4593150" y="5327021"/>
            <a:ext cx="1468648" cy="805004"/>
          </a:xfrm>
          <a:prstGeom prst="straightConnector1">
            <a:avLst/>
          </a:prstGeom>
          <a:ln w="15875">
            <a:solidFill>
              <a:schemeClr val="tx1"/>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sp>
        <p:nvSpPr>
          <p:cNvPr id="90" name="Стрелка вниз 70"/>
          <p:cNvSpPr/>
          <p:nvPr/>
        </p:nvSpPr>
        <p:spPr>
          <a:xfrm rot="16200000">
            <a:off x="2326291" y="4955168"/>
            <a:ext cx="146523" cy="18008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p>
        </p:txBody>
      </p:sp>
      <p:sp>
        <p:nvSpPr>
          <p:cNvPr id="92" name="Стрелка вниз 83"/>
          <p:cNvSpPr/>
          <p:nvPr/>
        </p:nvSpPr>
        <p:spPr>
          <a:xfrm rot="10800000">
            <a:off x="2890441" y="3869817"/>
            <a:ext cx="120856" cy="12558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95" name="Стрелка вниз 83"/>
          <p:cNvSpPr/>
          <p:nvPr/>
        </p:nvSpPr>
        <p:spPr>
          <a:xfrm rot="10800000">
            <a:off x="2902937" y="3120684"/>
            <a:ext cx="120856" cy="12558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97" name="Rectangle 10968"/>
          <p:cNvSpPr/>
          <p:nvPr/>
        </p:nvSpPr>
        <p:spPr>
          <a:xfrm>
            <a:off x="1414847" y="3176914"/>
            <a:ext cx="950976" cy="669703"/>
          </a:xfrm>
          <a:prstGeom prst="rect">
            <a:avLst/>
          </a:prstGeom>
          <a:solidFill>
            <a:schemeClr val="accent5">
              <a:lumMod val="40000"/>
              <a:lumOff val="6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Black lists</a:t>
            </a:r>
          </a:p>
        </p:txBody>
      </p:sp>
      <p:sp>
        <p:nvSpPr>
          <p:cNvPr id="98" name="Стрелка вниз 11"/>
          <p:cNvSpPr/>
          <p:nvPr/>
        </p:nvSpPr>
        <p:spPr>
          <a:xfrm>
            <a:off x="1842228" y="3789040"/>
            <a:ext cx="132929" cy="11074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p>
        </p:txBody>
      </p:sp>
      <p:sp>
        <p:nvSpPr>
          <p:cNvPr id="99" name="Стрелка вниз 11"/>
          <p:cNvSpPr/>
          <p:nvPr/>
        </p:nvSpPr>
        <p:spPr>
          <a:xfrm>
            <a:off x="1823870" y="3108497"/>
            <a:ext cx="132929" cy="11074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p>
        </p:txBody>
      </p:sp>
      <p:cxnSp>
        <p:nvCxnSpPr>
          <p:cNvPr id="100" name="Straight Connector 90"/>
          <p:cNvCxnSpPr/>
          <p:nvPr/>
        </p:nvCxnSpPr>
        <p:spPr>
          <a:xfrm flipH="1">
            <a:off x="5181517" y="1019716"/>
            <a:ext cx="2833" cy="5001572"/>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pic>
        <p:nvPicPr>
          <p:cNvPr id="103" name="Picture 72"/>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4099245" y="5885072"/>
            <a:ext cx="493905" cy="493905"/>
          </a:xfrm>
          <a:prstGeom prst="rect">
            <a:avLst/>
          </a:prstGeom>
        </p:spPr>
      </p:pic>
      <p:cxnSp>
        <p:nvCxnSpPr>
          <p:cNvPr id="107" name="Straight Connector 90"/>
          <p:cNvCxnSpPr/>
          <p:nvPr/>
        </p:nvCxnSpPr>
        <p:spPr>
          <a:xfrm>
            <a:off x="7092280" y="961157"/>
            <a:ext cx="0" cy="4910631"/>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sp>
        <p:nvSpPr>
          <p:cNvPr id="108" name="TextBox 107"/>
          <p:cNvSpPr txBox="1"/>
          <p:nvPr/>
        </p:nvSpPr>
        <p:spPr>
          <a:xfrm>
            <a:off x="167178" y="2015402"/>
            <a:ext cx="1001825" cy="276999"/>
          </a:xfrm>
          <a:prstGeom prst="rect">
            <a:avLst/>
          </a:prstGeom>
          <a:noFill/>
        </p:spPr>
        <p:txBody>
          <a:bodyPr wrap="square" rtlCol="0">
            <a:spAutoFit/>
          </a:bodyPr>
          <a:lstStyle/>
          <a:p>
            <a:pPr algn="ctr"/>
            <a:r>
              <a:rPr lang="en-US" sz="1200"/>
              <a:t>Customer</a:t>
            </a:r>
          </a:p>
        </p:txBody>
      </p:sp>
      <p:sp>
        <p:nvSpPr>
          <p:cNvPr id="109" name="Right Arrow 24"/>
          <p:cNvSpPr/>
          <p:nvPr/>
        </p:nvSpPr>
        <p:spPr>
          <a:xfrm>
            <a:off x="1080979" y="2537961"/>
            <a:ext cx="427493" cy="447455"/>
          </a:xfrm>
          <a:prstGeom prst="rightArrow">
            <a:avLst/>
          </a:prstGeom>
          <a:solidFill>
            <a:schemeClr val="accent6"/>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solidFill>
                <a:schemeClr val="tx1"/>
              </a:solidFill>
            </a:endParaRPr>
          </a:p>
        </p:txBody>
      </p:sp>
      <p:sp>
        <p:nvSpPr>
          <p:cNvPr id="111" name="Right Arrow 24"/>
          <p:cNvSpPr/>
          <p:nvPr/>
        </p:nvSpPr>
        <p:spPr>
          <a:xfrm>
            <a:off x="6826771" y="3347765"/>
            <a:ext cx="427493" cy="447455"/>
          </a:xfrm>
          <a:prstGeom prst="rightArrow">
            <a:avLst/>
          </a:prstGeom>
          <a:solidFill>
            <a:schemeClr val="accent6"/>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a:solidFill>
                <a:schemeClr val="tx1"/>
              </a:solidFill>
            </a:endParaRPr>
          </a:p>
        </p:txBody>
      </p:sp>
      <p:sp>
        <p:nvSpPr>
          <p:cNvPr id="112" name="Прямоугольник 111"/>
          <p:cNvSpPr/>
          <p:nvPr/>
        </p:nvSpPr>
        <p:spPr>
          <a:xfrm>
            <a:off x="179512" y="6525344"/>
            <a:ext cx="339150" cy="216024"/>
          </a:xfrm>
          <a:prstGeom prst="rect">
            <a:avLst/>
          </a:prstGeom>
          <a:solidFill>
            <a:schemeClr val="accent3">
              <a:lumMod val="20000"/>
              <a:lumOff val="80000"/>
            </a:schemeClr>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TextBox 118"/>
          <p:cNvSpPr txBox="1"/>
          <p:nvPr/>
        </p:nvSpPr>
        <p:spPr>
          <a:xfrm>
            <a:off x="573603" y="6410434"/>
            <a:ext cx="2897043" cy="461665"/>
          </a:xfrm>
          <a:prstGeom prst="rect">
            <a:avLst/>
          </a:prstGeom>
          <a:noFill/>
        </p:spPr>
        <p:txBody>
          <a:bodyPr wrap="square" rtlCol="0">
            <a:spAutoFit/>
          </a:bodyPr>
          <a:lstStyle/>
          <a:p>
            <a:r>
              <a:rPr lang="en-US" sz="1200"/>
              <a:t>Functionality already available in Terrasoft and planned to be used</a:t>
            </a:r>
          </a:p>
        </p:txBody>
      </p:sp>
      <p:sp>
        <p:nvSpPr>
          <p:cNvPr id="120" name="Прямоугольник 8"/>
          <p:cNvSpPr/>
          <p:nvPr/>
        </p:nvSpPr>
        <p:spPr>
          <a:xfrm>
            <a:off x="3923928" y="6512574"/>
            <a:ext cx="216024" cy="216024"/>
          </a:xfrm>
          <a:prstGeom prst="rect">
            <a:avLst/>
          </a:prstGeom>
          <a:solidFill>
            <a:schemeClr val="accent5">
              <a:lumMod val="20000"/>
              <a:lumOff val="80000"/>
            </a:schemeClr>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TextBox 121"/>
          <p:cNvSpPr txBox="1"/>
          <p:nvPr/>
        </p:nvSpPr>
        <p:spPr>
          <a:xfrm>
            <a:off x="4139952" y="6453336"/>
            <a:ext cx="4192086" cy="276999"/>
          </a:xfrm>
          <a:prstGeom prst="rect">
            <a:avLst/>
          </a:prstGeom>
          <a:noFill/>
        </p:spPr>
        <p:txBody>
          <a:bodyPr wrap="square" rtlCol="0">
            <a:spAutoFit/>
          </a:bodyPr>
          <a:lstStyle/>
          <a:p>
            <a:r>
              <a:rPr lang="en-US" sz="1200"/>
              <a:t>New functionality&amp;Integrations to be implemented in </a:t>
            </a:r>
            <a:r>
              <a:rPr lang="en-US" sz="1200" err="1"/>
              <a:t>Terrasoft</a:t>
            </a:r>
            <a:endParaRPr lang="en-US" sz="1200"/>
          </a:p>
        </p:txBody>
      </p:sp>
    </p:spTree>
    <p:extLst>
      <p:ext uri="{BB962C8B-B14F-4D97-AF65-F5344CB8AC3E}">
        <p14:creationId xmlns:p14="http://schemas.microsoft.com/office/powerpoint/2010/main" val="11451774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Table Of Contents</a:t>
            </a:r>
            <a:endParaRPr lang="ru-RU"/>
          </a:p>
        </p:txBody>
      </p:sp>
      <p:sp>
        <p:nvSpPr>
          <p:cNvPr id="3" name="Slide Number Placeholder 2"/>
          <p:cNvSpPr>
            <a:spLocks noGrp="1"/>
          </p:cNvSpPr>
          <p:nvPr>
            <p:ph type="sldNum" sz="quarter" idx="12"/>
          </p:nvPr>
        </p:nvSpPr>
        <p:spPr/>
        <p:txBody>
          <a:bodyPr/>
          <a:lstStyle/>
          <a:p>
            <a:fld id="{D7F305DA-160D-498F-B102-A1D8643B4A2C}" type="slidenum">
              <a:rPr lang="ru-RU" smtClean="0"/>
              <a:pPr/>
              <a:t>2</a:t>
            </a:fld>
            <a:endParaRPr lang="ru-RU"/>
          </a:p>
        </p:txBody>
      </p:sp>
      <p:graphicFrame>
        <p:nvGraphicFramePr>
          <p:cNvPr id="5" name="Table 4"/>
          <p:cNvGraphicFramePr>
            <a:graphicFrameLocks noGrp="1"/>
          </p:cNvGraphicFramePr>
          <p:nvPr>
            <p:extLst>
              <p:ext uri="{D42A27DB-BD31-4B8C-83A1-F6EECF244321}">
                <p14:modId xmlns:p14="http://schemas.microsoft.com/office/powerpoint/2010/main" val="3399619960"/>
              </p:ext>
            </p:extLst>
          </p:nvPr>
        </p:nvGraphicFramePr>
        <p:xfrm>
          <a:off x="179512" y="980728"/>
          <a:ext cx="8735564" cy="4846912"/>
        </p:xfrm>
        <a:graphic>
          <a:graphicData uri="http://schemas.openxmlformats.org/drawingml/2006/table">
            <a:tbl>
              <a:tblPr bandRow="1">
                <a:tableStyleId>{5C22544A-7EE6-4342-B048-85BDC9FD1C3A}</a:tableStyleId>
              </a:tblPr>
              <a:tblGrid>
                <a:gridCol w="536394">
                  <a:extLst>
                    <a:ext uri="{9D8B030D-6E8A-4147-A177-3AD203B41FA5}">
                      <a16:colId xmlns:a16="http://schemas.microsoft.com/office/drawing/2014/main" val="20000"/>
                    </a:ext>
                  </a:extLst>
                </a:gridCol>
                <a:gridCol w="7456494">
                  <a:extLst>
                    <a:ext uri="{9D8B030D-6E8A-4147-A177-3AD203B41FA5}">
                      <a16:colId xmlns:a16="http://schemas.microsoft.com/office/drawing/2014/main" val="20001"/>
                    </a:ext>
                  </a:extLst>
                </a:gridCol>
                <a:gridCol w="742676">
                  <a:extLst>
                    <a:ext uri="{9D8B030D-6E8A-4147-A177-3AD203B41FA5}">
                      <a16:colId xmlns:a16="http://schemas.microsoft.com/office/drawing/2014/main" val="20002"/>
                    </a:ext>
                  </a:extLst>
                </a:gridCol>
              </a:tblGrid>
              <a:tr h="454424">
                <a:tc>
                  <a:txBody>
                    <a:bodyPr/>
                    <a:lstStyle/>
                    <a:p>
                      <a:pPr algn="ctr" fontAlgn="b"/>
                      <a:r>
                        <a:rPr lang="ru-RU" sz="1800" b="0" i="0" u="none" strike="noStrike" dirty="0">
                          <a:solidFill>
                            <a:srgbClr val="000000"/>
                          </a:solidFill>
                          <a:effectLst/>
                          <a:latin typeface="Calibri" panose="020F0502020204030204" pitchFamily="34" charset="0"/>
                        </a:rPr>
                        <a:t>1</a:t>
                      </a:r>
                    </a:p>
                  </a:txBody>
                  <a:tcPr marL="9525" marR="9525" marT="9525" marB="0" anchor="ctr"/>
                </a:tc>
                <a:tc>
                  <a:txBody>
                    <a:bodyPr/>
                    <a:lstStyle/>
                    <a:p>
                      <a:pPr marL="0" indent="0" algn="just" rtl="0" fontAlgn="ctr">
                        <a:buClr>
                          <a:srgbClr val="000000"/>
                        </a:buClr>
                        <a:buSzPts val="1800"/>
                        <a:buFont typeface="+mj-lt"/>
                        <a:buNone/>
                      </a:pPr>
                      <a:r>
                        <a:rPr lang="en-GB" sz="1800" b="0" i="0" u="none" strike="noStrike" dirty="0">
                          <a:solidFill>
                            <a:srgbClr val="000000"/>
                          </a:solidFill>
                          <a:effectLst/>
                          <a:latin typeface="Calibri" panose="020F0502020204030204" pitchFamily="34" charset="0"/>
                        </a:rPr>
                        <a:t>Investment Summary</a:t>
                      </a:r>
                      <a:endParaRPr lang="en-GB" sz="1800" b="0" i="0" u="none" strike="noStrike" dirty="0">
                        <a:solidFill>
                          <a:srgbClr val="000000"/>
                        </a:solidFill>
                        <a:effectLst/>
                        <a:latin typeface="+mj-lt"/>
                      </a:endParaRPr>
                    </a:p>
                  </a:txBody>
                  <a:tcPr anchor="ctr"/>
                </a:tc>
                <a:tc>
                  <a:txBody>
                    <a:bodyPr/>
                    <a:lstStyle/>
                    <a:p>
                      <a:pPr marL="0" indent="0" algn="just" rtl="0" fontAlgn="ctr">
                        <a:buClr>
                          <a:srgbClr val="000000"/>
                        </a:buClr>
                        <a:buSzPts val="1800"/>
                        <a:buFont typeface="+mj-lt"/>
                        <a:buNone/>
                      </a:pPr>
                      <a:r>
                        <a:rPr lang="en-GB" sz="1800" b="0" i="0" u="none" strike="noStrike" kern="1200" dirty="0">
                          <a:solidFill>
                            <a:schemeClr val="tx1"/>
                          </a:solidFill>
                          <a:effectLst/>
                          <a:latin typeface="+mj-lt"/>
                          <a:ea typeface="+mn-ea"/>
                          <a:cs typeface="+mn-cs"/>
                        </a:rPr>
                        <a:t>3-5</a:t>
                      </a:r>
                    </a:p>
                  </a:txBody>
                  <a:tcPr anchor="ctr"/>
                </a:tc>
                <a:extLst>
                  <a:ext uri="{0D108BD9-81ED-4DB2-BD59-A6C34878D82A}">
                    <a16:rowId xmlns:a16="http://schemas.microsoft.com/office/drawing/2014/main" val="10000"/>
                  </a:ext>
                </a:extLst>
              </a:tr>
              <a:tr h="454424">
                <a:tc>
                  <a:txBody>
                    <a:bodyPr/>
                    <a:lstStyle/>
                    <a:p>
                      <a:pPr algn="ctr" fontAlgn="b"/>
                      <a:r>
                        <a:rPr lang="ru-RU" sz="1800" b="0" i="0" u="none" strike="noStrike" dirty="0">
                          <a:solidFill>
                            <a:srgbClr val="000000"/>
                          </a:solidFill>
                          <a:effectLst/>
                          <a:latin typeface="Calibri" panose="020F0502020204030204" pitchFamily="34" charset="0"/>
                        </a:rPr>
                        <a:t>2</a:t>
                      </a:r>
                    </a:p>
                  </a:txBody>
                  <a:tcPr marL="9525" marR="9525" marT="9525" marB="0" anchor="ctr"/>
                </a:tc>
                <a:tc>
                  <a:txBody>
                    <a:bodyPr/>
                    <a:lstStyle/>
                    <a:p>
                      <a:pPr marL="0" indent="0" algn="just" rtl="0" fontAlgn="ctr">
                        <a:buClr>
                          <a:srgbClr val="000000"/>
                        </a:buClr>
                        <a:buSzPts val="1800"/>
                        <a:buFont typeface="+mj-lt"/>
                        <a:buNone/>
                      </a:pPr>
                      <a:r>
                        <a:rPr lang="en-GB" sz="1800" b="0" i="0" u="none" strike="noStrike" dirty="0">
                          <a:solidFill>
                            <a:srgbClr val="000000"/>
                          </a:solidFill>
                          <a:effectLst/>
                          <a:latin typeface="Calibri" panose="020F0502020204030204" pitchFamily="34" charset="0"/>
                        </a:rPr>
                        <a:t>Market Overview</a:t>
                      </a:r>
                      <a:endParaRPr lang="en-GB" sz="1800" b="0" i="0" u="none" strike="noStrike" dirty="0">
                        <a:solidFill>
                          <a:srgbClr val="000000"/>
                        </a:solidFill>
                        <a:effectLst/>
                        <a:latin typeface="+mj-lt"/>
                      </a:endParaRPr>
                    </a:p>
                  </a:txBody>
                  <a:tcPr anchor="ctr"/>
                </a:tc>
                <a:tc>
                  <a:txBody>
                    <a:bodyPr/>
                    <a:lstStyle/>
                    <a:p>
                      <a:pPr marL="0" indent="0" algn="just" rtl="0" fontAlgn="ctr">
                        <a:buClr>
                          <a:srgbClr val="000000"/>
                        </a:buClr>
                        <a:buSzPts val="1800"/>
                        <a:buFont typeface="+mj-lt"/>
                        <a:buNone/>
                      </a:pPr>
                      <a:r>
                        <a:rPr lang="en-GB" sz="1800" b="0" i="0" u="none" strike="noStrike" kern="1200" dirty="0">
                          <a:solidFill>
                            <a:schemeClr val="tx1"/>
                          </a:solidFill>
                          <a:effectLst/>
                          <a:latin typeface="+mj-lt"/>
                          <a:ea typeface="+mn-ea"/>
                          <a:cs typeface="+mn-cs"/>
                        </a:rPr>
                        <a:t>6-1</a:t>
                      </a:r>
                      <a:r>
                        <a:rPr lang="ru-RU" sz="1800" b="0" i="0" u="none" strike="noStrike" kern="1200" dirty="0">
                          <a:solidFill>
                            <a:schemeClr val="tx1"/>
                          </a:solidFill>
                          <a:effectLst/>
                          <a:latin typeface="+mj-lt"/>
                          <a:ea typeface="+mn-ea"/>
                          <a:cs typeface="+mn-cs"/>
                        </a:rPr>
                        <a:t>0</a:t>
                      </a:r>
                      <a:endParaRPr lang="en-GB" sz="1800" b="0" i="0" u="none" strike="noStrike" kern="1200" dirty="0">
                        <a:solidFill>
                          <a:schemeClr val="tx1"/>
                        </a:solidFill>
                        <a:effectLst/>
                        <a:latin typeface="+mj-lt"/>
                        <a:ea typeface="+mn-ea"/>
                        <a:cs typeface="+mn-cs"/>
                      </a:endParaRPr>
                    </a:p>
                  </a:txBody>
                  <a:tcPr anchor="ctr"/>
                </a:tc>
                <a:extLst>
                  <a:ext uri="{0D108BD9-81ED-4DB2-BD59-A6C34878D82A}">
                    <a16:rowId xmlns:a16="http://schemas.microsoft.com/office/drawing/2014/main" val="10001"/>
                  </a:ext>
                </a:extLst>
              </a:tr>
              <a:tr h="454424">
                <a:tc>
                  <a:txBody>
                    <a:bodyPr/>
                    <a:lstStyle/>
                    <a:p>
                      <a:pPr algn="ctr" fontAlgn="b"/>
                      <a:r>
                        <a:rPr lang="ru-RU" sz="1800" b="0" i="0" u="none" strike="noStrike" dirty="0">
                          <a:solidFill>
                            <a:srgbClr val="000000"/>
                          </a:solidFill>
                          <a:effectLst/>
                          <a:latin typeface="Calibri" panose="020F0502020204030204" pitchFamily="34" charset="0"/>
                        </a:rPr>
                        <a:t>3</a:t>
                      </a:r>
                    </a:p>
                  </a:txBody>
                  <a:tcPr marL="9525" marR="9525" marT="9525" marB="0" anchor="ctr"/>
                </a:tc>
                <a:tc>
                  <a:txBody>
                    <a:bodyPr/>
                    <a:lstStyle/>
                    <a:p>
                      <a:pPr marL="0" indent="0" algn="just" rtl="0" fontAlgn="ctr">
                        <a:buClr>
                          <a:srgbClr val="000000"/>
                        </a:buClr>
                        <a:buSzPts val="1800"/>
                        <a:buFont typeface="+mj-lt"/>
                        <a:buNone/>
                      </a:pPr>
                      <a:r>
                        <a:rPr lang="en-GB" sz="1800" b="0" i="0" u="none" strike="noStrike" dirty="0">
                          <a:solidFill>
                            <a:srgbClr val="000000"/>
                          </a:solidFill>
                          <a:effectLst/>
                          <a:latin typeface="Calibri" panose="020F0502020204030204" pitchFamily="34" charset="0"/>
                        </a:rPr>
                        <a:t>Legal Setup</a:t>
                      </a:r>
                      <a:endParaRPr lang="en-GB" sz="1800" b="0" i="0" u="none" strike="noStrike" dirty="0">
                        <a:solidFill>
                          <a:srgbClr val="000000"/>
                        </a:solidFill>
                        <a:effectLst/>
                        <a:latin typeface="+mj-lt"/>
                      </a:endParaRPr>
                    </a:p>
                  </a:txBody>
                  <a:tcPr anchor="ctr"/>
                </a:tc>
                <a:tc>
                  <a:txBody>
                    <a:bodyPr/>
                    <a:lstStyle/>
                    <a:p>
                      <a:pPr marL="0" indent="0" algn="just" rtl="0" fontAlgn="ctr">
                        <a:buClr>
                          <a:srgbClr val="000000"/>
                        </a:buClr>
                        <a:buSzPts val="1800"/>
                        <a:buFont typeface="+mj-lt"/>
                        <a:buNone/>
                      </a:pPr>
                      <a:r>
                        <a:rPr lang="en-GB" sz="1800" b="0" i="0" u="none" strike="noStrike" kern="1200" dirty="0">
                          <a:solidFill>
                            <a:schemeClr val="tx1"/>
                          </a:solidFill>
                          <a:effectLst/>
                          <a:latin typeface="+mj-lt"/>
                          <a:ea typeface="+mn-ea"/>
                          <a:cs typeface="+mn-cs"/>
                        </a:rPr>
                        <a:t>1</a:t>
                      </a:r>
                      <a:r>
                        <a:rPr lang="ru-RU" sz="1800" b="0" i="0" u="none" strike="noStrike" kern="1200" dirty="0">
                          <a:solidFill>
                            <a:schemeClr val="tx1"/>
                          </a:solidFill>
                          <a:effectLst/>
                          <a:latin typeface="+mj-lt"/>
                          <a:ea typeface="+mn-ea"/>
                          <a:cs typeface="+mn-cs"/>
                        </a:rPr>
                        <a:t>1</a:t>
                      </a:r>
                      <a:r>
                        <a:rPr lang="en-GB" sz="1800" b="0" i="0" u="none" strike="noStrike" kern="1200" dirty="0">
                          <a:solidFill>
                            <a:schemeClr val="tx1"/>
                          </a:solidFill>
                          <a:effectLst/>
                          <a:latin typeface="+mj-lt"/>
                          <a:ea typeface="+mn-ea"/>
                          <a:cs typeface="+mn-cs"/>
                        </a:rPr>
                        <a:t>-15</a:t>
                      </a:r>
                    </a:p>
                  </a:txBody>
                  <a:tcPr anchor="ctr"/>
                </a:tc>
                <a:extLst>
                  <a:ext uri="{0D108BD9-81ED-4DB2-BD59-A6C34878D82A}">
                    <a16:rowId xmlns:a16="http://schemas.microsoft.com/office/drawing/2014/main" val="10002"/>
                  </a:ext>
                </a:extLst>
              </a:tr>
              <a:tr h="436928">
                <a:tc>
                  <a:txBody>
                    <a:bodyPr/>
                    <a:lstStyle/>
                    <a:p>
                      <a:pPr algn="ctr" fontAlgn="b"/>
                      <a:r>
                        <a:rPr lang="ru-RU" sz="1800" b="0" i="0" u="none" strike="noStrike" dirty="0">
                          <a:solidFill>
                            <a:srgbClr val="000000"/>
                          </a:solidFill>
                          <a:effectLst/>
                          <a:latin typeface="Calibri" panose="020F0502020204030204" pitchFamily="34" charset="0"/>
                        </a:rPr>
                        <a:t>4</a:t>
                      </a:r>
                    </a:p>
                  </a:txBody>
                  <a:tcPr marL="9525" marR="9525" marT="9525" marB="0" anchor="ctr"/>
                </a:tc>
                <a:tc>
                  <a:txBody>
                    <a:bodyPr/>
                    <a:lstStyle/>
                    <a:p>
                      <a:pPr marL="0" indent="0" algn="just" rtl="0" fontAlgn="ctr">
                        <a:buClr>
                          <a:srgbClr val="000000"/>
                        </a:buClr>
                        <a:buSzPts val="1800"/>
                        <a:buFont typeface="+mj-lt"/>
                        <a:buNone/>
                      </a:pPr>
                      <a:r>
                        <a:rPr lang="en-US" b="0" dirty="0"/>
                        <a:t>Product and business process</a:t>
                      </a:r>
                      <a:endParaRPr lang="en-GB" sz="1800" b="0" i="0" u="none" strike="noStrike" dirty="0">
                        <a:solidFill>
                          <a:srgbClr val="000000"/>
                        </a:solidFill>
                        <a:effectLst/>
                        <a:latin typeface="+mj-lt"/>
                      </a:endParaRPr>
                    </a:p>
                  </a:txBody>
                  <a:tcPr anchor="ctr"/>
                </a:tc>
                <a:tc>
                  <a:txBody>
                    <a:bodyPr/>
                    <a:lstStyle/>
                    <a:p>
                      <a:pPr marL="0" indent="0" algn="just" rtl="0" fontAlgn="ctr">
                        <a:buClr>
                          <a:srgbClr val="000000"/>
                        </a:buClr>
                        <a:buSzPts val="1800"/>
                        <a:buFont typeface="+mj-lt"/>
                        <a:buNone/>
                      </a:pPr>
                      <a:r>
                        <a:rPr lang="en-GB" sz="1800" b="0" i="0" u="none" strike="noStrike" kern="1200" dirty="0">
                          <a:solidFill>
                            <a:schemeClr val="tx1"/>
                          </a:solidFill>
                          <a:effectLst/>
                          <a:latin typeface="+mj-lt"/>
                          <a:ea typeface="+mn-ea"/>
                          <a:cs typeface="+mn-cs"/>
                        </a:rPr>
                        <a:t>16-21</a:t>
                      </a:r>
                    </a:p>
                  </a:txBody>
                  <a:tcPr anchor="ctr"/>
                </a:tc>
                <a:extLst>
                  <a:ext uri="{0D108BD9-81ED-4DB2-BD59-A6C34878D82A}">
                    <a16:rowId xmlns:a16="http://schemas.microsoft.com/office/drawing/2014/main" val="10003"/>
                  </a:ext>
                </a:extLst>
              </a:tr>
              <a:tr h="454424">
                <a:tc>
                  <a:txBody>
                    <a:bodyPr/>
                    <a:lstStyle/>
                    <a:p>
                      <a:pPr algn="ctr" fontAlgn="b"/>
                      <a:r>
                        <a:rPr lang="en-US" sz="1800" b="0" i="0" u="none" strike="noStrike" dirty="0">
                          <a:solidFill>
                            <a:srgbClr val="000000"/>
                          </a:solidFill>
                          <a:effectLst/>
                          <a:latin typeface="Calibri" panose="020F0502020204030204" pitchFamily="34" charset="0"/>
                        </a:rPr>
                        <a:t>5</a:t>
                      </a:r>
                      <a:endParaRPr lang="ru-RU"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lvl="0" indent="0" algn="just" defTabSz="914400" rtl="0" eaLnBrk="1" fontAlgn="ctr" latinLnBrk="0" hangingPunct="1">
                        <a:lnSpc>
                          <a:spcPct val="100000"/>
                        </a:lnSpc>
                        <a:spcBef>
                          <a:spcPts val="0"/>
                        </a:spcBef>
                        <a:spcAft>
                          <a:spcPts val="0"/>
                        </a:spcAft>
                        <a:buClr>
                          <a:srgbClr val="000000"/>
                        </a:buClr>
                        <a:buSzPts val="1800"/>
                        <a:buFont typeface="+mj-lt"/>
                        <a:buNone/>
                        <a:tabLst/>
                        <a:defRPr/>
                      </a:pPr>
                      <a:r>
                        <a:rPr lang="en-US" b="0" dirty="0"/>
                        <a:t>Digital sales</a:t>
                      </a:r>
                    </a:p>
                  </a:txBody>
                  <a:tcPr anchor="ctr"/>
                </a:tc>
                <a:tc>
                  <a:txBody>
                    <a:bodyPr/>
                    <a:lstStyle/>
                    <a:p>
                      <a:pPr marL="0" indent="0" algn="just" rtl="0" fontAlgn="ctr">
                        <a:buClr>
                          <a:srgbClr val="000000"/>
                        </a:buClr>
                        <a:buSzPts val="1800"/>
                        <a:buFont typeface="+mj-lt"/>
                        <a:buNone/>
                      </a:pPr>
                      <a:r>
                        <a:rPr lang="en-GB" sz="1800" b="0" i="0" u="none" strike="noStrike" kern="1200" dirty="0">
                          <a:solidFill>
                            <a:schemeClr val="tx1"/>
                          </a:solidFill>
                          <a:effectLst/>
                          <a:latin typeface="+mj-lt"/>
                          <a:ea typeface="+mn-ea"/>
                          <a:cs typeface="+mn-cs"/>
                        </a:rPr>
                        <a:t>22-32</a:t>
                      </a:r>
                    </a:p>
                  </a:txBody>
                  <a:tcPr anchor="ctr"/>
                </a:tc>
                <a:extLst>
                  <a:ext uri="{0D108BD9-81ED-4DB2-BD59-A6C34878D82A}">
                    <a16:rowId xmlns:a16="http://schemas.microsoft.com/office/drawing/2014/main" val="3972389352"/>
                  </a:ext>
                </a:extLst>
              </a:tr>
              <a:tr h="454424">
                <a:tc>
                  <a:txBody>
                    <a:bodyPr/>
                    <a:lstStyle/>
                    <a:p>
                      <a:pPr algn="ctr" fontAlgn="b"/>
                      <a:r>
                        <a:rPr lang="ru-RU" sz="1800" b="0" i="0" u="none" strike="noStrike" dirty="0">
                          <a:solidFill>
                            <a:srgbClr val="000000"/>
                          </a:solidFill>
                          <a:effectLst/>
                          <a:latin typeface="Calibri" panose="020F0502020204030204" pitchFamily="34" charset="0"/>
                        </a:rPr>
                        <a:t>5</a:t>
                      </a:r>
                    </a:p>
                  </a:txBody>
                  <a:tcPr marL="9525" marR="9525" marT="9525" marB="0" anchor="ctr"/>
                </a:tc>
                <a:tc>
                  <a:txBody>
                    <a:bodyPr/>
                    <a:lstStyle/>
                    <a:p>
                      <a:pPr marL="0" indent="0" algn="just" rtl="0" fontAlgn="ctr">
                        <a:buClr>
                          <a:srgbClr val="000000"/>
                        </a:buClr>
                        <a:buSzPts val="1800"/>
                        <a:buFont typeface="+mj-lt"/>
                        <a:buNone/>
                      </a:pPr>
                      <a:r>
                        <a:rPr lang="en-GB" sz="1800" b="0" i="0" u="none" strike="noStrike" dirty="0">
                          <a:solidFill>
                            <a:srgbClr val="000000"/>
                          </a:solidFill>
                          <a:effectLst/>
                          <a:latin typeface="Calibri" panose="020F0502020204030204" pitchFamily="34" charset="0"/>
                        </a:rPr>
                        <a:t>Decision Making &amp; Collection</a:t>
                      </a:r>
                    </a:p>
                  </a:txBody>
                  <a:tcPr anchor="ctr"/>
                </a:tc>
                <a:tc>
                  <a:txBody>
                    <a:bodyPr/>
                    <a:lstStyle/>
                    <a:p>
                      <a:pPr marL="0" indent="0" algn="just" rtl="0" fontAlgn="ctr">
                        <a:buClr>
                          <a:srgbClr val="000000"/>
                        </a:buClr>
                        <a:buSzPts val="1800"/>
                        <a:buFont typeface="+mj-lt"/>
                        <a:buNone/>
                      </a:pPr>
                      <a:r>
                        <a:rPr lang="en-GB" sz="1800" b="0" i="0" u="none" strike="noStrike" kern="1200" dirty="0">
                          <a:solidFill>
                            <a:schemeClr val="tx1"/>
                          </a:solidFill>
                          <a:effectLst/>
                          <a:latin typeface="+mj-lt"/>
                          <a:ea typeface="+mn-ea"/>
                          <a:cs typeface="+mn-cs"/>
                        </a:rPr>
                        <a:t>33-39</a:t>
                      </a:r>
                    </a:p>
                  </a:txBody>
                  <a:tcPr anchor="ctr"/>
                </a:tc>
                <a:extLst>
                  <a:ext uri="{0D108BD9-81ED-4DB2-BD59-A6C34878D82A}">
                    <a16:rowId xmlns:a16="http://schemas.microsoft.com/office/drawing/2014/main" val="10004"/>
                  </a:ext>
                </a:extLst>
              </a:tr>
              <a:tr h="409672">
                <a:tc>
                  <a:txBody>
                    <a:bodyPr/>
                    <a:lstStyle/>
                    <a:p>
                      <a:pPr algn="ctr" fontAlgn="b"/>
                      <a:r>
                        <a:rPr lang="ru-RU" sz="1800" b="0" i="0" u="none" strike="noStrike" dirty="0">
                          <a:solidFill>
                            <a:srgbClr val="000000"/>
                          </a:solidFill>
                          <a:effectLst/>
                          <a:latin typeface="Calibri" panose="020F0502020204030204" pitchFamily="34" charset="0"/>
                        </a:rPr>
                        <a:t>6</a:t>
                      </a:r>
                    </a:p>
                  </a:txBody>
                  <a:tcPr marL="9525" marR="9525" marT="9525" marB="0" anchor="ctr"/>
                </a:tc>
                <a:tc>
                  <a:txBody>
                    <a:bodyPr/>
                    <a:lstStyle/>
                    <a:p>
                      <a:pPr marL="0" indent="0" algn="just" rtl="0" fontAlgn="ctr">
                        <a:buClr>
                          <a:srgbClr val="000000"/>
                        </a:buClr>
                        <a:buSzPts val="1800"/>
                        <a:buFont typeface="+mj-lt"/>
                        <a:buNone/>
                      </a:pPr>
                      <a:r>
                        <a:rPr lang="en-GB" sz="1800" b="0" i="0" u="none" strike="noStrike" dirty="0">
                          <a:solidFill>
                            <a:schemeClr val="tx1"/>
                          </a:solidFill>
                          <a:effectLst/>
                          <a:latin typeface="Calibri" panose="020F0502020204030204" pitchFamily="34" charset="0"/>
                        </a:rPr>
                        <a:t>IT</a:t>
                      </a:r>
                      <a:endParaRPr lang="en-GB" sz="1800" b="0" i="0" u="none" strike="noStrike" dirty="0">
                        <a:solidFill>
                          <a:schemeClr val="tx1"/>
                        </a:solidFill>
                        <a:effectLst/>
                        <a:latin typeface="+mj-lt"/>
                      </a:endParaRPr>
                    </a:p>
                  </a:txBody>
                  <a:tcPr anchor="ctr"/>
                </a:tc>
                <a:tc>
                  <a:txBody>
                    <a:bodyPr/>
                    <a:lstStyle/>
                    <a:p>
                      <a:pPr marL="0" indent="0" algn="just" rtl="0" fontAlgn="ctr">
                        <a:buClr>
                          <a:srgbClr val="000000"/>
                        </a:buClr>
                        <a:buSzPts val="1800"/>
                        <a:buFont typeface="+mj-lt"/>
                        <a:buNone/>
                      </a:pPr>
                      <a:r>
                        <a:rPr lang="en-GB" sz="1800" b="0" i="0" u="none" strike="noStrike" kern="1200" dirty="0">
                          <a:solidFill>
                            <a:schemeClr val="tx1"/>
                          </a:solidFill>
                          <a:effectLst/>
                          <a:latin typeface="+mj-lt"/>
                          <a:ea typeface="+mn-ea"/>
                          <a:cs typeface="+mn-cs"/>
                        </a:rPr>
                        <a:t>40-44</a:t>
                      </a:r>
                    </a:p>
                  </a:txBody>
                  <a:tcPr anchor="ctr"/>
                </a:tc>
                <a:extLst>
                  <a:ext uri="{0D108BD9-81ED-4DB2-BD59-A6C34878D82A}">
                    <a16:rowId xmlns:a16="http://schemas.microsoft.com/office/drawing/2014/main" val="10005"/>
                  </a:ext>
                </a:extLst>
              </a:tr>
              <a:tr h="454424">
                <a:tc>
                  <a:txBody>
                    <a:bodyPr/>
                    <a:lstStyle/>
                    <a:p>
                      <a:pPr algn="ctr" fontAlgn="b"/>
                      <a:r>
                        <a:rPr lang="ru-RU" sz="1800" b="0" i="0" u="none" strike="noStrike" dirty="0">
                          <a:solidFill>
                            <a:srgbClr val="000000"/>
                          </a:solidFill>
                          <a:effectLst/>
                          <a:latin typeface="Calibri" panose="020F0502020204030204" pitchFamily="34" charset="0"/>
                        </a:rPr>
                        <a:t>7</a:t>
                      </a:r>
                    </a:p>
                  </a:txBody>
                  <a:tcPr marL="9525" marR="9525" marT="9525" marB="0" anchor="ctr"/>
                </a:tc>
                <a:tc>
                  <a:txBody>
                    <a:bodyPr/>
                    <a:lstStyle/>
                    <a:p>
                      <a:r>
                        <a:rPr lang="en-US" b="0" dirty="0"/>
                        <a:t>HR &amp; Admin Information</a:t>
                      </a:r>
                      <a:endParaRPr lang="ru-RU" b="0" dirty="0"/>
                    </a:p>
                  </a:txBody>
                  <a:tcPr anchor="ctr"/>
                </a:tc>
                <a:tc>
                  <a:txBody>
                    <a:bodyPr/>
                    <a:lstStyle/>
                    <a:p>
                      <a:pPr marL="0" indent="0" algn="just" rtl="0" fontAlgn="ctr">
                        <a:buClr>
                          <a:srgbClr val="000000"/>
                        </a:buClr>
                        <a:buSzPts val="1800"/>
                        <a:buFont typeface="+mj-lt"/>
                        <a:buNone/>
                      </a:pPr>
                      <a:r>
                        <a:rPr lang="en-GB" sz="1800" b="0" i="0" u="none" strike="noStrike" kern="1200" dirty="0">
                          <a:solidFill>
                            <a:schemeClr val="tx1"/>
                          </a:solidFill>
                          <a:effectLst/>
                          <a:latin typeface="+mj-lt"/>
                          <a:ea typeface="+mn-ea"/>
                          <a:cs typeface="+mn-cs"/>
                        </a:rPr>
                        <a:t>45-49</a:t>
                      </a:r>
                    </a:p>
                  </a:txBody>
                  <a:tcPr anchor="ctr"/>
                </a:tc>
                <a:extLst>
                  <a:ext uri="{0D108BD9-81ED-4DB2-BD59-A6C34878D82A}">
                    <a16:rowId xmlns:a16="http://schemas.microsoft.com/office/drawing/2014/main" val="10006"/>
                  </a:ext>
                </a:extLst>
              </a:tr>
              <a:tr h="409672">
                <a:tc>
                  <a:txBody>
                    <a:bodyPr/>
                    <a:lstStyle/>
                    <a:p>
                      <a:pPr algn="ctr" fontAlgn="b"/>
                      <a:r>
                        <a:rPr lang="ru-RU" sz="1800" b="0" i="0" u="none" strike="noStrike" dirty="0">
                          <a:solidFill>
                            <a:srgbClr val="000000"/>
                          </a:solidFill>
                          <a:effectLst/>
                          <a:latin typeface="Calibri" panose="020F0502020204030204" pitchFamily="34" charset="0"/>
                        </a:rPr>
                        <a:t>8</a:t>
                      </a:r>
                    </a:p>
                  </a:txBody>
                  <a:tcPr marL="9525" marR="9525" marT="9525" marB="0" anchor="ctr"/>
                </a:tc>
                <a:tc>
                  <a:txBody>
                    <a:bodyPr/>
                    <a:lstStyle/>
                    <a:p>
                      <a:pPr marL="0" indent="0" algn="just" rtl="0" fontAlgn="ctr">
                        <a:buClr>
                          <a:srgbClr val="000000"/>
                        </a:buClr>
                        <a:buSzPts val="1800"/>
                        <a:buFont typeface="+mj-lt"/>
                        <a:buNone/>
                      </a:pPr>
                      <a:r>
                        <a:rPr lang="en-GB" sz="1800" b="0" i="0" u="none" strike="noStrike" dirty="0">
                          <a:solidFill>
                            <a:srgbClr val="000000"/>
                          </a:solidFill>
                          <a:effectLst/>
                          <a:latin typeface="Calibri" panose="020F0502020204030204" pitchFamily="34" charset="0"/>
                        </a:rPr>
                        <a:t>Finance</a:t>
                      </a:r>
                    </a:p>
                  </a:txBody>
                  <a:tcPr anchor="ctr"/>
                </a:tc>
                <a:tc>
                  <a:txBody>
                    <a:bodyPr/>
                    <a:lstStyle/>
                    <a:p>
                      <a:pPr marL="0" indent="0" algn="just" rtl="0" fontAlgn="ctr">
                        <a:buClr>
                          <a:srgbClr val="000000"/>
                        </a:buClr>
                        <a:buSzPts val="1800"/>
                        <a:buFont typeface="+mj-lt"/>
                        <a:buNone/>
                      </a:pPr>
                      <a:r>
                        <a:rPr lang="en-GB" sz="1800" b="0" i="0" u="none" strike="noStrike" kern="1200" dirty="0">
                          <a:solidFill>
                            <a:schemeClr val="tx1"/>
                          </a:solidFill>
                          <a:effectLst/>
                          <a:latin typeface="+mj-lt"/>
                          <a:ea typeface="+mn-ea"/>
                          <a:cs typeface="+mn-cs"/>
                        </a:rPr>
                        <a:t>50-57</a:t>
                      </a:r>
                    </a:p>
                  </a:txBody>
                  <a:tcPr anchor="ctr"/>
                </a:tc>
                <a:extLst>
                  <a:ext uri="{0D108BD9-81ED-4DB2-BD59-A6C34878D82A}">
                    <a16:rowId xmlns:a16="http://schemas.microsoft.com/office/drawing/2014/main" val="10007"/>
                  </a:ext>
                </a:extLst>
              </a:tr>
              <a:tr h="409672">
                <a:tc>
                  <a:txBody>
                    <a:bodyPr/>
                    <a:lstStyle/>
                    <a:p>
                      <a:pPr algn="ctr" fontAlgn="b"/>
                      <a:r>
                        <a:rPr lang="ru-RU" sz="1800" b="0" i="0" u="none" strike="noStrike" dirty="0">
                          <a:solidFill>
                            <a:srgbClr val="000000"/>
                          </a:solidFill>
                          <a:effectLst/>
                          <a:latin typeface="Calibri" panose="020F0502020204030204" pitchFamily="34" charset="0"/>
                        </a:rPr>
                        <a:t>1</a:t>
                      </a:r>
                      <a:r>
                        <a:rPr lang="en-US" sz="1800" b="0" i="0" u="none" strike="noStrike" dirty="0">
                          <a:solidFill>
                            <a:srgbClr val="000000"/>
                          </a:solidFill>
                          <a:effectLst/>
                          <a:latin typeface="Calibri" panose="020F0502020204030204" pitchFamily="34" charset="0"/>
                        </a:rPr>
                        <a:t>0</a:t>
                      </a:r>
                      <a:endParaRPr lang="ru-RU"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indent="0" algn="just" rtl="0" fontAlgn="ctr">
                        <a:buClr>
                          <a:srgbClr val="000000"/>
                        </a:buClr>
                        <a:buSzPts val="1800"/>
                        <a:buFont typeface="+mj-lt"/>
                        <a:buNone/>
                      </a:pPr>
                      <a:r>
                        <a:rPr lang="en-GB" sz="1800" b="0" i="0" u="none" strike="noStrike" dirty="0">
                          <a:solidFill>
                            <a:srgbClr val="000000"/>
                          </a:solidFill>
                          <a:effectLst/>
                          <a:latin typeface="Calibri" panose="020F0502020204030204" pitchFamily="34" charset="0"/>
                        </a:rPr>
                        <a:t>Project Plan</a:t>
                      </a:r>
                      <a:endParaRPr lang="en-GB" sz="1800" b="0" i="0" u="none" strike="noStrike" dirty="0">
                        <a:solidFill>
                          <a:srgbClr val="000000"/>
                        </a:solidFill>
                        <a:effectLst/>
                        <a:latin typeface="+mj-lt"/>
                      </a:endParaRPr>
                    </a:p>
                  </a:txBody>
                  <a:tcPr anchor="ctr"/>
                </a:tc>
                <a:tc>
                  <a:txBody>
                    <a:bodyPr/>
                    <a:lstStyle/>
                    <a:p>
                      <a:pPr marL="0" indent="0" algn="just" rtl="0" fontAlgn="ctr">
                        <a:buClr>
                          <a:srgbClr val="000000"/>
                        </a:buClr>
                        <a:buSzPts val="1800"/>
                        <a:buFont typeface="+mj-lt"/>
                        <a:buNone/>
                      </a:pPr>
                      <a:r>
                        <a:rPr lang="en-GB" sz="1800" b="0" i="0" u="none" strike="noStrike" kern="1200" dirty="0">
                          <a:solidFill>
                            <a:schemeClr val="tx1"/>
                          </a:solidFill>
                          <a:effectLst/>
                          <a:latin typeface="+mj-lt"/>
                          <a:ea typeface="+mn-ea"/>
                          <a:cs typeface="+mn-cs"/>
                        </a:rPr>
                        <a:t>58-59</a:t>
                      </a:r>
                    </a:p>
                  </a:txBody>
                  <a:tcPr anchor="ctr"/>
                </a:tc>
                <a:extLst>
                  <a:ext uri="{0D108BD9-81ED-4DB2-BD59-A6C34878D82A}">
                    <a16:rowId xmlns:a16="http://schemas.microsoft.com/office/drawing/2014/main" val="10009"/>
                  </a:ext>
                </a:extLst>
              </a:tr>
              <a:tr h="454424">
                <a:tc>
                  <a:txBody>
                    <a:bodyPr/>
                    <a:lstStyle/>
                    <a:p>
                      <a:pPr algn="ctr" fontAlgn="b"/>
                      <a:r>
                        <a:rPr lang="ru-RU" sz="1800" b="0" i="0" u="none" strike="noStrike" dirty="0">
                          <a:solidFill>
                            <a:srgbClr val="000000"/>
                          </a:solidFill>
                          <a:effectLst/>
                          <a:latin typeface="Calibri" panose="020F0502020204030204" pitchFamily="34" charset="0"/>
                        </a:rPr>
                        <a:t>1</a:t>
                      </a:r>
                      <a:r>
                        <a:rPr lang="en-US" sz="1800" b="0" i="0" u="none" strike="noStrike" dirty="0">
                          <a:solidFill>
                            <a:srgbClr val="000000"/>
                          </a:solidFill>
                          <a:effectLst/>
                          <a:latin typeface="Calibri" panose="020F0502020204030204" pitchFamily="34" charset="0"/>
                        </a:rPr>
                        <a:t>1</a:t>
                      </a:r>
                      <a:endParaRPr lang="ru-RU"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indent="0" algn="just" rtl="0" fontAlgn="ctr">
                        <a:buClr>
                          <a:srgbClr val="000000"/>
                        </a:buClr>
                        <a:buSzPts val="1800"/>
                        <a:buFont typeface="+mj-lt"/>
                        <a:buNone/>
                      </a:pPr>
                      <a:r>
                        <a:rPr lang="en-US" b="0" dirty="0"/>
                        <a:t>Appendix</a:t>
                      </a:r>
                      <a:endParaRPr lang="en-GB" sz="1800" b="0" i="0" u="none" strike="noStrike" dirty="0">
                        <a:solidFill>
                          <a:srgbClr val="000000"/>
                        </a:solidFill>
                        <a:effectLst/>
                        <a:latin typeface="+mj-lt"/>
                      </a:endParaRPr>
                    </a:p>
                  </a:txBody>
                  <a:tcPr anchor="ctr"/>
                </a:tc>
                <a:tc>
                  <a:txBody>
                    <a:bodyPr/>
                    <a:lstStyle/>
                    <a:p>
                      <a:pPr marL="0" indent="0" algn="just" rtl="0" fontAlgn="ctr">
                        <a:buClr>
                          <a:srgbClr val="000000"/>
                        </a:buClr>
                        <a:buSzPts val="1800"/>
                        <a:buFont typeface="+mj-lt"/>
                        <a:buNone/>
                      </a:pPr>
                      <a:r>
                        <a:rPr lang="en-GB" sz="1800" b="0" i="0" u="none" strike="noStrike" kern="1200" dirty="0">
                          <a:solidFill>
                            <a:schemeClr val="tx1"/>
                          </a:solidFill>
                          <a:effectLst/>
                          <a:latin typeface="+mj-lt"/>
                          <a:ea typeface="+mn-ea"/>
                          <a:cs typeface="+mn-cs"/>
                        </a:rPr>
                        <a:t>60-68</a:t>
                      </a:r>
                    </a:p>
                  </a:txBody>
                  <a:tcPr anchor="ctr"/>
                </a:tc>
                <a:extLst>
                  <a:ext uri="{0D108BD9-81ED-4DB2-BD59-A6C34878D82A}">
                    <a16:rowId xmlns:a16="http://schemas.microsoft.com/office/drawing/2014/main" val="10010"/>
                  </a:ext>
                </a:extLst>
              </a:tr>
            </a:tbl>
          </a:graphicData>
        </a:graphic>
      </p:graphicFrame>
    </p:spTree>
    <p:extLst>
      <p:ext uri="{BB962C8B-B14F-4D97-AF65-F5344CB8AC3E}">
        <p14:creationId xmlns:p14="http://schemas.microsoft.com/office/powerpoint/2010/main" val="32150111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D7F305DA-160D-498F-B102-A1D8643B4A2C}" type="slidenum">
              <a:rPr lang="ru-RU" smtClean="0"/>
              <a:pPr/>
              <a:t>20</a:t>
            </a:fld>
            <a:endParaRPr lang="ru-RU"/>
          </a:p>
        </p:txBody>
      </p:sp>
      <p:sp>
        <p:nvSpPr>
          <p:cNvPr id="5" name="Title 1"/>
          <p:cNvSpPr>
            <a:spLocks noGrp="1"/>
          </p:cNvSpPr>
          <p:nvPr>
            <p:ph type="title"/>
          </p:nvPr>
        </p:nvSpPr>
        <p:spPr>
          <a:xfrm>
            <a:off x="395536" y="116632"/>
            <a:ext cx="8159540" cy="312281"/>
          </a:xfrm>
        </p:spPr>
        <p:txBody>
          <a:bodyPr/>
          <a:lstStyle/>
          <a:p>
            <a:r>
              <a:rPr lang="en-US"/>
              <a:t>Repeat Sales Business Process</a:t>
            </a:r>
          </a:p>
        </p:txBody>
      </p:sp>
      <p:sp>
        <p:nvSpPr>
          <p:cNvPr id="11" name="Прямоугольник 99"/>
          <p:cNvSpPr/>
          <p:nvPr/>
        </p:nvSpPr>
        <p:spPr>
          <a:xfrm>
            <a:off x="1341772" y="2312894"/>
            <a:ext cx="4192585" cy="3474262"/>
          </a:xfrm>
          <a:prstGeom prst="rect">
            <a:avLst/>
          </a:prstGeom>
          <a:solidFill>
            <a:schemeClr val="bg1">
              <a:lumMod val="95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US" sz="1200" b="1">
                <a:solidFill>
                  <a:schemeClr val="tx1"/>
                </a:solidFill>
              </a:rPr>
              <a:t>Terrasoft BPM Online  </a:t>
            </a:r>
          </a:p>
        </p:txBody>
      </p:sp>
      <p:sp>
        <p:nvSpPr>
          <p:cNvPr id="53" name="Прямоугольник 203"/>
          <p:cNvSpPr/>
          <p:nvPr/>
        </p:nvSpPr>
        <p:spPr>
          <a:xfrm>
            <a:off x="4374912" y="5919663"/>
            <a:ext cx="984460" cy="425839"/>
          </a:xfrm>
          <a:prstGeom prst="rect">
            <a:avLst/>
          </a:prstGeom>
          <a:solidFill>
            <a:schemeClr val="accent5">
              <a:lumMod val="40000"/>
              <a:lumOff val="6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US" sz="1200">
                <a:solidFill>
                  <a:schemeClr val="tx1"/>
                </a:solidFill>
              </a:rPr>
              <a:t>Accounting</a:t>
            </a:r>
          </a:p>
          <a:p>
            <a:pPr algn="ctr"/>
            <a:r>
              <a:rPr lang="en-US" sz="1200">
                <a:solidFill>
                  <a:schemeClr val="tx1"/>
                </a:solidFill>
              </a:rPr>
              <a:t>system</a:t>
            </a:r>
          </a:p>
        </p:txBody>
      </p:sp>
      <p:cxnSp>
        <p:nvCxnSpPr>
          <p:cNvPr id="54" name="Straight Arrow Connector 3225"/>
          <p:cNvCxnSpPr>
            <a:stCxn id="53" idx="0"/>
            <a:endCxn id="57" idx="2"/>
          </p:cNvCxnSpPr>
          <p:nvPr/>
        </p:nvCxnSpPr>
        <p:spPr>
          <a:xfrm flipH="1" flipV="1">
            <a:off x="4621122" y="4700502"/>
            <a:ext cx="246020" cy="1219161"/>
          </a:xfrm>
          <a:prstGeom prst="straightConnector1">
            <a:avLst/>
          </a:prstGeom>
          <a:ln w="15875">
            <a:solidFill>
              <a:schemeClr val="tx1"/>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sp>
        <p:nvSpPr>
          <p:cNvPr id="56" name="Rectangle 10968"/>
          <p:cNvSpPr/>
          <p:nvPr/>
        </p:nvSpPr>
        <p:spPr>
          <a:xfrm>
            <a:off x="3772554" y="2588068"/>
            <a:ext cx="1694150" cy="950278"/>
          </a:xfrm>
          <a:prstGeom prst="rect">
            <a:avLst/>
          </a:prstGeom>
          <a:solidFill>
            <a:schemeClr val="accent3">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Contract confirmation </a:t>
            </a:r>
          </a:p>
        </p:txBody>
      </p:sp>
      <p:sp>
        <p:nvSpPr>
          <p:cNvPr id="57" name="Rectangle 10968"/>
          <p:cNvSpPr/>
          <p:nvPr/>
        </p:nvSpPr>
        <p:spPr>
          <a:xfrm>
            <a:off x="3775540" y="3587727"/>
            <a:ext cx="1691164" cy="1112775"/>
          </a:xfrm>
          <a:prstGeom prst="rect">
            <a:avLst/>
          </a:prstGeom>
          <a:solidFill>
            <a:schemeClr val="accent3">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Loan granting</a:t>
            </a:r>
          </a:p>
        </p:txBody>
      </p:sp>
      <p:sp>
        <p:nvSpPr>
          <p:cNvPr id="58" name="Стрелка вниз 76"/>
          <p:cNvSpPr/>
          <p:nvPr/>
        </p:nvSpPr>
        <p:spPr>
          <a:xfrm>
            <a:off x="4572000" y="3465182"/>
            <a:ext cx="112181" cy="11363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98" name="Rectangle 10968"/>
          <p:cNvSpPr/>
          <p:nvPr/>
        </p:nvSpPr>
        <p:spPr>
          <a:xfrm>
            <a:off x="2597753" y="2582803"/>
            <a:ext cx="1064396" cy="954387"/>
          </a:xfrm>
          <a:prstGeom prst="rect">
            <a:avLst/>
          </a:prstGeom>
          <a:solidFill>
            <a:schemeClr val="accent5">
              <a:lumMod val="40000"/>
              <a:lumOff val="6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MY" sz="1200">
                <a:solidFill>
                  <a:schemeClr val="tx1"/>
                </a:solidFill>
              </a:rPr>
              <a:t>Approval</a:t>
            </a:r>
            <a:endParaRPr lang="en-US" sz="1200">
              <a:solidFill>
                <a:schemeClr val="tx1"/>
              </a:solidFill>
            </a:endParaRPr>
          </a:p>
        </p:txBody>
      </p:sp>
      <p:sp>
        <p:nvSpPr>
          <p:cNvPr id="99" name="Rectangle 10968"/>
          <p:cNvSpPr/>
          <p:nvPr/>
        </p:nvSpPr>
        <p:spPr>
          <a:xfrm>
            <a:off x="2582366" y="4741393"/>
            <a:ext cx="1065392" cy="1028045"/>
          </a:xfrm>
          <a:prstGeom prst="rect">
            <a:avLst/>
          </a:prstGeom>
          <a:solidFill>
            <a:schemeClr val="accent5">
              <a:lumMod val="40000"/>
              <a:lumOff val="6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Reject</a:t>
            </a:r>
          </a:p>
        </p:txBody>
      </p:sp>
      <p:sp>
        <p:nvSpPr>
          <p:cNvPr id="100" name="Rectangle 10968"/>
          <p:cNvSpPr/>
          <p:nvPr/>
        </p:nvSpPr>
        <p:spPr>
          <a:xfrm>
            <a:off x="2583738" y="3576815"/>
            <a:ext cx="1084999" cy="1119511"/>
          </a:xfrm>
          <a:prstGeom prst="rect">
            <a:avLst/>
          </a:prstGeom>
          <a:solidFill>
            <a:schemeClr val="accent5">
              <a:lumMod val="40000"/>
              <a:lumOff val="6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in-house Scoring</a:t>
            </a:r>
            <a:endParaRPr lang="ru-RU" sz="1200">
              <a:solidFill>
                <a:schemeClr val="tx1"/>
              </a:solidFill>
            </a:endParaRPr>
          </a:p>
          <a:p>
            <a:pPr algn="ctr"/>
            <a:r>
              <a:rPr lang="en-US" sz="1200">
                <a:solidFill>
                  <a:schemeClr val="tx1"/>
                </a:solidFill>
              </a:rPr>
              <a:t>And Black lists</a:t>
            </a:r>
          </a:p>
        </p:txBody>
      </p:sp>
      <p:sp>
        <p:nvSpPr>
          <p:cNvPr id="104" name="Стрелка вниз 69"/>
          <p:cNvSpPr/>
          <p:nvPr/>
        </p:nvSpPr>
        <p:spPr>
          <a:xfrm rot="10800000">
            <a:off x="3128821" y="3465182"/>
            <a:ext cx="75027" cy="11919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p>
        </p:txBody>
      </p:sp>
      <p:sp>
        <p:nvSpPr>
          <p:cNvPr id="105" name="Стрелка вниз 70"/>
          <p:cNvSpPr/>
          <p:nvPr/>
        </p:nvSpPr>
        <p:spPr>
          <a:xfrm rot="16200000">
            <a:off x="3647338" y="3021693"/>
            <a:ext cx="99901" cy="12278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p>
        </p:txBody>
      </p:sp>
      <p:cxnSp>
        <p:nvCxnSpPr>
          <p:cNvPr id="112" name="Straight Arrow Connector 111"/>
          <p:cNvCxnSpPr>
            <a:stCxn id="99" idx="2"/>
            <a:endCxn id="117" idx="3"/>
          </p:cNvCxnSpPr>
          <p:nvPr/>
        </p:nvCxnSpPr>
        <p:spPr>
          <a:xfrm flipH="1">
            <a:off x="2228417" y="5769438"/>
            <a:ext cx="886645" cy="319736"/>
          </a:xfrm>
          <a:prstGeom prst="straightConnector1">
            <a:avLst/>
          </a:prstGeom>
          <a:ln w="15875">
            <a:solidFill>
              <a:schemeClr val="tx1"/>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sp>
        <p:nvSpPr>
          <p:cNvPr id="113" name="Стрелка вниз 70"/>
          <p:cNvSpPr/>
          <p:nvPr/>
        </p:nvSpPr>
        <p:spPr>
          <a:xfrm>
            <a:off x="3175955" y="4636239"/>
            <a:ext cx="99901" cy="12278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p>
        </p:txBody>
      </p:sp>
      <p:sp>
        <p:nvSpPr>
          <p:cNvPr id="82" name="Rectangle 10968"/>
          <p:cNvSpPr/>
          <p:nvPr/>
        </p:nvSpPr>
        <p:spPr>
          <a:xfrm>
            <a:off x="1444550" y="3576327"/>
            <a:ext cx="1094936" cy="1119999"/>
          </a:xfrm>
          <a:prstGeom prst="rect">
            <a:avLst/>
          </a:prstGeom>
          <a:solidFill>
            <a:schemeClr val="accent5">
              <a:lumMod val="40000"/>
              <a:lumOff val="6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MY" sz="1200">
                <a:solidFill>
                  <a:schemeClr val="tx1"/>
                </a:solidFill>
              </a:rPr>
              <a:t>request 1-2 additional cont. person and checking</a:t>
            </a:r>
            <a:endParaRPr lang="en-US" sz="1200">
              <a:solidFill>
                <a:schemeClr val="tx1"/>
              </a:solidFill>
            </a:endParaRPr>
          </a:p>
        </p:txBody>
      </p:sp>
      <p:sp>
        <p:nvSpPr>
          <p:cNvPr id="103" name="Стрелка вниз 66"/>
          <p:cNvSpPr/>
          <p:nvPr/>
        </p:nvSpPr>
        <p:spPr>
          <a:xfrm rot="16200000">
            <a:off x="2529793" y="4153757"/>
            <a:ext cx="102456" cy="10457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p>
        </p:txBody>
      </p:sp>
      <p:sp>
        <p:nvSpPr>
          <p:cNvPr id="71" name="Rectangle 10968"/>
          <p:cNvSpPr/>
          <p:nvPr/>
        </p:nvSpPr>
        <p:spPr>
          <a:xfrm>
            <a:off x="1436869" y="2572525"/>
            <a:ext cx="1102617" cy="964665"/>
          </a:xfrm>
          <a:prstGeom prst="rect">
            <a:avLst/>
          </a:prstGeom>
          <a:solidFill>
            <a:schemeClr val="accent5">
              <a:lumMod val="40000"/>
              <a:lumOff val="6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Searching customer in Pre-approved list</a:t>
            </a:r>
          </a:p>
        </p:txBody>
      </p:sp>
      <p:sp>
        <p:nvSpPr>
          <p:cNvPr id="102" name="Стрелка вниз 11"/>
          <p:cNvSpPr/>
          <p:nvPr/>
        </p:nvSpPr>
        <p:spPr>
          <a:xfrm>
            <a:off x="1994980" y="3465182"/>
            <a:ext cx="76329" cy="11919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p>
        </p:txBody>
      </p:sp>
      <p:pic>
        <p:nvPicPr>
          <p:cNvPr id="97" name="Рисунок 9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83779" y="3831676"/>
            <a:ext cx="903305" cy="712986"/>
          </a:xfrm>
          <a:prstGeom prst="rect">
            <a:avLst/>
          </a:prstGeom>
        </p:spPr>
      </p:pic>
      <p:sp>
        <p:nvSpPr>
          <p:cNvPr id="106" name="Rectangle 3083"/>
          <p:cNvSpPr>
            <a:spLocks noChangeArrowheads="1"/>
          </p:cNvSpPr>
          <p:nvPr/>
        </p:nvSpPr>
        <p:spPr bwMode="auto">
          <a:xfrm>
            <a:off x="7854017" y="3329261"/>
            <a:ext cx="1339778" cy="35158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en-US" sz="1200">
                <a:solidFill>
                  <a:schemeClr val="tx1"/>
                </a:solidFill>
              </a:rPr>
              <a:t>Transfer to customer’s bank account</a:t>
            </a:r>
          </a:p>
        </p:txBody>
      </p:sp>
      <p:sp>
        <p:nvSpPr>
          <p:cNvPr id="107" name="Прямоугольник 203"/>
          <p:cNvSpPr/>
          <p:nvPr/>
        </p:nvSpPr>
        <p:spPr>
          <a:xfrm>
            <a:off x="5606407" y="4102785"/>
            <a:ext cx="2259428" cy="640083"/>
          </a:xfrm>
          <a:prstGeom prst="rect">
            <a:avLst/>
          </a:prstGeom>
          <a:solidFill>
            <a:schemeClr val="accent5">
              <a:lumMod val="40000"/>
              <a:lumOff val="6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US" sz="1200" b="1">
                <a:solidFill>
                  <a:schemeClr val="tx1"/>
                </a:solidFill>
              </a:rPr>
              <a:t>Payment Systems</a:t>
            </a:r>
          </a:p>
          <a:p>
            <a:pPr algn="ctr"/>
            <a:r>
              <a:rPr lang="en-US" altLang="en-US" sz="1200">
                <a:solidFill>
                  <a:schemeClr val="tx1"/>
                </a:solidFill>
              </a:rPr>
              <a:t>Transfer to borrower’s e-wallet</a:t>
            </a:r>
          </a:p>
          <a:p>
            <a:pPr algn="ctr"/>
            <a:r>
              <a:rPr lang="en-US" altLang="en-US" sz="1200">
                <a:solidFill>
                  <a:schemeClr val="tx1"/>
                </a:solidFill>
              </a:rPr>
              <a:t>from our investor`s e-wallet</a:t>
            </a:r>
          </a:p>
        </p:txBody>
      </p:sp>
      <p:sp>
        <p:nvSpPr>
          <p:cNvPr id="111" name="Rectangle 3083"/>
          <p:cNvSpPr>
            <a:spLocks noChangeArrowheads="1"/>
          </p:cNvSpPr>
          <p:nvPr/>
        </p:nvSpPr>
        <p:spPr bwMode="auto">
          <a:xfrm>
            <a:off x="7777662" y="4534833"/>
            <a:ext cx="1339778" cy="6223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en-US" sz="1200">
                <a:solidFill>
                  <a:schemeClr val="tx1"/>
                </a:solidFill>
              </a:rPr>
              <a:t>Transfer to customer’s e-wallet account</a:t>
            </a:r>
          </a:p>
        </p:txBody>
      </p:sp>
      <p:sp>
        <p:nvSpPr>
          <p:cNvPr id="114" name="Right Arrow 3251"/>
          <p:cNvSpPr/>
          <p:nvPr/>
        </p:nvSpPr>
        <p:spPr>
          <a:xfrm>
            <a:off x="7905747" y="4238300"/>
            <a:ext cx="334072" cy="305081"/>
          </a:xfrm>
          <a:prstGeom prst="rightArrow">
            <a:avLst/>
          </a:prstGeom>
          <a:solidFill>
            <a:schemeClr val="accent6"/>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a:t>
            </a:r>
          </a:p>
        </p:txBody>
      </p:sp>
      <p:sp>
        <p:nvSpPr>
          <p:cNvPr id="115" name="Прямоугольник 203"/>
          <p:cNvSpPr/>
          <p:nvPr/>
        </p:nvSpPr>
        <p:spPr>
          <a:xfrm>
            <a:off x="5601992" y="2457226"/>
            <a:ext cx="2263843" cy="1403822"/>
          </a:xfrm>
          <a:prstGeom prst="rect">
            <a:avLst/>
          </a:prstGeom>
          <a:solidFill>
            <a:schemeClr val="accent5">
              <a:lumMod val="40000"/>
              <a:lumOff val="6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US" sz="1200" b="1">
                <a:solidFill>
                  <a:schemeClr val="tx1"/>
                </a:solidFill>
              </a:rPr>
              <a:t>BANKS with payroll service </a:t>
            </a:r>
          </a:p>
          <a:p>
            <a:r>
              <a:rPr lang="en-US" sz="1200">
                <a:solidFill>
                  <a:schemeClr val="tx1"/>
                </a:solidFill>
              </a:rPr>
              <a:t>- Domestic remittance without opening an account</a:t>
            </a:r>
          </a:p>
          <a:p>
            <a:endParaRPr lang="en-US" sz="1200">
              <a:solidFill>
                <a:schemeClr val="tx1"/>
              </a:solidFill>
            </a:endParaRPr>
          </a:p>
          <a:p>
            <a:r>
              <a:rPr lang="en-US" altLang="en-US" sz="1200">
                <a:solidFill>
                  <a:schemeClr val="tx1"/>
                </a:solidFill>
              </a:rPr>
              <a:t>- Transfer to borrower's bank account from our bank account in same bank</a:t>
            </a:r>
          </a:p>
        </p:txBody>
      </p:sp>
      <p:pic>
        <p:nvPicPr>
          <p:cNvPr id="116" name="Picture 1041" descr="https://encrypted-tbn3.gstatic.com/images?q=tbn:ANd9GcRF9JTEcwyYGFFzZ1n2qVTeRi1J1C_r_zofc2vi7jXVKxzWmUaS5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222962" y="2554274"/>
            <a:ext cx="880474" cy="687307"/>
          </a:xfrm>
          <a:prstGeom prst="rect">
            <a:avLst/>
          </a:prstGeom>
          <a:noFill/>
          <a:extLst>
            <a:ext uri="{909E8E84-426E-40DD-AFC4-6F175D3DCCD1}">
              <a14:hiddenFill xmlns:a14="http://schemas.microsoft.com/office/drawing/2010/main">
                <a:solidFill>
                  <a:srgbClr val="FFFFFF"/>
                </a:solidFill>
              </a14:hiddenFill>
            </a:ext>
          </a:extLst>
        </p:spPr>
      </p:pic>
      <p:pic>
        <p:nvPicPr>
          <p:cNvPr id="118" name="Рисунок 11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260662" y="1626615"/>
            <a:ext cx="847842" cy="594754"/>
          </a:xfrm>
          <a:prstGeom prst="rect">
            <a:avLst/>
          </a:prstGeom>
        </p:spPr>
      </p:pic>
      <p:pic>
        <p:nvPicPr>
          <p:cNvPr id="119" name="Рисунок 11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580112" y="1798448"/>
            <a:ext cx="1008849" cy="382139"/>
          </a:xfrm>
          <a:prstGeom prst="rect">
            <a:avLst/>
          </a:prstGeom>
        </p:spPr>
      </p:pic>
      <p:pic>
        <p:nvPicPr>
          <p:cNvPr id="120" name="Рисунок 11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524328" y="1603284"/>
            <a:ext cx="673588" cy="673588"/>
          </a:xfrm>
          <a:prstGeom prst="rect">
            <a:avLst/>
          </a:prstGeom>
        </p:spPr>
      </p:pic>
      <p:pic>
        <p:nvPicPr>
          <p:cNvPr id="121" name="Рисунок 12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584519" y="1669788"/>
            <a:ext cx="939809" cy="541378"/>
          </a:xfrm>
          <a:prstGeom prst="rect">
            <a:avLst/>
          </a:prstGeom>
        </p:spPr>
      </p:pic>
      <p:pic>
        <p:nvPicPr>
          <p:cNvPr id="123" name="Рисунок 12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724128" y="4943385"/>
            <a:ext cx="339980" cy="339980"/>
          </a:xfrm>
          <a:prstGeom prst="rect">
            <a:avLst/>
          </a:prstGeom>
        </p:spPr>
      </p:pic>
      <p:pic>
        <p:nvPicPr>
          <p:cNvPr id="124" name="Рисунок 12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185397" y="4941168"/>
            <a:ext cx="330819" cy="330819"/>
          </a:xfrm>
          <a:prstGeom prst="rect">
            <a:avLst/>
          </a:prstGeom>
        </p:spPr>
      </p:pic>
      <p:pic>
        <p:nvPicPr>
          <p:cNvPr id="125" name="Рисунок 124"/>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605634" y="4942255"/>
            <a:ext cx="486646" cy="312844"/>
          </a:xfrm>
          <a:prstGeom prst="rect">
            <a:avLst/>
          </a:prstGeom>
        </p:spPr>
      </p:pic>
      <p:pic>
        <p:nvPicPr>
          <p:cNvPr id="126" name="Рисунок 125"/>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143952" y="4961596"/>
            <a:ext cx="308368" cy="308368"/>
          </a:xfrm>
          <a:prstGeom prst="rect">
            <a:avLst/>
          </a:prstGeom>
        </p:spPr>
      </p:pic>
      <p:pic>
        <p:nvPicPr>
          <p:cNvPr id="127" name="Рисунок 126"/>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7561831" y="4961596"/>
            <a:ext cx="322537" cy="322537"/>
          </a:xfrm>
          <a:prstGeom prst="rect">
            <a:avLst/>
          </a:prstGeom>
        </p:spPr>
      </p:pic>
      <p:pic>
        <p:nvPicPr>
          <p:cNvPr id="128" name="Рисунок 127"/>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8153306" y="5207694"/>
            <a:ext cx="741199" cy="197200"/>
          </a:xfrm>
          <a:prstGeom prst="rect">
            <a:avLst/>
          </a:prstGeom>
        </p:spPr>
      </p:pic>
      <p:sp>
        <p:nvSpPr>
          <p:cNvPr id="129" name="Right Arrow 3251"/>
          <p:cNvSpPr/>
          <p:nvPr/>
        </p:nvSpPr>
        <p:spPr>
          <a:xfrm>
            <a:off x="7905644" y="2811864"/>
            <a:ext cx="334072" cy="305081"/>
          </a:xfrm>
          <a:prstGeom prst="rightArrow">
            <a:avLst/>
          </a:prstGeom>
          <a:solidFill>
            <a:schemeClr val="accent6"/>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a:t>
            </a:r>
          </a:p>
        </p:txBody>
      </p:sp>
      <p:pic>
        <p:nvPicPr>
          <p:cNvPr id="141" name="Picture 1025" descr="http://www.viscoseclosures.com/wp/wp-content/uploads/2013/12/customer-icon.png"/>
          <p:cNvPicPr>
            <a:picLocks noChangeAspect="1" noChangeArrowheads="1"/>
          </p:cNvPicPr>
          <p:nvPr/>
        </p:nvPicPr>
        <p:blipFill rotWithShape="1">
          <a:blip r:embed="rId15" cstate="print">
            <a:extLst>
              <a:ext uri="{28A0092B-C50C-407E-A947-70E740481C1C}">
                <a14:useLocalDpi xmlns:a14="http://schemas.microsoft.com/office/drawing/2010/main" val="0"/>
              </a:ext>
            </a:extLst>
          </a:blip>
          <a:srcRect l="16697" t="9489" r="18255" b="6847"/>
          <a:stretch/>
        </p:blipFill>
        <p:spPr bwMode="auto">
          <a:xfrm>
            <a:off x="8874856" y="3133567"/>
            <a:ext cx="153088" cy="276186"/>
          </a:xfrm>
          <a:prstGeom prst="rect">
            <a:avLst/>
          </a:prstGeom>
          <a:noFill/>
          <a:extLst>
            <a:ext uri="{909E8E84-426E-40DD-AFC4-6F175D3DCCD1}">
              <a14:hiddenFill xmlns:a14="http://schemas.microsoft.com/office/drawing/2010/main">
                <a:solidFill>
                  <a:srgbClr val="FFFFFF"/>
                </a:solidFill>
              </a14:hiddenFill>
            </a:ext>
          </a:extLst>
        </p:spPr>
      </p:pic>
      <p:pic>
        <p:nvPicPr>
          <p:cNvPr id="142" name="Picture 1025" descr="http://www.viscoseclosures.com/wp/wp-content/uploads/2013/12/customer-icon.png"/>
          <p:cNvPicPr>
            <a:picLocks noChangeAspect="1" noChangeArrowheads="1"/>
          </p:cNvPicPr>
          <p:nvPr/>
        </p:nvPicPr>
        <p:blipFill rotWithShape="1">
          <a:blip r:embed="rId15" cstate="print">
            <a:extLst>
              <a:ext uri="{28A0092B-C50C-407E-A947-70E740481C1C}">
                <a14:useLocalDpi xmlns:a14="http://schemas.microsoft.com/office/drawing/2010/main" val="0"/>
              </a:ext>
            </a:extLst>
          </a:blip>
          <a:srcRect l="16697" t="9489" r="18255" b="6847"/>
          <a:stretch/>
        </p:blipFill>
        <p:spPr bwMode="auto">
          <a:xfrm>
            <a:off x="8874856" y="4471640"/>
            <a:ext cx="153088" cy="276186"/>
          </a:xfrm>
          <a:prstGeom prst="rect">
            <a:avLst/>
          </a:prstGeom>
          <a:noFill/>
          <a:extLst>
            <a:ext uri="{909E8E84-426E-40DD-AFC4-6F175D3DCCD1}">
              <a14:hiddenFill xmlns:a14="http://schemas.microsoft.com/office/drawing/2010/main">
                <a:solidFill>
                  <a:srgbClr val="FFFFFF"/>
                </a:solidFill>
              </a14:hiddenFill>
            </a:ext>
          </a:extLst>
        </p:spPr>
      </p:pic>
      <p:cxnSp>
        <p:nvCxnSpPr>
          <p:cNvPr id="144" name="Straight Arrow Connector 75"/>
          <p:cNvCxnSpPr>
            <a:stCxn id="122" idx="2"/>
            <a:endCxn id="98" idx="0"/>
          </p:cNvCxnSpPr>
          <p:nvPr/>
        </p:nvCxnSpPr>
        <p:spPr>
          <a:xfrm>
            <a:off x="3126237" y="2225371"/>
            <a:ext cx="3714" cy="357432"/>
          </a:xfrm>
          <a:prstGeom prst="straightConnector1">
            <a:avLst/>
          </a:prstGeom>
          <a:ln w="15875">
            <a:solidFill>
              <a:schemeClr val="tx1"/>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sp>
        <p:nvSpPr>
          <p:cNvPr id="80" name="Прямоугольник 79"/>
          <p:cNvSpPr/>
          <p:nvPr/>
        </p:nvSpPr>
        <p:spPr>
          <a:xfrm>
            <a:off x="179512" y="6525344"/>
            <a:ext cx="339150" cy="216024"/>
          </a:xfrm>
          <a:prstGeom prst="rect">
            <a:avLst/>
          </a:prstGeom>
          <a:solidFill>
            <a:schemeClr val="accent3">
              <a:lumMod val="20000"/>
              <a:lumOff val="80000"/>
            </a:schemeClr>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TextBox 80"/>
          <p:cNvSpPr txBox="1"/>
          <p:nvPr/>
        </p:nvSpPr>
        <p:spPr>
          <a:xfrm>
            <a:off x="573603" y="6410434"/>
            <a:ext cx="2897043" cy="461665"/>
          </a:xfrm>
          <a:prstGeom prst="rect">
            <a:avLst/>
          </a:prstGeom>
          <a:noFill/>
        </p:spPr>
        <p:txBody>
          <a:bodyPr wrap="square" rtlCol="0">
            <a:spAutoFit/>
          </a:bodyPr>
          <a:lstStyle/>
          <a:p>
            <a:r>
              <a:rPr lang="en-US" sz="1200"/>
              <a:t>Functionality already available in Terrasoft and planned to be used</a:t>
            </a:r>
          </a:p>
        </p:txBody>
      </p:sp>
      <p:sp>
        <p:nvSpPr>
          <p:cNvPr id="85" name="TextBox 84"/>
          <p:cNvSpPr txBox="1"/>
          <p:nvPr/>
        </p:nvSpPr>
        <p:spPr>
          <a:xfrm>
            <a:off x="3682576" y="973177"/>
            <a:ext cx="1851782" cy="1569660"/>
          </a:xfrm>
          <a:prstGeom prst="rect">
            <a:avLst/>
          </a:prstGeom>
          <a:noFill/>
        </p:spPr>
        <p:txBody>
          <a:bodyPr wrap="square" rtlCol="0">
            <a:spAutoFit/>
          </a:bodyPr>
          <a:lstStyle/>
          <a:p>
            <a:pPr fontAlgn="t"/>
            <a:r>
              <a:rPr lang="en-US" sz="1200" b="1"/>
              <a:t>To be signed:</a:t>
            </a:r>
          </a:p>
          <a:p>
            <a:pPr fontAlgn="t"/>
            <a:r>
              <a:rPr lang="en-US" sz="1200"/>
              <a:t>Loan agreement</a:t>
            </a:r>
            <a:endParaRPr lang="ru-RU" sz="1200"/>
          </a:p>
          <a:p>
            <a:pPr fontAlgn="t"/>
            <a:r>
              <a:rPr lang="en-US" sz="1200"/>
              <a:t>Acknowledgement of Fees (LGC)</a:t>
            </a:r>
            <a:endParaRPr lang="ru-RU" sz="1200"/>
          </a:p>
          <a:p>
            <a:pPr fontAlgn="t"/>
            <a:r>
              <a:rPr lang="en-US" sz="1200"/>
              <a:t>Agreement for debt collection (customers care)</a:t>
            </a:r>
            <a:endParaRPr lang="ru-RU" sz="1200"/>
          </a:p>
          <a:p>
            <a:pPr algn="ctr"/>
            <a:endParaRPr lang="en-US" sz="1200"/>
          </a:p>
        </p:txBody>
      </p:sp>
      <p:sp>
        <p:nvSpPr>
          <p:cNvPr id="87" name="Прямоугольник 8"/>
          <p:cNvSpPr/>
          <p:nvPr/>
        </p:nvSpPr>
        <p:spPr>
          <a:xfrm>
            <a:off x="3923928" y="6512574"/>
            <a:ext cx="216024" cy="216024"/>
          </a:xfrm>
          <a:prstGeom prst="rect">
            <a:avLst/>
          </a:prstGeom>
          <a:solidFill>
            <a:schemeClr val="accent5">
              <a:lumMod val="20000"/>
              <a:lumOff val="80000"/>
            </a:schemeClr>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TextBox 88"/>
          <p:cNvSpPr txBox="1"/>
          <p:nvPr/>
        </p:nvSpPr>
        <p:spPr>
          <a:xfrm>
            <a:off x="4139952" y="6453336"/>
            <a:ext cx="4192086" cy="276999"/>
          </a:xfrm>
          <a:prstGeom prst="rect">
            <a:avLst/>
          </a:prstGeom>
          <a:noFill/>
        </p:spPr>
        <p:txBody>
          <a:bodyPr wrap="square" rtlCol="0">
            <a:spAutoFit/>
          </a:bodyPr>
          <a:lstStyle/>
          <a:p>
            <a:r>
              <a:rPr lang="en-US" sz="1200"/>
              <a:t>New functionality&amp;Integrations to be implemented in </a:t>
            </a:r>
            <a:r>
              <a:rPr lang="en-US" sz="1200" err="1"/>
              <a:t>Terrasoft</a:t>
            </a:r>
            <a:endParaRPr lang="en-US" sz="1200"/>
          </a:p>
        </p:txBody>
      </p:sp>
      <p:pic>
        <p:nvPicPr>
          <p:cNvPr id="90" name="Picture 1025" descr="http://www.viscoseclosures.com/wp/wp-content/uploads/2013/12/customer-icon.png"/>
          <p:cNvPicPr>
            <a:picLocks noChangeAspect="1" noChangeArrowheads="1"/>
          </p:cNvPicPr>
          <p:nvPr/>
        </p:nvPicPr>
        <p:blipFill rotWithShape="1">
          <a:blip r:embed="rId16" cstate="print">
            <a:extLst>
              <a:ext uri="{28A0092B-C50C-407E-A947-70E740481C1C}">
                <a14:useLocalDpi xmlns:a14="http://schemas.microsoft.com/office/drawing/2010/main" val="0"/>
              </a:ext>
            </a:extLst>
          </a:blip>
          <a:srcRect l="16697" t="9489" r="18255" b="6847"/>
          <a:stretch/>
        </p:blipFill>
        <p:spPr bwMode="auto">
          <a:xfrm>
            <a:off x="59812" y="1480591"/>
            <a:ext cx="410769" cy="800829"/>
          </a:xfrm>
          <a:prstGeom prst="rect">
            <a:avLst/>
          </a:prstGeom>
          <a:noFill/>
          <a:extLst>
            <a:ext uri="{909E8E84-426E-40DD-AFC4-6F175D3DCCD1}">
              <a14:hiddenFill xmlns:a14="http://schemas.microsoft.com/office/drawing/2010/main">
                <a:solidFill>
                  <a:srgbClr val="FFFFFF"/>
                </a:solidFill>
              </a14:hiddenFill>
            </a:ext>
          </a:extLst>
        </p:spPr>
      </p:pic>
      <p:sp>
        <p:nvSpPr>
          <p:cNvPr id="93" name="TextBox 92"/>
          <p:cNvSpPr txBox="1"/>
          <p:nvPr/>
        </p:nvSpPr>
        <p:spPr>
          <a:xfrm>
            <a:off x="167178" y="2015402"/>
            <a:ext cx="1001825" cy="276999"/>
          </a:xfrm>
          <a:prstGeom prst="rect">
            <a:avLst/>
          </a:prstGeom>
          <a:noFill/>
        </p:spPr>
        <p:txBody>
          <a:bodyPr wrap="square" rtlCol="0">
            <a:spAutoFit/>
          </a:bodyPr>
          <a:lstStyle/>
          <a:p>
            <a:pPr algn="ctr"/>
            <a:r>
              <a:rPr lang="en-US" sz="1200"/>
              <a:t>Customer</a:t>
            </a:r>
          </a:p>
        </p:txBody>
      </p:sp>
      <p:sp>
        <p:nvSpPr>
          <p:cNvPr id="95" name="Rectangle 71"/>
          <p:cNvSpPr/>
          <p:nvPr/>
        </p:nvSpPr>
        <p:spPr>
          <a:xfrm>
            <a:off x="101181" y="3709952"/>
            <a:ext cx="948523" cy="669703"/>
          </a:xfrm>
          <a:prstGeom prst="rect">
            <a:avLst/>
          </a:prstGeom>
          <a:solidFill>
            <a:schemeClr val="accent3">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Inbound call </a:t>
            </a:r>
          </a:p>
        </p:txBody>
      </p:sp>
      <p:sp>
        <p:nvSpPr>
          <p:cNvPr id="110" name="Rectangle 72"/>
          <p:cNvSpPr/>
          <p:nvPr/>
        </p:nvSpPr>
        <p:spPr>
          <a:xfrm>
            <a:off x="107798" y="3011503"/>
            <a:ext cx="941108" cy="669703"/>
          </a:xfrm>
          <a:prstGeom prst="rect">
            <a:avLst/>
          </a:prstGeom>
          <a:solidFill>
            <a:schemeClr val="accent3">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Outbound call </a:t>
            </a:r>
          </a:p>
        </p:txBody>
      </p:sp>
      <p:pic>
        <p:nvPicPr>
          <p:cNvPr id="130" name="Picture 1033" descr="http://www.5tibetansworkshop.com/wp-content/uploads/2014/10/headphones-at-computer.jpg"/>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707346" y="3370651"/>
            <a:ext cx="335025" cy="302210"/>
          </a:xfrm>
          <a:prstGeom prst="rect">
            <a:avLst/>
          </a:prstGeom>
          <a:noFill/>
          <a:extLst>
            <a:ext uri="{909E8E84-426E-40DD-AFC4-6F175D3DCCD1}">
              <a14:hiddenFill xmlns:a14="http://schemas.microsoft.com/office/drawing/2010/main">
                <a:solidFill>
                  <a:srgbClr val="FFFFFF"/>
                </a:solidFill>
              </a14:hiddenFill>
            </a:ext>
          </a:extLst>
        </p:spPr>
      </p:pic>
      <p:sp>
        <p:nvSpPr>
          <p:cNvPr id="132" name="Rectangle 78"/>
          <p:cNvSpPr/>
          <p:nvPr/>
        </p:nvSpPr>
        <p:spPr>
          <a:xfrm>
            <a:off x="107798" y="2313054"/>
            <a:ext cx="941970" cy="669703"/>
          </a:xfrm>
          <a:prstGeom prst="rect">
            <a:avLst/>
          </a:prstGeom>
          <a:solidFill>
            <a:schemeClr val="accent3">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SMS campaign</a:t>
            </a:r>
          </a:p>
        </p:txBody>
      </p:sp>
      <p:sp>
        <p:nvSpPr>
          <p:cNvPr id="133" name="Стрелка вниз 82"/>
          <p:cNvSpPr/>
          <p:nvPr/>
        </p:nvSpPr>
        <p:spPr>
          <a:xfrm>
            <a:off x="543674" y="2253151"/>
            <a:ext cx="101039" cy="19813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34" name="Rectangle 71"/>
          <p:cNvSpPr/>
          <p:nvPr/>
        </p:nvSpPr>
        <p:spPr>
          <a:xfrm>
            <a:off x="104835" y="4420961"/>
            <a:ext cx="937536" cy="669703"/>
          </a:xfrm>
          <a:prstGeom prst="rect">
            <a:avLst/>
          </a:prstGeom>
          <a:solidFill>
            <a:schemeClr val="accent3">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Application</a:t>
            </a:r>
          </a:p>
        </p:txBody>
      </p:sp>
      <p:sp>
        <p:nvSpPr>
          <p:cNvPr id="135" name="Rectangle 71"/>
          <p:cNvSpPr/>
          <p:nvPr/>
        </p:nvSpPr>
        <p:spPr>
          <a:xfrm>
            <a:off x="107798" y="5121390"/>
            <a:ext cx="941108" cy="669703"/>
          </a:xfrm>
          <a:prstGeom prst="rect">
            <a:avLst/>
          </a:prstGeom>
          <a:solidFill>
            <a:schemeClr val="accent3">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website</a:t>
            </a:r>
          </a:p>
        </p:txBody>
      </p:sp>
      <p:pic>
        <p:nvPicPr>
          <p:cNvPr id="136" name="Picture 20"/>
          <p:cNvPicPr>
            <a:picLocks noChangeAspect="1"/>
          </p:cNvPicPr>
          <p:nvPr/>
        </p:nvPicPr>
        <p:blipFill>
          <a:blip r:embed="rId18"/>
          <a:stretch>
            <a:fillRect/>
          </a:stretch>
        </p:blipFill>
        <p:spPr>
          <a:xfrm>
            <a:off x="769732" y="4822091"/>
            <a:ext cx="256537" cy="259030"/>
          </a:xfrm>
          <a:prstGeom prst="rect">
            <a:avLst/>
          </a:prstGeom>
        </p:spPr>
      </p:pic>
      <p:pic>
        <p:nvPicPr>
          <p:cNvPr id="137" name="Picture 1031" descr="https://upload.wikimedia.org/wikipedia/commons/7/75/Internet1.jpg"/>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688158" y="5534521"/>
            <a:ext cx="347908" cy="252634"/>
          </a:xfrm>
          <a:prstGeom prst="rect">
            <a:avLst/>
          </a:prstGeom>
          <a:noFill/>
          <a:extLst>
            <a:ext uri="{909E8E84-426E-40DD-AFC4-6F175D3DCCD1}">
              <a14:hiddenFill xmlns:a14="http://schemas.microsoft.com/office/drawing/2010/main">
                <a:solidFill>
                  <a:srgbClr val="FFFFFF"/>
                </a:solidFill>
              </a14:hiddenFill>
            </a:ext>
          </a:extLst>
        </p:spPr>
      </p:pic>
      <p:sp>
        <p:nvSpPr>
          <p:cNvPr id="72" name="Rectangle 92"/>
          <p:cNvSpPr/>
          <p:nvPr/>
        </p:nvSpPr>
        <p:spPr>
          <a:xfrm>
            <a:off x="107504" y="643548"/>
            <a:ext cx="1231756" cy="31760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a:solidFill>
                  <a:schemeClr val="tx1"/>
                </a:solidFill>
              </a:rPr>
              <a:t>1. Application</a:t>
            </a:r>
            <a:endParaRPr lang="en-US" sz="1400">
              <a:solidFill>
                <a:schemeClr val="tx1"/>
              </a:solidFill>
            </a:endParaRPr>
          </a:p>
        </p:txBody>
      </p:sp>
      <p:cxnSp>
        <p:nvCxnSpPr>
          <p:cNvPr id="73" name="Straight Connector 89"/>
          <p:cNvCxnSpPr/>
          <p:nvPr/>
        </p:nvCxnSpPr>
        <p:spPr>
          <a:xfrm>
            <a:off x="1339260" y="1091724"/>
            <a:ext cx="0" cy="4515233"/>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cxnSp>
        <p:nvCxnSpPr>
          <p:cNvPr id="76" name="Straight Connector 90"/>
          <p:cNvCxnSpPr/>
          <p:nvPr/>
        </p:nvCxnSpPr>
        <p:spPr>
          <a:xfrm>
            <a:off x="3707904" y="1091724"/>
            <a:ext cx="0" cy="4695431"/>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sp>
        <p:nvSpPr>
          <p:cNvPr id="77" name="Rectangle 94"/>
          <p:cNvSpPr/>
          <p:nvPr/>
        </p:nvSpPr>
        <p:spPr>
          <a:xfrm>
            <a:off x="1366008" y="643548"/>
            <a:ext cx="2302729" cy="31760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a:solidFill>
                  <a:schemeClr val="tx1"/>
                </a:solidFill>
              </a:rPr>
              <a:t>2. Decision</a:t>
            </a:r>
            <a:endParaRPr lang="en-US" sz="1400">
              <a:solidFill>
                <a:schemeClr val="tx1"/>
              </a:solidFill>
            </a:endParaRPr>
          </a:p>
        </p:txBody>
      </p:sp>
      <p:sp>
        <p:nvSpPr>
          <p:cNvPr id="78" name="Right Arrow 24"/>
          <p:cNvSpPr/>
          <p:nvPr/>
        </p:nvSpPr>
        <p:spPr>
          <a:xfrm>
            <a:off x="1036066" y="3169814"/>
            <a:ext cx="397547" cy="447455"/>
          </a:xfrm>
          <a:prstGeom prst="rightArrow">
            <a:avLst/>
          </a:prstGeom>
          <a:solidFill>
            <a:schemeClr val="accent6"/>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solidFill>
            </a:endParaRPr>
          </a:p>
        </p:txBody>
      </p:sp>
      <p:cxnSp>
        <p:nvCxnSpPr>
          <p:cNvPr id="92" name="Straight Connector 91"/>
          <p:cNvCxnSpPr/>
          <p:nvPr/>
        </p:nvCxnSpPr>
        <p:spPr>
          <a:xfrm>
            <a:off x="5534357" y="1080542"/>
            <a:ext cx="0" cy="4688896"/>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sp>
        <p:nvSpPr>
          <p:cNvPr id="94" name="Rectangle 95"/>
          <p:cNvSpPr/>
          <p:nvPr/>
        </p:nvSpPr>
        <p:spPr>
          <a:xfrm>
            <a:off x="3707904" y="643548"/>
            <a:ext cx="1826453" cy="31760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a:solidFill>
                  <a:schemeClr val="tx1"/>
                </a:solidFill>
              </a:rPr>
              <a:t>3. Contract signing</a:t>
            </a:r>
            <a:endParaRPr lang="en-US" sz="1400">
              <a:solidFill>
                <a:schemeClr val="tx1"/>
              </a:solidFill>
            </a:endParaRPr>
          </a:p>
        </p:txBody>
      </p:sp>
      <p:sp>
        <p:nvSpPr>
          <p:cNvPr id="108" name="Rectangle 96"/>
          <p:cNvSpPr/>
          <p:nvPr/>
        </p:nvSpPr>
        <p:spPr>
          <a:xfrm>
            <a:off x="5619900" y="643548"/>
            <a:ext cx="3443728" cy="333625"/>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tx1"/>
                </a:solidFill>
              </a:rPr>
              <a:t>4. Loan granting</a:t>
            </a:r>
          </a:p>
        </p:txBody>
      </p:sp>
      <p:pic>
        <p:nvPicPr>
          <p:cNvPr id="117" name="Picture 72"/>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1734512" y="5842221"/>
            <a:ext cx="493905" cy="493905"/>
          </a:xfrm>
          <a:prstGeom prst="rect">
            <a:avLst/>
          </a:prstGeom>
        </p:spPr>
      </p:pic>
      <p:pic>
        <p:nvPicPr>
          <p:cNvPr id="122" name="Picture 72"/>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2879284" y="1731466"/>
            <a:ext cx="493905" cy="493905"/>
          </a:xfrm>
          <a:prstGeom prst="rect">
            <a:avLst/>
          </a:prstGeom>
        </p:spPr>
      </p:pic>
      <p:sp>
        <p:nvSpPr>
          <p:cNvPr id="70" name="Right Arrow 3251"/>
          <p:cNvSpPr/>
          <p:nvPr/>
        </p:nvSpPr>
        <p:spPr>
          <a:xfrm>
            <a:off x="5100847" y="3759145"/>
            <a:ext cx="728177" cy="549838"/>
          </a:xfrm>
          <a:prstGeom prst="rightArrow">
            <a:avLst/>
          </a:prstGeom>
          <a:solidFill>
            <a:schemeClr val="accent6"/>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a:t>
            </a:r>
          </a:p>
        </p:txBody>
      </p:sp>
    </p:spTree>
    <p:extLst>
      <p:ext uri="{BB962C8B-B14F-4D97-AF65-F5344CB8AC3E}">
        <p14:creationId xmlns:p14="http://schemas.microsoft.com/office/powerpoint/2010/main" val="25255554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Repayment channels</a:t>
            </a:r>
          </a:p>
        </p:txBody>
      </p:sp>
      <p:sp>
        <p:nvSpPr>
          <p:cNvPr id="4" name="Slide Number Placeholder 3"/>
          <p:cNvSpPr>
            <a:spLocks noGrp="1"/>
          </p:cNvSpPr>
          <p:nvPr>
            <p:ph type="sldNum" sz="quarter" idx="12"/>
          </p:nvPr>
        </p:nvSpPr>
        <p:spPr/>
        <p:txBody>
          <a:bodyPr/>
          <a:lstStyle/>
          <a:p>
            <a:fld id="{D7F305DA-160D-498F-B102-A1D8643B4A2C}" type="slidenum">
              <a:rPr lang="ru-RU" smtClean="0"/>
              <a:pPr/>
              <a:t>21</a:t>
            </a:fld>
            <a:endParaRPr lang="ru-RU"/>
          </a:p>
        </p:txBody>
      </p:sp>
      <p:pic>
        <p:nvPicPr>
          <p:cNvPr id="16" name="Picture 1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6115" y="3366228"/>
            <a:ext cx="1334847" cy="1040904"/>
          </a:xfrm>
          <a:prstGeom prst="rect">
            <a:avLst/>
          </a:prstGeom>
        </p:spPr>
      </p:pic>
      <p:sp>
        <p:nvSpPr>
          <p:cNvPr id="17" name="TextBox 16"/>
          <p:cNvSpPr txBox="1"/>
          <p:nvPr/>
        </p:nvSpPr>
        <p:spPr>
          <a:xfrm>
            <a:off x="1597684" y="3358677"/>
            <a:ext cx="2872668" cy="1200329"/>
          </a:xfrm>
          <a:prstGeom prst="rect">
            <a:avLst/>
          </a:prstGeom>
          <a:noFill/>
        </p:spPr>
        <p:txBody>
          <a:bodyPr wrap="square" rtlCol="0">
            <a:spAutoFit/>
          </a:bodyPr>
          <a:lstStyle>
            <a:defPPr>
              <a:defRPr lang="ru-RU"/>
            </a:defPPr>
            <a:lvl1pPr algn="just">
              <a:defRPr sz="1200"/>
            </a:lvl1pPr>
          </a:lstStyle>
          <a:p>
            <a:r>
              <a:rPr lang="en-US"/>
              <a:t>Penetration of bank accounts (10% out of total population in big cities) allows us to utilize Payment gateway facility. Access can be provided by local Banks directly or via specialized  payment platform Myanmar Payment Union.</a:t>
            </a:r>
          </a:p>
        </p:txBody>
      </p:sp>
      <p:pic>
        <p:nvPicPr>
          <p:cNvPr id="19" name="Picture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2011" y="1172351"/>
            <a:ext cx="1747998" cy="1100591"/>
          </a:xfrm>
          <a:prstGeom prst="rect">
            <a:avLst/>
          </a:prstGeom>
        </p:spPr>
      </p:pic>
      <p:sp>
        <p:nvSpPr>
          <p:cNvPr id="20" name="TextBox 19"/>
          <p:cNvSpPr txBox="1"/>
          <p:nvPr/>
        </p:nvSpPr>
        <p:spPr>
          <a:xfrm>
            <a:off x="2102701" y="1412776"/>
            <a:ext cx="2367651" cy="646331"/>
          </a:xfrm>
          <a:prstGeom prst="rect">
            <a:avLst/>
          </a:prstGeom>
          <a:noFill/>
        </p:spPr>
        <p:txBody>
          <a:bodyPr wrap="square" rtlCol="0">
            <a:spAutoFit/>
          </a:bodyPr>
          <a:lstStyle>
            <a:defPPr>
              <a:defRPr lang="ru-RU"/>
            </a:defPPr>
            <a:lvl1pPr algn="just">
              <a:defRPr sz="1200"/>
            </a:lvl1pPr>
          </a:lstStyle>
          <a:p>
            <a:r>
              <a:rPr lang="en-US"/>
              <a:t>High penetration of banks branches in big cities (600 branches in Yangon), make bank</a:t>
            </a:r>
          </a:p>
        </p:txBody>
      </p:sp>
      <p:sp>
        <p:nvSpPr>
          <p:cNvPr id="21" name="TextBox 20"/>
          <p:cNvSpPr txBox="1"/>
          <p:nvPr/>
        </p:nvSpPr>
        <p:spPr>
          <a:xfrm>
            <a:off x="540847" y="1988840"/>
            <a:ext cx="3917069" cy="646331"/>
          </a:xfrm>
          <a:prstGeom prst="rect">
            <a:avLst/>
          </a:prstGeom>
          <a:noFill/>
        </p:spPr>
        <p:txBody>
          <a:bodyPr wrap="square" rtlCol="0">
            <a:spAutoFit/>
          </a:bodyPr>
          <a:lstStyle>
            <a:defPPr>
              <a:defRPr lang="ru-RU"/>
            </a:defPPr>
            <a:lvl1pPr algn="just">
              <a:defRPr sz="1200"/>
            </a:lvl1pPr>
          </a:lstStyle>
          <a:p>
            <a:r>
              <a:rPr lang="en-US"/>
              <a:t>transfers possible in Myanmar. </a:t>
            </a:r>
          </a:p>
          <a:p>
            <a:r>
              <a:rPr lang="en-US"/>
              <a:t>It is possible same-day settlement among all account-to-account transfers. </a:t>
            </a:r>
          </a:p>
        </p:txBody>
      </p:sp>
      <p:sp>
        <p:nvSpPr>
          <p:cNvPr id="23" name="Rectangle 22"/>
          <p:cNvSpPr/>
          <p:nvPr/>
        </p:nvSpPr>
        <p:spPr>
          <a:xfrm>
            <a:off x="5733292" y="1225298"/>
            <a:ext cx="3152632" cy="1015663"/>
          </a:xfrm>
          <a:prstGeom prst="rect">
            <a:avLst/>
          </a:prstGeom>
          <a:noFill/>
        </p:spPr>
        <p:txBody>
          <a:bodyPr wrap="square" rtlCol="0">
            <a:spAutoFit/>
          </a:bodyPr>
          <a:lstStyle/>
          <a:p>
            <a:pPr algn="just"/>
            <a:r>
              <a:rPr lang="en-US" sz="1200"/>
              <a:t>Different payment systems enables people to perform financial transactions using their mobile phones. Maximum limit per payment transaction per day is $164 (Classic account), $416 (Power account). </a:t>
            </a:r>
          </a:p>
        </p:txBody>
      </p:sp>
      <p:sp>
        <p:nvSpPr>
          <p:cNvPr id="25" name="Rectangle 24"/>
          <p:cNvSpPr/>
          <p:nvPr/>
        </p:nvSpPr>
        <p:spPr>
          <a:xfrm rot="16200000">
            <a:off x="-787641" y="1911099"/>
            <a:ext cx="2032460" cy="427278"/>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a:t>More popular</a:t>
            </a:r>
            <a:endParaRPr lang="en-US" sz="1400"/>
          </a:p>
        </p:txBody>
      </p:sp>
      <p:sp>
        <p:nvSpPr>
          <p:cNvPr id="26" name="Rectangle 25"/>
          <p:cNvSpPr/>
          <p:nvPr/>
        </p:nvSpPr>
        <p:spPr>
          <a:xfrm rot="16200000">
            <a:off x="-801054" y="4157626"/>
            <a:ext cx="2069489" cy="42727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a:t>Less popular</a:t>
            </a:r>
            <a:endParaRPr lang="en-US" sz="1400"/>
          </a:p>
        </p:txBody>
      </p:sp>
      <p:sp>
        <p:nvSpPr>
          <p:cNvPr id="27" name="Rectangle 26"/>
          <p:cNvSpPr/>
          <p:nvPr/>
        </p:nvSpPr>
        <p:spPr>
          <a:xfrm>
            <a:off x="442228" y="687496"/>
            <a:ext cx="4028124" cy="427278"/>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a:t>Easy to get an access</a:t>
            </a:r>
            <a:endParaRPr lang="en-US" sz="1400"/>
          </a:p>
        </p:txBody>
      </p:sp>
      <p:sp>
        <p:nvSpPr>
          <p:cNvPr id="28" name="Rectangle 27"/>
          <p:cNvSpPr/>
          <p:nvPr/>
        </p:nvSpPr>
        <p:spPr>
          <a:xfrm>
            <a:off x="4644008" y="681231"/>
            <a:ext cx="4275911" cy="427278"/>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a:t>Hard to get an access</a:t>
            </a:r>
            <a:endParaRPr lang="en-US" sz="1400"/>
          </a:p>
        </p:txBody>
      </p:sp>
      <p:sp>
        <p:nvSpPr>
          <p:cNvPr id="29" name="TextBox 28"/>
          <p:cNvSpPr txBox="1"/>
          <p:nvPr/>
        </p:nvSpPr>
        <p:spPr>
          <a:xfrm>
            <a:off x="5541590" y="3615407"/>
            <a:ext cx="3363702" cy="646331"/>
          </a:xfrm>
          <a:prstGeom prst="rect">
            <a:avLst/>
          </a:prstGeom>
          <a:noFill/>
        </p:spPr>
        <p:txBody>
          <a:bodyPr wrap="square" rtlCol="0">
            <a:spAutoFit/>
          </a:bodyPr>
          <a:lstStyle/>
          <a:p>
            <a:pPr algn="just"/>
            <a:r>
              <a:rPr lang="en-US" sz="1200"/>
              <a:t>Big retail chain</a:t>
            </a:r>
            <a:r>
              <a:rPr lang="ru-RU" sz="1200"/>
              <a:t> «</a:t>
            </a:r>
            <a:r>
              <a:rPr lang="en-US" sz="1200"/>
              <a:t>Red Dot</a:t>
            </a:r>
            <a:r>
              <a:rPr lang="ru-RU" sz="1200"/>
              <a:t>»</a:t>
            </a:r>
            <a:r>
              <a:rPr lang="en-US" sz="1200"/>
              <a:t> with 10,000 of branches can accept to collect repayments from our customers. </a:t>
            </a:r>
          </a:p>
        </p:txBody>
      </p:sp>
      <p:cxnSp>
        <p:nvCxnSpPr>
          <p:cNvPr id="31" name="Straight Connector 30"/>
          <p:cNvCxnSpPr/>
          <p:nvPr/>
        </p:nvCxnSpPr>
        <p:spPr>
          <a:xfrm>
            <a:off x="4572000" y="1180135"/>
            <a:ext cx="0" cy="4337097"/>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528409" y="3285691"/>
            <a:ext cx="8474782" cy="50829"/>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179511" y="5852425"/>
            <a:ext cx="8706413" cy="307777"/>
          </a:xfrm>
          <a:prstGeom prst="rect">
            <a:avLst/>
          </a:prstGeom>
          <a:solidFill>
            <a:schemeClr val="accent1">
              <a:lumMod val="20000"/>
              <a:lumOff val="80000"/>
            </a:schemeClr>
          </a:solidFill>
          <a:ln>
            <a:solidFill>
              <a:schemeClr val="accent1"/>
            </a:solidFill>
          </a:ln>
        </p:spPr>
        <p:txBody>
          <a:bodyPr wrap="square" rtlCol="0" anchor="t">
            <a:spAutoFit/>
          </a:bodyPr>
          <a:lstStyle/>
          <a:p>
            <a:r>
              <a:rPr lang="en-US" sz="1400"/>
              <a:t>All payment channels are possible. We can start with bank transfers and shortly approach </a:t>
            </a:r>
            <a:r>
              <a:rPr lang="en-GB" sz="1400"/>
              <a:t>other </a:t>
            </a:r>
            <a:r>
              <a:rPr lang="en-US" sz="1400"/>
              <a:t>channels. </a:t>
            </a:r>
          </a:p>
        </p:txBody>
      </p:sp>
      <p:pic>
        <p:nvPicPr>
          <p:cNvPr id="30" name="Рисунок 2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7158" y="4592364"/>
            <a:ext cx="651654" cy="457130"/>
          </a:xfrm>
          <a:prstGeom prst="rect">
            <a:avLst/>
          </a:prstGeom>
        </p:spPr>
      </p:pic>
      <p:pic>
        <p:nvPicPr>
          <p:cNvPr id="33" name="Рисунок 3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529676" y="4693185"/>
            <a:ext cx="889362" cy="336879"/>
          </a:xfrm>
          <a:prstGeom prst="rect">
            <a:avLst/>
          </a:prstGeom>
        </p:spPr>
      </p:pic>
      <p:pic>
        <p:nvPicPr>
          <p:cNvPr id="34" name="Рисунок 3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575525" y="4564678"/>
            <a:ext cx="673459" cy="673459"/>
          </a:xfrm>
          <a:prstGeom prst="rect">
            <a:avLst/>
          </a:prstGeom>
        </p:spPr>
      </p:pic>
      <p:pic>
        <p:nvPicPr>
          <p:cNvPr id="36" name="Рисунок 3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455411" y="4642353"/>
            <a:ext cx="853649" cy="491746"/>
          </a:xfrm>
          <a:prstGeom prst="rect">
            <a:avLst/>
          </a:prstGeom>
        </p:spPr>
      </p:pic>
      <p:pic>
        <p:nvPicPr>
          <p:cNvPr id="37" name="Рисунок 3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5051" y="2635821"/>
            <a:ext cx="651654" cy="457130"/>
          </a:xfrm>
          <a:prstGeom prst="rect">
            <a:avLst/>
          </a:prstGeom>
        </p:spPr>
      </p:pic>
      <p:pic>
        <p:nvPicPr>
          <p:cNvPr id="38" name="Рисунок 3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427569" y="2736642"/>
            <a:ext cx="889362" cy="336879"/>
          </a:xfrm>
          <a:prstGeom prst="rect">
            <a:avLst/>
          </a:prstGeom>
        </p:spPr>
      </p:pic>
      <p:pic>
        <p:nvPicPr>
          <p:cNvPr id="39" name="Рисунок 3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473418" y="2608135"/>
            <a:ext cx="673459" cy="673459"/>
          </a:xfrm>
          <a:prstGeom prst="rect">
            <a:avLst/>
          </a:prstGeom>
        </p:spPr>
      </p:pic>
      <p:pic>
        <p:nvPicPr>
          <p:cNvPr id="40" name="Рисунок 3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353304" y="2685810"/>
            <a:ext cx="853649" cy="491746"/>
          </a:xfrm>
          <a:prstGeom prst="rect">
            <a:avLst/>
          </a:prstGeom>
        </p:spPr>
      </p:pic>
      <p:pic>
        <p:nvPicPr>
          <p:cNvPr id="41" name="Рисунок 4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850488" y="2551501"/>
            <a:ext cx="339980" cy="339980"/>
          </a:xfrm>
          <a:prstGeom prst="rect">
            <a:avLst/>
          </a:prstGeom>
        </p:spPr>
      </p:pic>
      <p:pic>
        <p:nvPicPr>
          <p:cNvPr id="42" name="Рисунок 4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533173" y="2562321"/>
            <a:ext cx="330819" cy="330819"/>
          </a:xfrm>
          <a:prstGeom prst="rect">
            <a:avLst/>
          </a:prstGeom>
        </p:spPr>
      </p:pic>
      <p:pic>
        <p:nvPicPr>
          <p:cNvPr id="43" name="Рисунок 42"/>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309608" y="2548348"/>
            <a:ext cx="486646" cy="312844"/>
          </a:xfrm>
          <a:prstGeom prst="rect">
            <a:avLst/>
          </a:prstGeom>
        </p:spPr>
      </p:pic>
      <p:pic>
        <p:nvPicPr>
          <p:cNvPr id="44" name="Рисунок 43"/>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652986" y="2573547"/>
            <a:ext cx="308368" cy="308368"/>
          </a:xfrm>
          <a:prstGeom prst="rect">
            <a:avLst/>
          </a:prstGeom>
        </p:spPr>
      </p:pic>
      <p:pic>
        <p:nvPicPr>
          <p:cNvPr id="45" name="Рисунок 4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080601" y="2576154"/>
            <a:ext cx="322537" cy="322537"/>
          </a:xfrm>
          <a:prstGeom prst="rect">
            <a:avLst/>
          </a:prstGeom>
        </p:spPr>
      </p:pic>
      <p:pic>
        <p:nvPicPr>
          <p:cNvPr id="46" name="Рисунок 45"/>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4711555" y="2629784"/>
            <a:ext cx="741199" cy="197200"/>
          </a:xfrm>
          <a:prstGeom prst="rect">
            <a:avLst/>
          </a:prstGeom>
        </p:spPr>
      </p:pic>
      <p:pic>
        <p:nvPicPr>
          <p:cNvPr id="1026" name="Picture 2" descr="Картинки по запросу reddot myanma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4711556" y="3499452"/>
            <a:ext cx="739802" cy="739802"/>
          </a:xfrm>
          <a:prstGeom prst="rect">
            <a:avLst/>
          </a:prstGeom>
          <a:noFill/>
          <a:extLst>
            <a:ext uri="{909E8E84-426E-40DD-AFC4-6F175D3DCCD1}">
              <a14:hiddenFill xmlns:a14="http://schemas.microsoft.com/office/drawing/2010/main">
                <a:solidFill>
                  <a:srgbClr val="FFFFFF"/>
                </a:solidFill>
              </a14:hiddenFill>
            </a:ext>
          </a:extLst>
        </p:spPr>
      </p:pic>
      <p:pic>
        <p:nvPicPr>
          <p:cNvPr id="47" name="Рисунок 46"/>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4689482" y="1413533"/>
            <a:ext cx="903305" cy="712986"/>
          </a:xfrm>
          <a:prstGeom prst="rect">
            <a:avLst/>
          </a:prstGeom>
        </p:spPr>
      </p:pic>
    </p:spTree>
    <p:extLst>
      <p:ext uri="{BB962C8B-B14F-4D97-AF65-F5344CB8AC3E}">
        <p14:creationId xmlns:p14="http://schemas.microsoft.com/office/powerpoint/2010/main" val="40869058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Текст 5"/>
          <p:cNvSpPr>
            <a:spLocks noGrp="1"/>
          </p:cNvSpPr>
          <p:nvPr>
            <p:ph type="body" idx="1"/>
          </p:nvPr>
        </p:nvSpPr>
        <p:spPr/>
        <p:txBody>
          <a:bodyPr/>
          <a:lstStyle/>
          <a:p>
            <a:r>
              <a:rPr lang="en-US"/>
              <a:t>5. Digital sales</a:t>
            </a:r>
          </a:p>
        </p:txBody>
      </p:sp>
      <p:sp>
        <p:nvSpPr>
          <p:cNvPr id="4" name="Номер слайда 3"/>
          <p:cNvSpPr>
            <a:spLocks noGrp="1"/>
          </p:cNvSpPr>
          <p:nvPr>
            <p:ph type="sldNum" sz="quarter" idx="12"/>
          </p:nvPr>
        </p:nvSpPr>
        <p:spPr/>
        <p:txBody>
          <a:bodyPr/>
          <a:lstStyle/>
          <a:p>
            <a:fld id="{D7F305DA-160D-498F-B102-A1D8643B4A2C}" type="slidenum">
              <a:rPr lang="ru-RU" smtClean="0"/>
              <a:pPr/>
              <a:t>22</a:t>
            </a:fld>
            <a:endParaRPr lang="ru-RU"/>
          </a:p>
        </p:txBody>
      </p:sp>
    </p:spTree>
    <p:extLst>
      <p:ext uri="{BB962C8B-B14F-4D97-AF65-F5344CB8AC3E}">
        <p14:creationId xmlns:p14="http://schemas.microsoft.com/office/powerpoint/2010/main" val="29197584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6640" y="145003"/>
            <a:ext cx="8159540" cy="312281"/>
          </a:xfrm>
        </p:spPr>
        <p:txBody>
          <a:bodyPr/>
          <a:lstStyle/>
          <a:p>
            <a:r>
              <a:rPr lang="en-US"/>
              <a:t>Facebook is the dominant digital channel</a:t>
            </a:r>
          </a:p>
        </p:txBody>
      </p:sp>
      <p:sp>
        <p:nvSpPr>
          <p:cNvPr id="12" name="AutoShape 12" descr="data:image/jpeg;base64,/9j/4AAQSkZJRgABAQAAAQABAAD/2wCEAAkGBxQSEBQUEBQWFhQUFBcXFhcUFRQWFRQUFxUWFhQUFBgYHSggGBolHBQXITEhJSkrLi4uFx8zODMsNygtLisBCgoKDg0OGxAQGy0kICQsLC8sLCwsLSwsLCwsLCwtLC8sLS8uLCwsLCwsLCwsLCwsLCwsLCwsLCwsLCwsLCwsLP/AABEIANUA7QMBEQACEQEDEQH/xAAcAAEAAgIDAQAAAAAAAAAAAAAAAgMBBAUGBwj/xABJEAABAwEEAwsIBgkEAwEAAAABAAIDEQQSITFBUWEFBhMXIlRicXKR0QcjMoGTobPSFCQ1QlJ0NJKxssHh4vDxJTOCwkNkc2P/xAAbAQEBAAMBAQEAAAAAAAAAAAAAAQIDBAUGB//EADcRAAIBAgQDBQcDBAIDAAAAAAABAgMRBBIhMRRBURMycYGxFSIzUmGRoQXB8CNC0eFy8SRikv/aAAwDAQACEQMRAD8A9xQBAEAQBAEAQBAEAQBAEAQBAEAQBAEAQBAEAQBAEAQBAEAQBAEAQBAEAQBAEAQBAEAQBAEAQBAEAQBAEAQBAEAQBAEAQBAEAQBAEAQBAEAQBAEAQBAEAQBAEAQBAEAQBAEAQBAEAQBAEAQBAEAQBAEAQBAEAQBAEAQBAEAQBAEAQBAEAQBAEAQBAEAQBAEAQBAEAQBAEBglAdT3U3+wRPLY2ulINCWkBldhOfdRdMMLKSu9DTKslsaB8pLebu/XHgs+DfUx7f6ET5TGc3d7QeCvBvqO3+hE+U5nN3e0b4K8E+o4j6ED5UWc3d7RvgnBPqTiF0InyqM5s72jfBOCfUcSuhE+VdnNne0b4K8C+pOJXQgfK0zmzvaN8FeAfzDil0Inyus5q/2jfBOAfzE4pdCB8sDOav8AaN8FfZ7+YcWuhHjjj5q/2jfBPZ7+YcWuhg+WWPmr/aN8E9nv5kOLXQjxzR81f7Rvgns9/Mhxa6GOOiPmj/aN8E9nP5kOLXQcdEfNH+0b4J7OfzIcWug46I+aP9o3wT2c/mQ4tdDPHRHzR/tG+Cezn8yHFroOOiPmj/aN8E9nP5kOLXQxx0R80f7Rvgns5/Mhxa6Djoj5o/2jfBPZz+ZDi10M8c8fNH+0b4K+zn8yHFroOOePmj/aN8FPZz+ZDi10M8c0fNX+0b4J7OfzIcWug45Y+av9o3wV9nP5kOLXQyPLJHzV/tG+Cezn8yJxa6GR5Yo+av8AaN8E9nP5kOLXQm3ywR81f7Rvgns5/Mhxa6Hb96++2z29p4Elr2iro30DwNYpg5u0LkrYedJ67dTfTrRqbHPrQbTgd/FqdHYZS00JutqM6OcGn3Erdh4p1Fc11XaLPHiV6hxEHFCFTnLJIFT3jWqiFL5BrVIVPfrWVgVtcDpH9iqEuSMY11pWvv8ABS5TXtDQDnrw6q1xPUskYsoaKk6aYHHI/wBhZMiLnANroGOf/LwWNzI0Z5Gk8k119dStivzMWVEqmJguAzQoJQgB1JqDKAwgMoAgAQGUBkICQQEggJgoCbSgOc3nW50Nvsz2Gh4VjDtbI4McDso5aq8VKlJPoZ05ZZpn0YF88esda8ov2fJ2o/3wujDfERqrdw8jJXpHGVuKpDZ3FsYntMUTiQHuoSM7oBc6m2gKlSWWDZYq8rF8u+mYH6u4QxfciY1ly7oDwQb5OkmqxVCNve1fUrqvlscluK+0vscz7GGtkNrvOoIgxsZiLnAiTAMBpgtdTIppT2t+5lHM4vL1M2ORv0rdB1jkijpZmlsl5rYWyX4RI5rnAgNvXqaMUd8kM6e/mVP3pZehXudPMd0ITNPFORHOWmJ8cgZSCUgG6M6iuOpJ5ezeVW29SRcs6u7/APRo7k7oPtx+j2q690jHmKS6wSRStY97eU0C8whpBBrms6kFT96PLfwMYyz+7Irn3TkhhsL4XcGZLOb1A01HDymhqFVBOU0+T/YZmlFop3+boSPtk8T31jimfcbRoDcHDCgrlrVw0IqCa3ZKsnmaZVZJRZbI20MDTPPLIyNzmtcIWQgX3NDhThHGQCprQBWSzzyPZWb+twvdjmW7NDdPfBPPGWWh/C0N5rntbfbS9UNeBW6dINRgtkKMYyvHQwlNta6nKWDc6M2QWRzR9LtkbrWwk8ppjJNmhp04xMf+TVqlN58/9qdv8vy0NsYLLl5sxvMZaTufaTYf97h4anzWEdyQvrwuFMBXqSu4KrHPtZko3yPLubdmna2226WymO83c5xL4bhi+kgQcK6LC7S8TjSlarFp9nBT+bnvbUyTSm2uhxNntpt8NpZag100EDp4pgxjH0jI4SKS4AHtIJpUVBC2uCpSi47N2a8TWpdompcjq9zk1rrwpqp4rp5mksc1oz1DDHZXHvUTYKFkQkylccv71KFMvbQ01IQwqDKAyEBkFATBQEwUByW94/XLN+Yh+K1YVe5LwfoZR7y8UfTIXzh651jyjfZ8naj/AH2row3xDVW7h5A4r1DiK3OVIZslsdDIySM0cxwc3VUa9mhHFSVmVOzujkJxYpHGThJYKmroREJKHSIn3gA3VeGC1LtYq1k/r/kytB67EbLu4IISLPeDm2vhWB9CDDwbo7kh+9UOoRtKrpZ5e90t53CnlWnUlZd0LG19paDJHDPBdaLl90TjIyRzKVF5oukA1yoo4VGovmmFKGq5NFO5dus0Fric2WSSO5KHuMVxzS+KRjbrbxvenrGSs4zlB3VnpzEXFSTuVu3Rs9la76M6SSd7HMEsjGsZE11Q5zGhxJkIJAJNBUqqE6j95JLp1JmjHbf0NXdG3sdFZWMr5iIsdXXwkrhTHHArKMXeTfP/AAiOSskU75bc2a1zyx1uySOc2uBob9KiuCtKLjBJknJOTaLdzt0ojC6zWoO4K+XxyR0L4JCHBxDSaOY4AVbUZVCk4SzZ47+pYyVsrK7VBYW3AZpZQZWX3CLg2siq6+A0uLnPIwGQCqdV3dktPyS0ObL7Vv8ArZw7nwy3Iw+scYZHRsbTyI63a0ugDPWosJTy2a16/UrxE76Fk2+SKLh3WIua59ritEQLaBoDH8LG7H0bzy2mlpUVGUrKfRoydVK+XqWWbdSyNntDml8UVosjm3Wx3zBJIYiWtF4X2AsJGWBA0KOFTKlu0152uRShmfRr7HGT7o2eCGWKx8I987bks8rWs81UExxMBNLxAq4nIUWxQnOSlPS2yRi5Rimo8zgF0GkwgMoA11DgoC90gIJIypp1qWtsUoCyIZCAyEBkICQQEgUByW90/XLN+Yh+K1YVe5LwfoZR7y8UfTgXzh651jykfZ8nbj/faujC/ENVfuHjjivVOIqc5UhU5ypClzlQWvkw5WWGmuraoDVqC7Z/LrWXIxMvnpgSSf8AOo7VEi3NOeSp2aFmkYtkTaDXZjh118Uyi5c92eOvT2+ksShxzx16e10lQVWl2GB00/e2lVEZqrMxCAOdXNQBUGEBeHBtKCpz0jOh0HrWO5kVOJOapC2KIEVJ9WHio2VI2BgKD9vXtWJTVmeCcO/HFZpGLIKkLiWkaj6zrwz6lNS6FSpCQQGQUByW90/XLN+Yh+K1a6vcl4P0Mod5eJ9PL509c6t5Sj/p0nbj+I1dGF+IvM1V+4eNOcvWOEjcOzZiNm3apdAokFP8g/s61kiFTX4ggj9YD+O1UhL6QKkVGFNOunSUyu2xblMkuNQQetwFMO0skjFtEeGxOOeWOw1+9hnpTK7XFyE4B0+8dI/i2KrQWNJwofWszE3Huzx16e30lgZGC7PHXp7XSQGvaWiuGZ8TjWpWSMWUrIgQEo2VP+Ne3rUbKJG0PqH7ETFhE6jgToKMITOqfUPcAEWgZsOiBrU501YZdJY3KWXtvv8A6lCgu2+/r6SAF23Xp7XSQFT4Rowz1dLpbFbksTLRSlcto0X+knMFMkdK46aDLLHHPYqncliLWkjq2hW4MKkOS3u/plm/MQ/FatdXuS8H6GUO8vE+oF86eudV8pv2dJ24/iNXThPirz9DTX7h4wHYjGmOepeqcRbfyx1aex0liU5vePZGTWxjZGGRrWufcBbyi0MpWrqUBNabAuPH1ZU6LcXbWxtoRUp6nq0rwGmlndkdEOrtr5hzbfe9f8HoZV0MWSNvBR8lv+23QPwhc1SpLM9TOME+RrWpgbI1wivC44G6I8CS0j0iNRWrtW4tZrfczyK+xwe+qyxzWWW/Z3AtY5zXUhBY4NJqCH1phiNIW/BYmpRrxcZ7tJrXX8GNakpwd0eLMkxdUip27Haa4r9BaPBTK7U4E6ajuzOmp2KxDLI3ckY6Nfb6Sxe5UQmnNSAfXU63bTrVSI2QjjvVJOnZ11xKrdiFbhietUgaKlUG2w0oNoyOnk58pazMOdgKUOVaup+DpICLIm4Voe7o9LaVbslixrssdWns9JQobTPXTTsHSQC9t9/9ShTJdt9/X0lSGC7PHXp7XSQBzs8dent9JQGXOzx16e30lQZc7PHXp7fSQGS7b7+10kBVLQ11ivurhi5VaEL97h+u2X8zD8VqlXuS8H6CHeR9RL509c6p5Tz/AKbJ24viNXThPirz9DTX7h4pexxyXrHCWiXLH300t6SlinY/JlaD9P5IB8y/MkaWV16tS8z9XssNr1X7m/Cv+p5Hqc00lDyGZH/yH5F8m3G+7+3+z09bFNkf5qP/AObP3QuerL3n4m2C0KLRaSHBrWgktLsXXQAC0aj+Ja7Jq7f4v+5nreyOL3cmk+jT8hlOCk/8h/AdFxZUMnbQ1e65fXxLPNlenJnhsLBd9WzDB23Yv0+T1PmEiErXfeNfXXSfAomiCOYgUNcsM8MDt2o0EysnWsiGQ8gUBwKgDW1QF9l99aZ4/d2hSRkiXCG9noFMTSuGeOGSllYMnG44V2ZHsdJRlMtOWOrT2OkiAa7LHVp7PSQAHb7+z0kAvbff/UgBdt9/X0kALtuvT2ukoA92eOvT2+kgMSSUrjr09vpLKxCBnrlljWpI17dRS1hcw+06vfUa9u1MouUOdU1WRichvc/TbL+Zh+K1YVe5LwfoZQ7yPqNfOnrnUvKl9mSduL4jV04T4q8/Q01+4eIl69exwFb5T1DUK0VsS52byY1NvwcW+ZfiADpZrC8n9caWF16o6sGr1fI9Uma6h847I/dZ4L411I9PX/J7GVlVlk81H/8ANn7oWiq/ffizZBaI1LSSZW0cW+bfkAfvM1qKSyO6vqvRmeW7NLdlrvo83nD/ALUmhn4HbFcPOPbQ0W669fETi8j15HjAAFaYdR2O6S/UWfLGZCDUVrnp7Z/EgNJZmAQBAX2ZwFdf8MMM1jIyRKOPEknEnDKoqQa54HFRsJFjBTTU4Yk405OGahSTTljq09jpIA05Y6tPY6SANOWOrT2ekgAdt1aez0kYFdvv/qQAnb7+vpIDDjnjr09rpIDLjnjr09vpICi0sGe3+LtuxZJ8iNFcb6NO007wRrVe5ORWqQIDkt7n6bZfzMPxWrXV7kvB+hnDvI+o186esdR8qp/0yTtxfEaurB/FXn6GjEdz7HhrivXOApc5UhzG8zdSOz2xr5iWxua5jnNLhdrSjjdxpUAHrXB+qYepXwzjT1aadupvwtSMKictj1F+6NlI/SW0P/sn5l8PKliE/hv/AOf9Hup03/d+TWtFvs7WtDJ24OYKCf7t4Aj0tSio4htt03z/ALfp4GWaC2l+TD7bZ614dtaUrw5yNCR6Wwdy19jiduzf/wA/6M81PfN+f9nGb4t2LOyzyAS33vY5rWtlc4kuBGNDgMdOpdeAwWJq14+5ZJ3bcbWt5GnEVqcIPXXx/wBnmTnfx09rav0E+dNV8tchQnMitczt1FZJGNyDnV/vPaVQYVIEBdAzSDp10wWLZkkbAfiBicsstGeOxY2KTiicTQjUc9FW007FLoti5lldhiNGk9DapmRbGW2TKrtWvobVMwsSbZRhidH/AF2pmFjIso1nv7O1HJixkWUaz3/zTMLA2Vus9/XtTMLGHWUY4nTp7W1FJixGSzt/EdP/AG27UTYaRqy2QkYuzxA0Znas1IxaKTYzrHvWWYmUgbK7V3EK5kSxB0ZGYKtyG9vc/TbL+Zh+K1a6vcl4P0M4d5H1IvnT1jp/lXP+ly9uL4rV1YP4q8/Q0Yn4f2PCnOXsHnlTisiF1gsnCucK0uxSSZVrcaXU9dFzYrEcPBSte8or7uxto0u0la9tG/sVTWQCOF5dhMZNHoBjmtJOv0q02KRxeatOkl3UnvvdbfQOilCM3zb8rHKw7nwvbIILQXviY55D4XRhzW+ldcSdGsLgn+oYmk069HLFtK6ldq/VWOlYenJNQnd2vsW2Hc2zyvYxtocHvLQAbO+gcdF69T1q4jG4yhGU5UVaN3fPyXkSnQozaSnq/oVR2KARNfNOWX3ytaBEX14M3XHB3SCPH4idTJRpKVlF6yt3lfoOHpxjecratbdGcNbnC+5rCS0EgEi7eFTQ3a4L1KDnKCc1Z81e/wCdDlqJKVou6I2OJrpGtkfwbTWry0uuihPojE5U9aV5zhTcoRzPkr2v5kpxUpJSdvqcjatyY+AM1nmMjWvaxzXxuicC4EtIqTUYFcFDH1nXjRr08rkm01K608kdNTDwUHOEr2euliq07lhscLw+vCh9RdpccwtBbWvK9PPYuijipTrVKUo2y2s73unez+mxqnSSpxmnvf8ABvHcizMbHws7w58TJLohc4APFQKh2wrjjj8VUlJUqSajJxvmts+ljdw9JJOU7NpPbqIrEGwxyDDhDI27SlLlzGu297l0wxLnXlSa7qi/uv2NbpWpqfVv8GCwfz06F0XZgXbn2EyyUvhjWsc5zuUaMYKnAZnLBcuNxaw1PPlzNtJL6s2UaLqyte3M2TZGXGyRy3ozI2NxdG9jmuIa4EtJN4XRXBc1LHVXN0qlPLLLmSzJprbfkbZ0IqKlGV1e22xYbFEWvMMxeY2hxDonR3mgsBLSTjmO9Yxx1eM4KtSyqTsnmvZ8r6FdCDTcJXt9CdisUMj2MbO686gAMDgK0aaE3qetY18bi6MJTlRVl/78vsWnQpTaip6v6GtZWQljTJM5rj90ROfdGFCSD1ZLoq1sUp2p0k11ckr/AINcKdJq8p2fgV26zmKR0ZIJaaVGRFAQR1ghb8LiFXpRqJWvy6dTCrTdOTiye59nEjnBzrgbG95N0uoGNJOAOOFVqxuJlh4KUY5m5KKV7bmVGkqjabtZXLY7FHJLHHHKXGR90l0TmhuDqHF2OP7FoqY3EUaM6tWlbLb+699UumhmqNOc4xhK9/ptocY1oNn4U5CQRgUx9B0la6tC7u2/8hUbbxzX87HPl/pufR2/FzlX7jMMrIDOBO9oLWCJ5jBc0vDDJXA02UyXlL9YqZHXVL+mna91fe17HXwcbqGf3uljRsdns72sv2gte/C6IXuDCTQXnVptwXbXxWKhKWSjmiueZK630VjTTpUmlmnZv6fuatrhMcj2OpVj3MNMqtJBp3LsoVVWpxqR2kk/uaZwcJOL5FNVtMDe3BA+mWb8xD8RqwqdyXg/Qyj3l4n0mvBPUOneVr7Ll7cXxWrqwXxV5+hoxPw/seDOcvaPPK3FUhbYrc6F5cy6SWuaQ8VaWuF1wIqNBXPicNHEQySbWqem91qjZSqunLMv5c5S0TtljsDHNiYHSyB9xt0tZwrGmmJuggknqXjxhOhiMROMpNxgmr630e/Wx3OUalOmmkry5ctRug2dgmDIYYojeaSwMLzCHYAuLy41AFaZqUJ4asodtWcpaOzbtm8LW0MqsakL5IJLr9CjevMBarPeNKSsxJ6Wtel+qJ8HV/4v0OPCP+tDxLrJHaHxUZHDKxskly+I3Fpe6r63nAgGjTXLBef/AOLFpzqShLLG9rq6S05anVetK6UE1dlG7VmiNplERAYHAC6asrdF8NONReqAu39Mq1Z4aLq6vXV72vpfyOfFQgqrUSmzWWrw1gaXHKrmgGmObiBoXVWrxpQc5uy8/wBjTCm5yyxV2cxby4WW7M1jHm0MMbYw1pdRjw8va0moAIoTpK8SlOm8bGVKo5pRldvVLpZtHdKMlQalFRbatbS5XbrDILPBVo5HDl/LYboc6MtrR2mhy1Lfh8bh5Yyo1PvKCW+tk7mFShUVCOm17+Zfuc2V7oeFjhdCAxpe8RVELcKF4fUECuGexc+Jnhqaq9lVkp3bypvveFtdfIzpxqTyqcE46a/T7mzZ3mSzsbZhGXMllJbIIqiN93g3AS6OTjTUuec4wxLniXKOaENVdXaWq0/c2qLdLLSSdpPe219NzS3ULOHkEVLgcALvo1usvXOjerRet+mTqTw0ZVL3133tfS5yYqMY1Wolm4sgEjgSBfhlY0uNBfcwXQScBUilTsWr9XT7GM7Xyzi34IzwfxGuqaJ2qEx2Zsby0SutDXhvCMPJEVyryDRovHSVz08XSq4114N5Iwabs97300uzN0pwoZJLVy0V10LAHRwSidsbAWMa0i4HueHxkNq01cMDXRyVhOpSqYik6FRzea7Tu0lZ3eq0+hlGMoU5Z4qOm/NmlvelAtcOOF8VJOA5Nc9C9L9UTeCq/wDE5sK/68fE27LGTZ7O6GOJ5cxxkMhY4hwfda2hcABdFcsarzXiIuvUjWquCTSSWmllfl1OlUn2cXCCd73b8Ti7baHcK4yYvLiX+j6R1Uw7l7OEhTVGKpd3kcdaUnN59zYsT3h/mrt4tc2jrlHNc0hzeXQGo0VqtOOjRdNds2ldO6vo1ttczoOeb3Fd9DcmtDomRvuRx2hs9WABuMbY3El7GuOFaAE0zXnQjDE1ZUI1JTpuOrvs7q1m/wAo6G3SiqjioyT08LGlJbL1iIuRNP0kCjGXaARE3gC446K6sF0wwzhj4+/J+493/wC1rbbczVKopYd+6lry8DY3v7pk2qz32xG6Ws4RwcHhrWkNq6/dJAoKkLT+o/p6p4SrklJLV5dLXuvpf8meGxGatDMlfa/M19wbPMODeyOJ7C5pLpOCcG3SK1JdVnrWzG4nCzjKEqsotJqyzK+nS2pjRpVU1LImm73dv86GnujI0zSlhq0yyFprW8C91DXTXWu/AprDU1JWeVaeRz17drK3VmveXUajf3AP1yzfmIfiNWFTuS8H6Fj3l4o+lV4J6p03yufZUvbi+K1deC+MvP0NGJ+GzwRxXtHnFbihCVmgdI9rGek44d1STsABPqUk0ldlSu7HJv3ukOIdIwUL2vNCRHdcW+c0sBALquAo0E45LUqyfI2dk9jRt24zoSy+0AvZf9EinKc26ajE8nRrWcZRlsSWZbsg2EacVlcwLW0qLwqBsB161i46GVy6JgpUA025ZHLDYsXoVEnQDHPTn/y2bAl2LGsYgwkXQOoUqsklyI7kRG38I7glkS5m6K1oK6yAlgmbQe1w5QHrA92CxaMkycbwctH8scBkpaxbkh4aOzsQEYmAZNAyyFPwdFLAofC1uIbQnUABk044KpEbKiVmY3JQtbXlNGNMSBo9SxaKmRbQZYK2JcuvcnlCrTXRXXnXDNSxblTIboJAu+qmfqTQXe5KWla4VxyyGOjYqgyBKpCD4mk1LQTtAUsW7J1VJczVBc3975+uWb8xD8VqwqdyXg/Qse8vFH0yvnz1jpnld+ype3F8Vq68F8ZefoaMT8NngTivaPOKyUIG10IU3o90JhlNJp++7SanTpIqsHCL5FzPqUulJpUk0FBU5CtaD1kn1rKwuYvIQVQG2w8nDKnzdFYPczRNxz9ejt9FRAthgvuu1AqDi4YYXycbuwn1KN2KlfQuk3DIdThGUpWtbwOJGFNWlRVfoHTOGLluNZt2ixFjSbzSW3L7QHVbwjbzMSKOw1E0XHSxkak1HK0nms9LPLv9V5rU3zoOMc11pa66X2K5BwbhiCC1rqjU4B2kYFbqdRVU9LWbX28DXOLh9r/c34rMS9jKgOcGnEHklwaWtNG50I/WWh4iKpyqJXUb+dtG1ry1+xtVJ5lG+4sdlvtaQWguNGgh1XENY45MIGBGJpmsa+LjSlZpuyu2raJu19/QtOi5q9zinSVXdaxz3MXlSC8gF5ATZIKEGqjRbk3S51IPUKE54jBSwuRvYkNFR1Vwx2K8gWODcSajHEZUPKwywyCx1LoUF2pZmJi8gF5Achved9cs35iH4rVhU7kvB+hlHvLxPp1fPHrHS/K/9ky9uH4rV14L4y8/Q0Yj4bPn8le0ecYA1oCdUAvIBeQC8gF5ASZKR/MV/vNRotzcOnDXo7fRWtGRNkwYakAijhygCKkPAOLNBIPqUaui3sWy7pwkn6uyl6uGeDqgVIyOA70VOXUmZdDiarcYG9ad0A5rgGkOeY75LgR5tt0XBdqK5mpK86lg5wnFuSajmtpr73XXl9EdM60ZRatq7X8iMlrYZI3XCWsDQWucDeDAABg0UrTFbIUa0YTWZXk200no35/YxlUpuUXZ2VvwbVltJEokeC43r5phV1WnO4cFjUw/9DsadkrW1/73LGou0zy63I2XdAwEXb12vo1GPJaMTdGNErYRV4WmlmtuWFbs5e7tc49uDNpw7qbF26tnOV3lkQXkAvIBeQFjIyRX+Bxz1DYscxbGyW0FKa9Ha6KwuZbGHsz6ydOYvdHYqmDUJpmthgYvIBeQHI73HfXbL+Zh+K1a6vcl4P0Mod5eJ9Qr549Y6V5YfsmXtxfFauvBfGXn6GnEdxnz9VeyeaKoBVAKoBVLgVS4FUBKLE+o/sRsqNw6cNejt9Fa7mZrWh/K6qj3nYNazijBlVVSC8gFUAqgNmKYUxI7uzs2LF/QyTKZJKn+9GlVIjZC8qQVQCqAVQC8gLYJAAa+/qOwrFlRYbQKn144dLo7VLOxblla4jbo7fRUZTXtL+V1VHvOwLNGLKxjkqQxVAcjvbP12y/mYfitWFXuS8H6GUO8j6lXzx6x0nyx/ZEvbh+K1dWD+KvP0NNfuM+fKr2TzhVUhuiBn0e+a3y9zW8sAYXMQ26S70jpC4KlerxSpR2sm9G+vO+m3RnTCnHss738SQs7D9HAvAymjzeBFOEuckUw141Udeqp1ldWirrTXa+oVKDjDfV6/c2LTYYmTtYS4NLHOcC9poeVc84G0AN0EmhpVc1DG4irQlJJXTSWjW9r+7fVrkrq/I2zw9ONRRu7P+LUrZZohJM17ZKMaXtF9gdRoBo43SDWooRoWyeJrujCcJRu2k9HzdtNVa3NGKpU88oyT0VyUW5rXQcICahkrnDDC7e4MjDKrSDtprWNXH1KdfsmlvBJ+Ns3rdFjh4yp5l9f9F0W5IH0Ym95111+X3hebcw/CTnpCxl+oyz1oK3upuPlo79dbeRVhVaEur18y2awRB7Bfq0smc43mNHIBc0XrpDcHiuBxqtMf1CvKEnlSacEtG93Z6X11WhseGhdK+9/9HBT0vuu+jWg5V7DtACvXRezRlKUE57+FvxrY4aiSk1EsniDY4nVxfwlcqcgtAp+ssadWUq06fKKjbzuZSppU4y63N207mhkcDzeAkID8K+kA5pYOyThrC5KWOlUrVaat7qeXlto7vx+xulh1GEJddyTrJELRGyj+DkIAIkYa1fcDmuu4gaQQCDUaFjHE4h4ecrrNHWzTXK9mr/ZptNaiVKmqkY62f19CW525sc1aXm+eYxrSQSWGpkxoOVdaXDDQVhiMdWoKOazvFttJ78ue12kzOnh4VL2urO3+Shu531V8vKqHGmV240ta6u2rx6mlbXjnxUKOlmlfxabXp+UYcP/AE5T6PTwW5vWrceFpaGvcSZomEVbVrXhwdXDO8002LjpfqdeV7xWkZvnq1qufR6/U3TwsFaz5pffc4ndFjGvpHkP/wBBJjU6WtAGWS9PB1atSnmqb/8AFx/Dbv4nLiIRhK0fW5rVXYc4qgFUAqhRVCCqFLInjEH+8CNW1YsqZXVUhdEKCp/zhhoWLd9Coqc6pJ2rIhyG9s/XbL+Zh+K1YVe5LwfoZU+8j6oXz56p1XyobnPn3KtDIwS5obIAMSRG8PcANJo0rows1GqmzVWjeDR83gr2jzggMl5oBXAEkDQCaVPuHcsckc2e2u3kXM7W5FrrU8hgvGjMWdE54LWsPSUpStrLffUy7WVkr7bBlreC0hxq2oGwOreHUanDao8NRcXHLo7X8tvt13L2073v/GQMziXEuNX1vGuLgcwe73LJUaaioJaLVeJHUk3e+pltocAQHEAtLaVwuuNXN6icVJUKcnmcdbp+a2fkFUklZMsitTg6t41JDq6bzWlrD1gGiksNSatl6rye/wByqrPr/FsZFpc1/JeW3bwbsDvSAG1JYelNPMr3tfy2+wVWcXoyiWQuJLjUnMrZCEYRyx2MJScndljbW8MuBxumuGFMc6aqrXLD0pT7RrXTXXltzMlVko5U9PIibQ78Rxc12f3mi609YGAVWHpL+1c15PdeYdWb5/xEpLW9zw9ziXClDqoaimgY4pTw9KEXGMdHv/PwJVZyabexGG0OYQWuIo4OFDk4AgO66E96s6FOatJX0t5dBGrKLun9TAmdSl40uluf3XGrh1E4p2FO97dH5rRfYdrPa/8AGSNpfWt41Lg4mv3m1uu6xUqcPSsllVkmvJ7rzHazve/T8C0WlzzV5vHKpp/BWlRp0laCt936tidRzd5FS2mAQBAEAQBCBAEKZLvcgMIQ5zePYHz7o2VkYqRMx52MjcHuJ1Cgp6wtVeajTbZspRvNH08F4R6ZghAdF3f8lditMhkYZIHOJLuCLbjicSbrgQD1UXVTxlSCtuaZUIydzieJaz85n7ovlWzj5dEYcNEcS1n5zP3RfKnHy6IcNEcS1n5zP3RfKnHy6IvDRHEtZ+cz90Xypx8uiJw0RxLWfnM/dF8qcfLohw0RxLWfnM/dF8qcfLohw0RxLWfnM/dF8qcfLohw0RxLWfnM/dF8qcfLoi8NEcS1n5zP3RfKnHy6InDRHEtZ+cz90Xypx8uiHDRHEtZ+cz90Xypx8uiHDRHEtZ+cz90Xypx8uiHDRHEtZ+cz90Xypx8uiHDRHEtZ+cz90Xypx8uiHDRHEtZ+cz90Xypx8uiLw0RxLWfnM/dF8qcfLohw0RxLWfnM/dF8qcfLoicNEcS1n5zP3RfKnHy6IcNEcS1n5zP3RfKnHy6IcNEcS1n5zP3RfKnHy6IcNEcS1n5zP3RfKnHy6IcNEcS1n5zP3RfKnHy6IvDRHEtZ+cz90Xypx8uiJw0RxLWfnM/dF8qcfLohw0RxLWfnM/dF8qcfLohw0TI8i9m5zP3RfKnHz6IvDRO57196VmsDCLMw3nUvyPN6R9MgTq2CgXNVrSqP3jbCmoKyOdWozCAIAgCAIAgCAIAgCAIAgCAIAgCAIAgCAIAgCAIAgCAIAgCAIAgCAIAgCAIAgCAIAgCAIAgCAIAgCAIAgCAIAgCAIAgCAIAgCAIAgCAIAgCAIAgCAIAgCAIAgCAIAgCAIAgCAIAgCAIAgCAIAgCAIAgCAIAgCAIAgCAIAgCAIAgCAIAgCAIAgCAIAgCAIAgCAIAgCAIAgP/Z"/>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Slide Number Placeholder 3"/>
          <p:cNvSpPr>
            <a:spLocks noGrp="1"/>
          </p:cNvSpPr>
          <p:nvPr>
            <p:ph type="sldNum" sz="quarter" idx="12"/>
          </p:nvPr>
        </p:nvSpPr>
        <p:spPr>
          <a:xfrm>
            <a:off x="8267004" y="6525344"/>
            <a:ext cx="720080" cy="283758"/>
          </a:xfrm>
        </p:spPr>
        <p:txBody>
          <a:bodyPr/>
          <a:lstStyle/>
          <a:p>
            <a:fld id="{D7F305DA-160D-498F-B102-A1D8643B4A2C}" type="slidenum">
              <a:rPr lang="ru-RU" smtClean="0"/>
              <a:pPr/>
              <a:t>23</a:t>
            </a:fld>
            <a:endParaRPr lang="ru-RU"/>
          </a:p>
        </p:txBody>
      </p:sp>
      <p:sp>
        <p:nvSpPr>
          <p:cNvPr id="4" name="Прямоугольник 3"/>
          <p:cNvSpPr/>
          <p:nvPr/>
        </p:nvSpPr>
        <p:spPr>
          <a:xfrm>
            <a:off x="188832" y="6467917"/>
            <a:ext cx="4224233" cy="307777"/>
          </a:xfrm>
          <a:prstGeom prst="rect">
            <a:avLst/>
          </a:prstGeom>
        </p:spPr>
        <p:txBody>
          <a:bodyPr wrap="none">
            <a:spAutoFit/>
          </a:bodyPr>
          <a:lstStyle/>
          <a:p>
            <a:r>
              <a:rPr lang="en-US" sz="1400">
                <a:solidFill>
                  <a:srgbClr val="444444"/>
                </a:solidFill>
                <a:latin typeface="Roboto"/>
              </a:rPr>
              <a:t>Source : </a:t>
            </a:r>
            <a:r>
              <a:rPr lang="en-US" sz="1400" err="1">
                <a:solidFill>
                  <a:srgbClr val="444444"/>
                </a:solidFill>
                <a:latin typeface="Roboto"/>
              </a:rPr>
              <a:t>OnDeviceResearch</a:t>
            </a:r>
            <a:r>
              <a:rPr lang="en-US" sz="1400">
                <a:solidFill>
                  <a:srgbClr val="444444"/>
                </a:solidFill>
                <a:latin typeface="Roboto"/>
              </a:rPr>
              <a:t> </a:t>
            </a:r>
            <a:r>
              <a:rPr lang="en-US" sz="1400">
                <a:solidFill>
                  <a:srgbClr val="444444"/>
                </a:solidFill>
                <a:latin typeface="Roboto"/>
                <a:hlinkClick r:id="rId3"/>
              </a:rPr>
              <a:t>http://goo.gl/Zxw3p5</a:t>
            </a:r>
            <a:r>
              <a:rPr lang="en-US" sz="1400">
                <a:solidFill>
                  <a:srgbClr val="444444"/>
                </a:solidFill>
                <a:latin typeface="Roboto"/>
              </a:rPr>
              <a:t> </a:t>
            </a:r>
            <a:endParaRPr lang="ru-RU" sz="1400"/>
          </a:p>
        </p:txBody>
      </p:sp>
      <p:grpSp>
        <p:nvGrpSpPr>
          <p:cNvPr id="3" name="Группа 2"/>
          <p:cNvGrpSpPr/>
          <p:nvPr/>
        </p:nvGrpSpPr>
        <p:grpSpPr>
          <a:xfrm>
            <a:off x="323528" y="620688"/>
            <a:ext cx="8215811" cy="4956791"/>
            <a:chOff x="323528" y="620688"/>
            <a:chExt cx="7200800" cy="4344411"/>
          </a:xfrm>
        </p:grpSpPr>
        <p:pic>
          <p:nvPicPr>
            <p:cNvPr id="11" name="Рисунок 10"/>
            <p:cNvPicPr>
              <a:picLocks noChangeAspect="1"/>
            </p:cNvPicPr>
            <p:nvPr/>
          </p:nvPicPr>
          <p:blipFill rotWithShape="1">
            <a:blip r:embed="rId4"/>
            <a:srcRect l="15167" t="18982" r="14747" b="5919"/>
            <a:stretch/>
          </p:blipFill>
          <p:spPr>
            <a:xfrm>
              <a:off x="323528" y="620688"/>
              <a:ext cx="7200800" cy="4344411"/>
            </a:xfrm>
            <a:prstGeom prst="rect">
              <a:avLst/>
            </a:prstGeom>
          </p:spPr>
        </p:pic>
        <p:pic>
          <p:nvPicPr>
            <p:cNvPr id="6" name="Рисунок 5"/>
            <p:cNvPicPr>
              <a:picLocks noChangeAspect="1"/>
            </p:cNvPicPr>
            <p:nvPr/>
          </p:nvPicPr>
          <p:blipFill rotWithShape="1">
            <a:blip r:embed="rId4"/>
            <a:srcRect l="15167" t="3521" r="73145" b="80872"/>
            <a:stretch/>
          </p:blipFill>
          <p:spPr>
            <a:xfrm>
              <a:off x="3039661" y="746750"/>
              <a:ext cx="1196553" cy="899599"/>
            </a:xfrm>
            <a:prstGeom prst="rect">
              <a:avLst/>
            </a:prstGeom>
          </p:spPr>
        </p:pic>
      </p:grpSp>
      <p:sp>
        <p:nvSpPr>
          <p:cNvPr id="21" name="TextBox 12"/>
          <p:cNvSpPr txBox="1">
            <a:spLocks/>
          </p:cNvSpPr>
          <p:nvPr/>
        </p:nvSpPr>
        <p:spPr>
          <a:xfrm>
            <a:off x="323528" y="5642664"/>
            <a:ext cx="8305800" cy="738664"/>
          </a:xfrm>
          <a:prstGeom prst="rect">
            <a:avLst/>
          </a:prstGeom>
          <a:solidFill>
            <a:schemeClr val="bg1"/>
          </a:solidFill>
          <a:ln>
            <a:solidFill>
              <a:schemeClr val="accent1"/>
            </a:solidFill>
          </a:ln>
        </p:spPr>
        <p:txBody>
          <a:bodyPr wrap="square" rtlCol="0" anchor="t">
            <a:spAutoFit/>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a:t>95% of our internet users explore internet surface via Facebook. (including search requests, data sharing </a:t>
            </a:r>
            <a:r>
              <a:rPr lang="en-US" sz="1400" err="1"/>
              <a:t>etc</a:t>
            </a:r>
            <a:r>
              <a:rPr lang="en-US" sz="1400"/>
              <a:t>) </a:t>
            </a:r>
          </a:p>
          <a:p>
            <a:r>
              <a:rPr lang="en-US" sz="1400"/>
              <a:t>Facebook users annual growth is more than</a:t>
            </a:r>
            <a:r>
              <a:rPr lang="ru-RU" sz="1400"/>
              <a:t> 30% </a:t>
            </a:r>
            <a:r>
              <a:rPr lang="en-US" sz="1400"/>
              <a:t>(9,5 mln users in august 2016)</a:t>
            </a:r>
          </a:p>
          <a:p>
            <a:r>
              <a:rPr lang="en-US" sz="1400"/>
              <a:t>Mobile operators in Myanmar offer free access to Facebook. </a:t>
            </a:r>
          </a:p>
        </p:txBody>
      </p:sp>
    </p:spTree>
    <p:extLst>
      <p:ext uri="{BB962C8B-B14F-4D97-AF65-F5344CB8AC3E}">
        <p14:creationId xmlns:p14="http://schemas.microsoft.com/office/powerpoint/2010/main" val="27265509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6640" y="145003"/>
            <a:ext cx="8159540" cy="312281"/>
          </a:xfrm>
        </p:spPr>
        <p:txBody>
          <a:bodyPr/>
          <a:lstStyle/>
          <a:p>
            <a:r>
              <a:rPr lang="en-US"/>
              <a:t>Facts from Myanmar digital space</a:t>
            </a:r>
          </a:p>
        </p:txBody>
      </p:sp>
      <p:sp>
        <p:nvSpPr>
          <p:cNvPr id="12" name="AutoShape 12" descr="data:image/jpeg;base64,/9j/4AAQSkZJRgABAQAAAQABAAD/2wCEAAkGBxQSEBQUEBQWFhQUFBcXFhcUFRQWFRQUFxUWFhQUFBgYHSggGBolHBQXITEhJSkrLi4uFx8zODMsNygtLisBCgoKDg0OGxAQGy0kICQsLC8sLCwsLSwsLCwsLCwtLC8sLS8uLCwsLCwsLCwsLCwsLCwsLCwsLCwsLCwsLCwsLP/AABEIANUA7QMBEQACEQEDEQH/xAAcAAEAAgIDAQAAAAAAAAAAAAAAAgMBBAUGBwj/xABJEAABAwEEAwsIBgkEAwEAAAABAAIDEQQSITFBUWEFBhMXIlRicXKR0QcjMoGTobPSFCQ1QlJ0NJKxssHh4vDxJTOCwkNkc2P/xAAbAQEBAAMBAQEAAAAAAAAAAAAAAQIDBAUGB//EADcRAAIBAgQDBQcDBAIDAAAAAAABAgMRBBIhMRRBURMycYGxFSIzUmGRoQXB8CNC0eFy8SRikv/aAAwDAQACEQMRAD8A9xQBAEAQBAEAQBAEAQBAEAQBAEAQBAEAQBAEAQBAEAQBAEAQBAEAQBAEAQBAEAQBAEAQBAEAQBAEAQBAEAQBAEAQBAEAQBAEAQBAEAQBAEAQBAEAQBAEAQBAEAQBAEAQBAEAQBAEAQBAEAQBAEAQBAEAQBAEAQBAEAQBAEAQBAEAQBAEAQBAEAQBAEAQBAEAQBAEAQBAEBglAdT3U3+wRPLY2ulINCWkBldhOfdRdMMLKSu9DTKslsaB8pLebu/XHgs+DfUx7f6ET5TGc3d7QeCvBvqO3+hE+U5nN3e0b4K8E+o4j6ED5UWc3d7RvgnBPqTiF0InyqM5s72jfBOCfUcSuhE+VdnNne0b4K8C+pOJXQgfK0zmzvaN8FeAfzDil0Inyus5q/2jfBOAfzE4pdCB8sDOav8AaN8FfZ7+YcWuhHjjj5q/2jfBPZ7+YcWuhg+WWPmr/aN8E9nv5kOLXQjxzR81f7Rvgns9/Mhxa6GOOiPmj/aN8E9nP5kOLXQcdEfNH+0b4J7OfzIcWug46I+aP9o3wT2c/mQ4tdDPHRHzR/tG+Cezn8yHFroOOiPmj/aN8E9nP5kOLXQxx0R80f7Rvgns5/Mhxa6Djoj5o/2jfBPZz+ZDi10M8c8fNH+0b4K+zn8yHFroOOePmj/aN8FPZz+ZDi10M8c0fNX+0b4J7OfzIcWug45Y+av9o3wV9nP5kOLXQyPLJHzV/tG+Cezn8yJxa6GR5Yo+av8AaN8E9nP5kOLXQm3ywR81f7Rvgns5/Mhxa6Hb96++2z29p4Elr2iro30DwNYpg5u0LkrYedJ67dTfTrRqbHPrQbTgd/FqdHYZS00JutqM6OcGn3Erdh4p1Fc11XaLPHiV6hxEHFCFTnLJIFT3jWqiFL5BrVIVPfrWVgVtcDpH9iqEuSMY11pWvv8ABS5TXtDQDnrw6q1xPUskYsoaKk6aYHHI/wBhZMiLnANroGOf/LwWNzI0Z5Gk8k119dStivzMWVEqmJguAzQoJQgB1JqDKAwgMoAgAQGUBkICQQEggJgoCbSgOc3nW50Nvsz2Gh4VjDtbI4McDso5aq8VKlJPoZ05ZZpn0YF88esda8ov2fJ2o/3wujDfERqrdw8jJXpHGVuKpDZ3FsYntMUTiQHuoSM7oBc6m2gKlSWWDZYq8rF8u+mYH6u4QxfciY1ly7oDwQb5OkmqxVCNve1fUrqvlscluK+0vscz7GGtkNrvOoIgxsZiLnAiTAMBpgtdTIppT2t+5lHM4vL1M2ORv0rdB1jkijpZmlsl5rYWyX4RI5rnAgNvXqaMUd8kM6e/mVP3pZehXudPMd0ITNPFORHOWmJ8cgZSCUgG6M6iuOpJ5ezeVW29SRcs6u7/APRo7k7oPtx+j2q690jHmKS6wSRStY97eU0C8whpBBrms6kFT96PLfwMYyz+7Irn3TkhhsL4XcGZLOb1A01HDymhqFVBOU0+T/YZmlFop3+boSPtk8T31jimfcbRoDcHDCgrlrVw0IqCa3ZKsnmaZVZJRZbI20MDTPPLIyNzmtcIWQgX3NDhThHGQCprQBWSzzyPZWb+twvdjmW7NDdPfBPPGWWh/C0N5rntbfbS9UNeBW6dINRgtkKMYyvHQwlNta6nKWDc6M2QWRzR9LtkbrWwk8ppjJNmhp04xMf+TVqlN58/9qdv8vy0NsYLLl5sxvMZaTufaTYf97h4anzWEdyQvrwuFMBXqSu4KrHPtZko3yPLubdmna2226WymO83c5xL4bhi+kgQcK6LC7S8TjSlarFp9nBT+bnvbUyTSm2uhxNntpt8NpZag100EDp4pgxjH0jI4SKS4AHtIJpUVBC2uCpSi47N2a8TWpdompcjq9zk1rrwpqp4rp5mksc1oz1DDHZXHvUTYKFkQkylccv71KFMvbQ01IQwqDKAyEBkFATBQEwUByW94/XLN+Yh+K1YVe5LwfoZR7y8UfTIXzh651jyjfZ8naj/AH2row3xDVW7h5A4r1DiK3OVIZslsdDIySM0cxwc3VUa9mhHFSVmVOzujkJxYpHGThJYKmroREJKHSIn3gA3VeGC1LtYq1k/r/kytB67EbLu4IISLPeDm2vhWB9CDDwbo7kh+9UOoRtKrpZ5e90t53CnlWnUlZd0LG19paDJHDPBdaLl90TjIyRzKVF5oukA1yoo4VGovmmFKGq5NFO5dus0Fric2WSSO5KHuMVxzS+KRjbrbxvenrGSs4zlB3VnpzEXFSTuVu3Rs9la76M6SSd7HMEsjGsZE11Q5zGhxJkIJAJNBUqqE6j95JLp1JmjHbf0NXdG3sdFZWMr5iIsdXXwkrhTHHArKMXeTfP/AAiOSskU75bc2a1zyx1uySOc2uBob9KiuCtKLjBJknJOTaLdzt0ojC6zWoO4K+XxyR0L4JCHBxDSaOY4AVbUZVCk4SzZ47+pYyVsrK7VBYW3AZpZQZWX3CLg2siq6+A0uLnPIwGQCqdV3dktPyS0ObL7Vv8ArZw7nwy3Iw+scYZHRsbTyI63a0ugDPWosJTy2a16/UrxE76Fk2+SKLh3WIua59ritEQLaBoDH8LG7H0bzy2mlpUVGUrKfRoydVK+XqWWbdSyNntDml8UVosjm3Wx3zBJIYiWtF4X2AsJGWBA0KOFTKlu0152uRShmfRr7HGT7o2eCGWKx8I987bks8rWs81UExxMBNLxAq4nIUWxQnOSlPS2yRi5Rimo8zgF0GkwgMoA11DgoC90gIJIypp1qWtsUoCyIZCAyEBkICQQEgUByW90/XLN+Yh+K1YVe5LwfoZR7y8UfTgXzh651jykfZ8nbj/faujC/ENVfuHjjivVOIqc5UhU5ypClzlQWvkw5WWGmuraoDVqC7Z/LrWXIxMvnpgSSf8AOo7VEi3NOeSp2aFmkYtkTaDXZjh118Uyi5c92eOvT2+ksShxzx16e10lQVWl2GB00/e2lVEZqrMxCAOdXNQBUGEBeHBtKCpz0jOh0HrWO5kVOJOapC2KIEVJ9WHio2VI2BgKD9vXtWJTVmeCcO/HFZpGLIKkLiWkaj6zrwz6lNS6FSpCQQGQUByW90/XLN+Yh+K1a6vcl4P0Mod5eJ9PL509c6t5Sj/p0nbj+I1dGF+IvM1V+4eNOcvWOEjcOzZiNm3apdAokFP8g/s61kiFTX4ggj9YD+O1UhL6QKkVGFNOunSUyu2xblMkuNQQetwFMO0skjFtEeGxOOeWOw1+9hnpTK7XFyE4B0+8dI/i2KrQWNJwofWszE3Huzx16e30lgZGC7PHXp7XSQGvaWiuGZ8TjWpWSMWUrIgQEo2VP+Ne3rUbKJG0PqH7ETFhE6jgToKMITOqfUPcAEWgZsOiBrU501YZdJY3KWXtvv8A6lCgu2+/r6SAF23Xp7XSQFT4Rowz1dLpbFbksTLRSlcto0X+knMFMkdK46aDLLHHPYqncliLWkjq2hW4MKkOS3u/plm/MQ/FatdXuS8H6GUO8vE+oF86eudV8pv2dJ24/iNXThPirz9DTX7h4wHYjGmOepeqcRbfyx1aex0liU5vePZGTWxjZGGRrWufcBbyi0MpWrqUBNabAuPH1ZU6LcXbWxtoRUp6nq0rwGmlndkdEOrtr5hzbfe9f8HoZV0MWSNvBR8lv+23QPwhc1SpLM9TOME+RrWpgbI1wivC44G6I8CS0j0iNRWrtW4tZrfczyK+xwe+qyxzWWW/Z3AtY5zXUhBY4NJqCH1phiNIW/BYmpRrxcZ7tJrXX8GNakpwd0eLMkxdUip27Haa4r9BaPBTK7U4E6ajuzOmp2KxDLI3ckY6Nfb6Sxe5UQmnNSAfXU63bTrVSI2QjjvVJOnZ11xKrdiFbhietUgaKlUG2w0oNoyOnk58pazMOdgKUOVaup+DpICLIm4Voe7o9LaVbslixrssdWns9JQobTPXTTsHSQC9t9/9ShTJdt9/X0lSGC7PHXp7XSQBzs8dent9JQGXOzx16e30lQZc7PHXp7fSQGS7b7+10kBVLQ11ivurhi5VaEL97h+u2X8zD8VqlXuS8H6CHeR9RL509c6p5Tz/AKbJ24viNXThPirz9DTX7h4pexxyXrHCWiXLH300t6SlinY/JlaD9P5IB8y/MkaWV16tS8z9XssNr1X7m/Cv+p5Hqc00lDyGZH/yH5F8m3G+7+3+z09bFNkf5qP/AObP3QuerL3n4m2C0KLRaSHBrWgktLsXXQAC0aj+Ja7Jq7f4v+5nreyOL3cmk+jT8hlOCk/8h/AdFxZUMnbQ1e65fXxLPNlenJnhsLBd9WzDB23Yv0+T1PmEiErXfeNfXXSfAomiCOYgUNcsM8MDt2o0EysnWsiGQ8gUBwKgDW1QF9l99aZ4/d2hSRkiXCG9noFMTSuGeOGSllYMnG44V2ZHsdJRlMtOWOrT2OkiAa7LHVp7PSQAHb7+z0kAvbff/UgBdt9/X0kALtuvT2ukoA92eOvT2+kgMSSUrjr09vpLKxCBnrlljWpI17dRS1hcw+06vfUa9u1MouUOdU1WRichvc/TbL+Zh+K1YVe5LwfoZQ7yPqNfOnrnUvKl9mSduL4jV04T4q8/Q01+4eIl69exwFb5T1DUK0VsS52byY1NvwcW+ZfiADpZrC8n9caWF16o6sGr1fI9Uma6h847I/dZ4L411I9PX/J7GVlVlk81H/8ANn7oWiq/ffizZBaI1LSSZW0cW+bfkAfvM1qKSyO6vqvRmeW7NLdlrvo83nD/ALUmhn4HbFcPOPbQ0W669fETi8j15HjAAFaYdR2O6S/UWfLGZCDUVrnp7Z/EgNJZmAQBAX2ZwFdf8MMM1jIyRKOPEknEnDKoqQa54HFRsJFjBTTU4Yk405OGahSTTljq09jpIA05Y6tPY6SANOWOrT2ekgAdt1aez0kYFdvv/qQAnb7+vpIDDjnjr09rpIDLjnjr09vpICi0sGe3+LtuxZJ8iNFcb6NO007wRrVe5ORWqQIDkt7n6bZfzMPxWrXV7kvB+hnDvI+o186esdR8qp/0yTtxfEaurB/FXn6GjEdz7HhrivXOApc5UhzG8zdSOz2xr5iWxua5jnNLhdrSjjdxpUAHrXB+qYepXwzjT1aadupvwtSMKictj1F+6NlI/SW0P/sn5l8PKliE/hv/AOf9Hup03/d+TWtFvs7WtDJ24OYKCf7t4Aj0tSio4htt03z/ALfp4GWaC2l+TD7bZ614dtaUrw5yNCR6Wwdy19jiduzf/wA/6M81PfN+f9nGb4t2LOyzyAS33vY5rWtlc4kuBGNDgMdOpdeAwWJq14+5ZJ3bcbWt5GnEVqcIPXXx/wBnmTnfx09rav0E+dNV8tchQnMitczt1FZJGNyDnV/vPaVQYVIEBdAzSDp10wWLZkkbAfiBicsstGeOxY2KTiicTQjUc9FW007FLoti5lldhiNGk9DapmRbGW2TKrtWvobVMwsSbZRhidH/AF2pmFjIso1nv7O1HJixkWUaz3/zTMLA2Vus9/XtTMLGHWUY4nTp7W1FJixGSzt/EdP/AG27UTYaRqy2QkYuzxA0Znas1IxaKTYzrHvWWYmUgbK7V3EK5kSxB0ZGYKtyG9vc/TbL+Zh+K1a6vcl4P0M4d5H1IvnT1jp/lXP+ly9uL4rV1YP4q8/Q0Yn4f2PCnOXsHnlTisiF1gsnCucK0uxSSZVrcaXU9dFzYrEcPBSte8or7uxto0u0la9tG/sVTWQCOF5dhMZNHoBjmtJOv0q02KRxeatOkl3UnvvdbfQOilCM3zb8rHKw7nwvbIILQXviY55D4XRhzW+ldcSdGsLgn+oYmk069HLFtK6ldq/VWOlYenJNQnd2vsW2Hc2zyvYxtocHvLQAbO+gcdF69T1q4jG4yhGU5UVaN3fPyXkSnQozaSnq/oVR2KARNfNOWX3ytaBEX14M3XHB3SCPH4idTJRpKVlF6yt3lfoOHpxjecratbdGcNbnC+5rCS0EgEi7eFTQ3a4L1KDnKCc1Z81e/wCdDlqJKVou6I2OJrpGtkfwbTWry0uuihPojE5U9aV5zhTcoRzPkr2v5kpxUpJSdvqcjatyY+AM1nmMjWvaxzXxuicC4EtIqTUYFcFDH1nXjRr08rkm01K608kdNTDwUHOEr2euliq07lhscLw+vCh9RdpccwtBbWvK9PPYuijipTrVKUo2y2s73unez+mxqnSSpxmnvf8ABvHcizMbHws7w58TJLohc4APFQKh2wrjjj8VUlJUqSajJxvmts+ljdw9JJOU7NpPbqIrEGwxyDDhDI27SlLlzGu297l0wxLnXlSa7qi/uv2NbpWpqfVv8GCwfz06F0XZgXbn2EyyUvhjWsc5zuUaMYKnAZnLBcuNxaw1PPlzNtJL6s2UaLqyte3M2TZGXGyRy3ozI2NxdG9jmuIa4EtJN4XRXBc1LHVXN0qlPLLLmSzJprbfkbZ0IqKlGV1e22xYbFEWvMMxeY2hxDonR3mgsBLSTjmO9Yxx1eM4KtSyqTsnmvZ8r6FdCDTcJXt9CdisUMj2MbO686gAMDgK0aaE3qetY18bi6MJTlRVl/78vsWnQpTaip6v6GtZWQljTJM5rj90ROfdGFCSD1ZLoq1sUp2p0k11ckr/AINcKdJq8p2fgV26zmKR0ZIJaaVGRFAQR1ghb8LiFXpRqJWvy6dTCrTdOTiye59nEjnBzrgbG95N0uoGNJOAOOFVqxuJlh4KUY5m5KKV7bmVGkqjabtZXLY7FHJLHHHKXGR90l0TmhuDqHF2OP7FoqY3EUaM6tWlbLb+699UumhmqNOc4xhK9/ptocY1oNn4U5CQRgUx9B0la6tC7u2/8hUbbxzX87HPl/pufR2/FzlX7jMMrIDOBO9oLWCJ5jBc0vDDJXA02UyXlL9YqZHXVL+mna91fe17HXwcbqGf3uljRsdns72sv2gte/C6IXuDCTQXnVptwXbXxWKhKWSjmiueZK630VjTTpUmlmnZv6fuatrhMcj2OpVj3MNMqtJBp3LsoVVWpxqR2kk/uaZwcJOL5FNVtMDe3BA+mWb8xD8RqwqdyXg/Qyj3l4n0mvBPUOneVr7Ll7cXxWrqwXxV5+hoxPw/seDOcvaPPK3FUhbYrc6F5cy6SWuaQ8VaWuF1wIqNBXPicNHEQySbWqem91qjZSqunLMv5c5S0TtljsDHNiYHSyB9xt0tZwrGmmJuggknqXjxhOhiMROMpNxgmr630e/Wx3OUalOmmkry5ctRug2dgmDIYYojeaSwMLzCHYAuLy41AFaZqUJ4asodtWcpaOzbtm8LW0MqsakL5IJLr9CjevMBarPeNKSsxJ6Wtel+qJ8HV/4v0OPCP+tDxLrJHaHxUZHDKxskly+I3Fpe6r63nAgGjTXLBef/AOLFpzqShLLG9rq6S05anVetK6UE1dlG7VmiNplERAYHAC6asrdF8NONReqAu39Mq1Z4aLq6vXV72vpfyOfFQgqrUSmzWWrw1gaXHKrmgGmObiBoXVWrxpQc5uy8/wBjTCm5yyxV2cxby4WW7M1jHm0MMbYw1pdRjw8va0moAIoTpK8SlOm8bGVKo5pRldvVLpZtHdKMlQalFRbatbS5XbrDILPBVo5HDl/LYboc6MtrR2mhy1Lfh8bh5Yyo1PvKCW+tk7mFShUVCOm17+Zfuc2V7oeFjhdCAxpe8RVELcKF4fUECuGexc+Jnhqaq9lVkp3bypvveFtdfIzpxqTyqcE46a/T7mzZ3mSzsbZhGXMllJbIIqiN93g3AS6OTjTUuec4wxLniXKOaENVdXaWq0/c2qLdLLSSdpPe219NzS3ULOHkEVLgcALvo1usvXOjerRet+mTqTw0ZVL3133tfS5yYqMY1Wolm4sgEjgSBfhlY0uNBfcwXQScBUilTsWr9XT7GM7Xyzi34IzwfxGuqaJ2qEx2Zsby0SutDXhvCMPJEVyryDRovHSVz08XSq4114N5Iwabs97300uzN0pwoZJLVy0V10LAHRwSidsbAWMa0i4HueHxkNq01cMDXRyVhOpSqYik6FRzea7Tu0lZ3eq0+hlGMoU5Z4qOm/NmlvelAtcOOF8VJOA5Nc9C9L9UTeCq/wDE5sK/68fE27LGTZ7O6GOJ5cxxkMhY4hwfda2hcABdFcsarzXiIuvUjWquCTSSWmllfl1OlUn2cXCCd73b8Ti7baHcK4yYvLiX+j6R1Uw7l7OEhTVGKpd3kcdaUnN59zYsT3h/mrt4tc2jrlHNc0hzeXQGo0VqtOOjRdNds2ldO6vo1ttczoOeb3Fd9DcmtDomRvuRx2hs9WABuMbY3El7GuOFaAE0zXnQjDE1ZUI1JTpuOrvs7q1m/wAo6G3SiqjioyT08LGlJbL1iIuRNP0kCjGXaARE3gC446K6sF0wwzhj4+/J+493/wC1rbbczVKopYd+6lry8DY3v7pk2qz32xG6Ws4RwcHhrWkNq6/dJAoKkLT+o/p6p4SrklJLV5dLXuvpf8meGxGatDMlfa/M19wbPMODeyOJ7C5pLpOCcG3SK1JdVnrWzG4nCzjKEqsotJqyzK+nS2pjRpVU1LImm73dv86GnujI0zSlhq0yyFprW8C91DXTXWu/AprDU1JWeVaeRz17drK3VmveXUajf3AP1yzfmIfiNWFTuS8H6Fj3l4o+lV4J6p03yufZUvbi+K1deC+MvP0NGJ+GzwRxXtHnFbihCVmgdI9rGek44d1STsABPqUk0ldlSu7HJv3ukOIdIwUL2vNCRHdcW+c0sBALquAo0E45LUqyfI2dk9jRt24zoSy+0AvZf9EinKc26ajE8nRrWcZRlsSWZbsg2EacVlcwLW0qLwqBsB161i46GVy6JgpUA025ZHLDYsXoVEnQDHPTn/y2bAl2LGsYgwkXQOoUqsklyI7kRG38I7glkS5m6K1oK6yAlgmbQe1w5QHrA92CxaMkycbwctH8scBkpaxbkh4aOzsQEYmAZNAyyFPwdFLAofC1uIbQnUABk044KpEbKiVmY3JQtbXlNGNMSBo9SxaKmRbQZYK2JcuvcnlCrTXRXXnXDNSxblTIboJAu+qmfqTQXe5KWla4VxyyGOjYqgyBKpCD4mk1LQTtAUsW7J1VJczVBc3975+uWb8xD8VqwqdyXg/Qse8vFH0yvnz1jpnld+ype3F8Vq68F8ZefoaMT8NngTivaPOKyUIG10IU3o90JhlNJp++7SanTpIqsHCL5FzPqUulJpUk0FBU5CtaD1kn1rKwuYvIQVQG2w8nDKnzdFYPczRNxz9ejt9FRAthgvuu1AqDi4YYXycbuwn1KN2KlfQuk3DIdThGUpWtbwOJGFNWlRVfoHTOGLluNZt2ixFjSbzSW3L7QHVbwjbzMSKOw1E0XHSxkak1HK0nms9LPLv9V5rU3zoOMc11pa66X2K5BwbhiCC1rqjU4B2kYFbqdRVU9LWbX28DXOLh9r/c34rMS9jKgOcGnEHklwaWtNG50I/WWh4iKpyqJXUb+dtG1ry1+xtVJ5lG+4sdlvtaQWguNGgh1XENY45MIGBGJpmsa+LjSlZpuyu2raJu19/QtOi5q9zinSVXdaxz3MXlSC8gF5ATZIKEGqjRbk3S51IPUKE54jBSwuRvYkNFR1Vwx2K8gWODcSajHEZUPKwywyCx1LoUF2pZmJi8gF5Achved9cs35iH4rVhU7kvB+hlHvLxPp1fPHrHS/K/9ky9uH4rV14L4y8/Q0Yj4bPn8le0ecYA1oCdUAvIBeQC8gF5ASZKR/MV/vNRotzcOnDXo7fRWtGRNkwYakAijhygCKkPAOLNBIPqUaui3sWy7pwkn6uyl6uGeDqgVIyOA70VOXUmZdDiarcYG9ad0A5rgGkOeY75LgR5tt0XBdqK5mpK86lg5wnFuSajmtpr73XXl9EdM60ZRatq7X8iMlrYZI3XCWsDQWucDeDAABg0UrTFbIUa0YTWZXk200no35/YxlUpuUXZ2VvwbVltJEokeC43r5phV1WnO4cFjUw/9DsadkrW1/73LGou0zy63I2XdAwEXb12vo1GPJaMTdGNErYRV4WmlmtuWFbs5e7tc49uDNpw7qbF26tnOV3lkQXkAvIBeQFjIyRX+Bxz1DYscxbGyW0FKa9Ha6KwuZbGHsz6ydOYvdHYqmDUJpmthgYvIBeQHI73HfXbL+Zh+K1a6vcl4P0Mod5eJ9Qr549Y6V5YfsmXtxfFauvBfGXn6GnEdxnz9VeyeaKoBVAKoBVLgVS4FUBKLE+o/sRsqNw6cNejt9Fa7mZrWh/K6qj3nYNazijBlVVSC8gFUAqgNmKYUxI7uzs2LF/QyTKZJKn+9GlVIjZC8qQVQCqAVQC8gLYJAAa+/qOwrFlRYbQKn144dLo7VLOxblla4jbo7fRUZTXtL+V1VHvOwLNGLKxjkqQxVAcjvbP12y/mYfitWFXuS8H6GUO8j6lXzx6x0nyx/ZEvbh+K1dWD+KvP0NNfuM+fKr2TzhVUhuiBn0e+a3y9zW8sAYXMQ26S70jpC4KlerxSpR2sm9G+vO+m3RnTCnHss738SQs7D9HAvAymjzeBFOEuckUw141Udeqp1ldWirrTXa+oVKDjDfV6/c2LTYYmTtYS4NLHOcC9poeVc84G0AN0EmhpVc1DG4irQlJJXTSWjW9r+7fVrkrq/I2zw9ONRRu7P+LUrZZohJM17ZKMaXtF9gdRoBo43SDWooRoWyeJrujCcJRu2k9HzdtNVa3NGKpU88oyT0VyUW5rXQcICahkrnDDC7e4MjDKrSDtprWNXH1KdfsmlvBJ+Ns3rdFjh4yp5l9f9F0W5IH0Ym95111+X3hebcw/CTnpCxl+oyz1oK3upuPlo79dbeRVhVaEur18y2awRB7Bfq0smc43mNHIBc0XrpDcHiuBxqtMf1CvKEnlSacEtG93Z6X11WhseGhdK+9/9HBT0vuu+jWg5V7DtACvXRezRlKUE57+FvxrY4aiSk1EsniDY4nVxfwlcqcgtAp+ssadWUq06fKKjbzuZSppU4y63N207mhkcDzeAkID8K+kA5pYOyThrC5KWOlUrVaat7qeXlto7vx+xulh1GEJddyTrJELRGyj+DkIAIkYa1fcDmuu4gaQQCDUaFjHE4h4ecrrNHWzTXK9mr/ZptNaiVKmqkY62f19CW525sc1aXm+eYxrSQSWGpkxoOVdaXDDQVhiMdWoKOazvFttJ78ue12kzOnh4VL2urO3+Shu531V8vKqHGmV240ta6u2rx6mlbXjnxUKOlmlfxabXp+UYcP/AE5T6PTwW5vWrceFpaGvcSZomEVbVrXhwdXDO8002LjpfqdeV7xWkZvnq1qufR6/U3TwsFaz5pffc4ndFjGvpHkP/wBBJjU6WtAGWS9PB1atSnmqb/8AFx/Dbv4nLiIRhK0fW5rVXYc4qgFUAqhRVCCqFLInjEH+8CNW1YsqZXVUhdEKCp/zhhoWLd9Coqc6pJ2rIhyG9s/XbL+Zh+K1YVe5LwfoZU+8j6oXz56p1XyobnPn3KtDIwS5obIAMSRG8PcANJo0rows1GqmzVWjeDR83gr2jzggMl5oBXAEkDQCaVPuHcsckc2e2u3kXM7W5FrrU8hgvGjMWdE54LWsPSUpStrLffUy7WVkr7bBlreC0hxq2oGwOreHUanDao8NRcXHLo7X8tvt13L2073v/GQMziXEuNX1vGuLgcwe73LJUaaioJaLVeJHUk3e+pltocAQHEAtLaVwuuNXN6icVJUKcnmcdbp+a2fkFUklZMsitTg6t41JDq6bzWlrD1gGiksNSatl6rye/wByqrPr/FsZFpc1/JeW3bwbsDvSAG1JYelNPMr3tfy2+wVWcXoyiWQuJLjUnMrZCEYRyx2MJScndljbW8MuBxumuGFMc6aqrXLD0pT7RrXTXXltzMlVko5U9PIibQ78Rxc12f3mi609YGAVWHpL+1c15PdeYdWb5/xEpLW9zw9ziXClDqoaimgY4pTw9KEXGMdHv/PwJVZyabexGG0OYQWuIo4OFDk4AgO66E96s6FOatJX0t5dBGrKLun9TAmdSl40uluf3XGrh1E4p2FO97dH5rRfYdrPa/8AGSNpfWt41Lg4mv3m1uu6xUqcPSsllVkmvJ7rzHazve/T8C0WlzzV5vHKpp/BWlRp0laCt936tidRzd5FS2mAQBAEAQBCBAEKZLvcgMIQ5zePYHz7o2VkYqRMx52MjcHuJ1Cgp6wtVeajTbZspRvNH08F4R6ZghAdF3f8lditMhkYZIHOJLuCLbjicSbrgQD1UXVTxlSCtuaZUIydzieJaz85n7ovlWzj5dEYcNEcS1n5zP3RfKnHy6IcNEcS1n5zP3RfKnHy6IvDRHEtZ+cz90Xypx8uiJw0RxLWfnM/dF8qcfLohw0RxLWfnM/dF8qcfLohw0RxLWfnM/dF8qcfLohw0RxLWfnM/dF8qcfLoi8NEcS1n5zP3RfKnHy6InDRHEtZ+cz90Xypx8uiHDRHEtZ+cz90Xypx8uiHDRHEtZ+cz90Xypx8uiHDRHEtZ+cz90Xypx8uiHDRHEtZ+cz90Xypx8uiHDRHEtZ+cz90Xypx8uiLw0RxLWfnM/dF8qcfLohw0RxLWfnM/dF8qcfLoicNEcS1n5zP3RfKnHy6IcNEcS1n5zP3RfKnHy6IcNEcS1n5zP3RfKnHy6IcNEcS1n5zP3RfKnHy6IcNEcS1n5zP3RfKnHy6IvDRHEtZ+cz90Xypx8uiJw0RxLWfnM/dF8qcfLohw0RxLWfnM/dF8qcfLohw0TI8i9m5zP3RfKnHz6IvDRO57196VmsDCLMw3nUvyPN6R9MgTq2CgXNVrSqP3jbCmoKyOdWozCAIAgCAIAgCAIAgCAIAgCAIAgCAIAgCAIAgCAIAgCAIAgCAIAgCAIAgCAIAgCAIAgCAIAgCAIAgCAIAgCAIAgCAIAgCAIAgCAIAgCAIAgCAIAgCAIAgCAIAgCAIAgCAIAgCAIAgCAIAgCAIAgCAIAgCAIAgCAIAgCAIAgCAIAgCAIAgCAIAgCAIAgCAIAgCAIAgCAIAgP/Z"/>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 name="Рисунок 2"/>
          <p:cNvPicPr>
            <a:picLocks noChangeAspect="1"/>
          </p:cNvPicPr>
          <p:nvPr/>
        </p:nvPicPr>
        <p:blipFill rotWithShape="1">
          <a:blip r:embed="rId3"/>
          <a:srcRect l="15350" t="15619" r="16138" b="10586"/>
          <a:stretch/>
        </p:blipFill>
        <p:spPr>
          <a:xfrm>
            <a:off x="4081496" y="1943100"/>
            <a:ext cx="5030030" cy="3050627"/>
          </a:xfrm>
          <a:prstGeom prst="rect">
            <a:avLst/>
          </a:prstGeom>
        </p:spPr>
      </p:pic>
      <p:pic>
        <p:nvPicPr>
          <p:cNvPr id="4" name="Рисунок 3"/>
          <p:cNvPicPr>
            <a:picLocks noChangeAspect="1"/>
          </p:cNvPicPr>
          <p:nvPr/>
        </p:nvPicPr>
        <p:blipFill rotWithShape="1">
          <a:blip r:embed="rId4"/>
          <a:srcRect l="15750" t="16185" r="16526" b="9385"/>
          <a:stretch/>
        </p:blipFill>
        <p:spPr>
          <a:xfrm>
            <a:off x="119002" y="3809999"/>
            <a:ext cx="3957810" cy="2449171"/>
          </a:xfrm>
          <a:prstGeom prst="rect">
            <a:avLst/>
          </a:prstGeom>
        </p:spPr>
      </p:pic>
      <p:pic>
        <p:nvPicPr>
          <p:cNvPr id="5" name="Рисунок 4"/>
          <p:cNvPicPr>
            <a:picLocks noChangeAspect="1"/>
          </p:cNvPicPr>
          <p:nvPr/>
        </p:nvPicPr>
        <p:blipFill rotWithShape="1">
          <a:blip r:embed="rId5"/>
          <a:srcRect l="15733" t="38234" r="18118" b="13297"/>
          <a:stretch/>
        </p:blipFill>
        <p:spPr>
          <a:xfrm>
            <a:off x="25111" y="1658976"/>
            <a:ext cx="4056385" cy="1673546"/>
          </a:xfrm>
          <a:prstGeom prst="rect">
            <a:avLst/>
          </a:prstGeom>
        </p:spPr>
      </p:pic>
      <p:sp>
        <p:nvSpPr>
          <p:cNvPr id="8" name="Slide Number Placeholder 3"/>
          <p:cNvSpPr>
            <a:spLocks noGrp="1"/>
          </p:cNvSpPr>
          <p:nvPr>
            <p:ph type="sldNum" sz="quarter" idx="12"/>
          </p:nvPr>
        </p:nvSpPr>
        <p:spPr>
          <a:xfrm>
            <a:off x="8267004" y="6525344"/>
            <a:ext cx="720080" cy="283758"/>
          </a:xfrm>
        </p:spPr>
        <p:txBody>
          <a:bodyPr/>
          <a:lstStyle/>
          <a:p>
            <a:fld id="{D7F305DA-160D-498F-B102-A1D8643B4A2C}" type="slidenum">
              <a:rPr lang="ru-RU" smtClean="0"/>
              <a:pPr/>
              <a:t>24</a:t>
            </a:fld>
            <a:endParaRPr lang="ru-RU"/>
          </a:p>
        </p:txBody>
      </p:sp>
      <p:sp>
        <p:nvSpPr>
          <p:cNvPr id="9" name="Прямоугольник 8"/>
          <p:cNvSpPr/>
          <p:nvPr/>
        </p:nvSpPr>
        <p:spPr>
          <a:xfrm>
            <a:off x="188832" y="6467917"/>
            <a:ext cx="4002442" cy="307777"/>
          </a:xfrm>
          <a:prstGeom prst="rect">
            <a:avLst/>
          </a:prstGeom>
        </p:spPr>
        <p:txBody>
          <a:bodyPr wrap="none">
            <a:spAutoFit/>
          </a:bodyPr>
          <a:lstStyle/>
          <a:p>
            <a:r>
              <a:rPr lang="en-US" sz="1400">
                <a:solidFill>
                  <a:srgbClr val="444444"/>
                </a:solidFill>
                <a:latin typeface="Roboto"/>
              </a:rPr>
              <a:t>Source : </a:t>
            </a:r>
            <a:r>
              <a:rPr lang="en-US" sz="1400" err="1">
                <a:solidFill>
                  <a:srgbClr val="444444"/>
                </a:solidFill>
                <a:latin typeface="Roboto"/>
              </a:rPr>
              <a:t>OnDeviceResearch</a:t>
            </a:r>
            <a:r>
              <a:rPr lang="en-US" sz="1400">
                <a:solidFill>
                  <a:srgbClr val="444444"/>
                </a:solidFill>
                <a:latin typeface="Roboto"/>
              </a:rPr>
              <a:t> </a:t>
            </a:r>
            <a:r>
              <a:rPr lang="en-US" sz="1400">
                <a:hlinkClick r:id="rId6"/>
              </a:rPr>
              <a:t>http://goo.gl/TJ8jYC</a:t>
            </a:r>
            <a:r>
              <a:rPr lang="en-US" sz="1400"/>
              <a:t> </a:t>
            </a:r>
            <a:endParaRPr lang="ru-RU" sz="1400"/>
          </a:p>
        </p:txBody>
      </p:sp>
      <p:pic>
        <p:nvPicPr>
          <p:cNvPr id="13" name="Рисунок 12"/>
          <p:cNvPicPr>
            <a:picLocks noChangeAspect="1"/>
          </p:cNvPicPr>
          <p:nvPr/>
        </p:nvPicPr>
        <p:blipFill rotWithShape="1">
          <a:blip r:embed="rId5"/>
          <a:srcRect l="15733" t="16947" r="41961" b="64682"/>
          <a:stretch/>
        </p:blipFill>
        <p:spPr>
          <a:xfrm>
            <a:off x="119002" y="1024657"/>
            <a:ext cx="2594289" cy="634319"/>
          </a:xfrm>
          <a:prstGeom prst="rect">
            <a:avLst/>
          </a:prstGeom>
        </p:spPr>
      </p:pic>
      <p:sp>
        <p:nvSpPr>
          <p:cNvPr id="14" name="Title 1"/>
          <p:cNvSpPr txBox="1">
            <a:spLocks/>
          </p:cNvSpPr>
          <p:nvPr/>
        </p:nvSpPr>
        <p:spPr>
          <a:xfrm>
            <a:off x="0" y="686826"/>
            <a:ext cx="3115322" cy="312281"/>
          </a:xfrm>
          <a:prstGeom prst="rect">
            <a:avLst/>
          </a:prstGeom>
        </p:spPr>
        <p:txBody>
          <a:bodyPr vert="horz" lIns="91440" tIns="45720" rIns="91440" bIns="45720" rtlCol="0" anchor="ctr">
            <a:noAutofit/>
          </a:bodyPr>
          <a:lstStyle>
            <a:lvl1pPr algn="l" defTabSz="914400" rtl="0" eaLnBrk="1" latinLnBrk="0" hangingPunct="1">
              <a:spcBef>
                <a:spcPct val="0"/>
              </a:spcBef>
              <a:buNone/>
              <a:defRPr sz="2800" kern="1200">
                <a:solidFill>
                  <a:schemeClr val="bg1"/>
                </a:solidFill>
                <a:latin typeface="+mj-lt"/>
                <a:ea typeface="+mj-ea"/>
                <a:cs typeface="+mj-cs"/>
              </a:defRPr>
            </a:lvl1pPr>
          </a:lstStyle>
          <a:p>
            <a:r>
              <a:rPr lang="en-US" sz="2000">
                <a:solidFill>
                  <a:schemeClr val="tx1"/>
                </a:solidFill>
              </a:rPr>
              <a:t>Monopoly for Viber:</a:t>
            </a:r>
          </a:p>
        </p:txBody>
      </p:sp>
      <p:pic>
        <p:nvPicPr>
          <p:cNvPr id="10" name="Рисунок 9"/>
          <p:cNvPicPr>
            <a:picLocks noChangeAspect="1"/>
          </p:cNvPicPr>
          <p:nvPr/>
        </p:nvPicPr>
        <p:blipFill rotWithShape="1">
          <a:blip r:embed="rId5"/>
          <a:srcRect l="65540" t="10080" r="19552" b="64847"/>
          <a:stretch/>
        </p:blipFill>
        <p:spPr>
          <a:xfrm>
            <a:off x="2743199" y="800099"/>
            <a:ext cx="914207" cy="865723"/>
          </a:xfrm>
          <a:prstGeom prst="rect">
            <a:avLst/>
          </a:prstGeom>
        </p:spPr>
      </p:pic>
      <p:sp>
        <p:nvSpPr>
          <p:cNvPr id="15" name="Title 1"/>
          <p:cNvSpPr txBox="1">
            <a:spLocks/>
          </p:cNvSpPr>
          <p:nvPr/>
        </p:nvSpPr>
        <p:spPr>
          <a:xfrm>
            <a:off x="4076812" y="1619193"/>
            <a:ext cx="3115322" cy="312281"/>
          </a:xfrm>
          <a:prstGeom prst="rect">
            <a:avLst/>
          </a:prstGeom>
        </p:spPr>
        <p:txBody>
          <a:bodyPr vert="horz" lIns="91440" tIns="45720" rIns="91440" bIns="45720" rtlCol="0" anchor="ctr">
            <a:noAutofit/>
          </a:bodyPr>
          <a:lstStyle>
            <a:lvl1pPr algn="l" defTabSz="914400" rtl="0" eaLnBrk="1" latinLnBrk="0" hangingPunct="1">
              <a:spcBef>
                <a:spcPct val="0"/>
              </a:spcBef>
              <a:buNone/>
              <a:defRPr sz="2800" kern="1200">
                <a:solidFill>
                  <a:schemeClr val="bg1"/>
                </a:solidFill>
                <a:latin typeface="+mj-lt"/>
                <a:ea typeface="+mj-ea"/>
                <a:cs typeface="+mj-cs"/>
              </a:defRPr>
            </a:lvl1pPr>
          </a:lstStyle>
          <a:p>
            <a:r>
              <a:rPr lang="en-US" sz="2000">
                <a:solidFill>
                  <a:schemeClr val="tx1"/>
                </a:solidFill>
              </a:rPr>
              <a:t>Android nation:</a:t>
            </a:r>
          </a:p>
        </p:txBody>
      </p:sp>
      <p:sp>
        <p:nvSpPr>
          <p:cNvPr id="16" name="Title 1"/>
          <p:cNvSpPr txBox="1">
            <a:spLocks/>
          </p:cNvSpPr>
          <p:nvPr/>
        </p:nvSpPr>
        <p:spPr>
          <a:xfrm>
            <a:off x="30557" y="3525901"/>
            <a:ext cx="3115322" cy="312281"/>
          </a:xfrm>
          <a:prstGeom prst="rect">
            <a:avLst/>
          </a:prstGeom>
        </p:spPr>
        <p:txBody>
          <a:bodyPr vert="horz" lIns="91440" tIns="45720" rIns="91440" bIns="45720" rtlCol="0" anchor="ctr">
            <a:noAutofit/>
          </a:bodyPr>
          <a:lstStyle>
            <a:lvl1pPr algn="l" defTabSz="914400" rtl="0" eaLnBrk="1" latinLnBrk="0" hangingPunct="1">
              <a:spcBef>
                <a:spcPct val="0"/>
              </a:spcBef>
              <a:buNone/>
              <a:defRPr sz="2800" kern="1200">
                <a:solidFill>
                  <a:schemeClr val="bg1"/>
                </a:solidFill>
                <a:latin typeface="+mj-lt"/>
                <a:ea typeface="+mj-ea"/>
                <a:cs typeface="+mj-cs"/>
              </a:defRPr>
            </a:lvl1pPr>
          </a:lstStyle>
          <a:p>
            <a:r>
              <a:rPr lang="en-US" sz="2000">
                <a:solidFill>
                  <a:schemeClr val="tx1"/>
                </a:solidFill>
              </a:rPr>
              <a:t>Huawei`s utter dominance:</a:t>
            </a:r>
          </a:p>
        </p:txBody>
      </p:sp>
    </p:spTree>
    <p:extLst>
      <p:ext uri="{BB962C8B-B14F-4D97-AF65-F5344CB8AC3E}">
        <p14:creationId xmlns:p14="http://schemas.microsoft.com/office/powerpoint/2010/main" val="19064902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Заголовок 1"/>
          <p:cNvSpPr txBox="1">
            <a:spLocks/>
          </p:cNvSpPr>
          <p:nvPr/>
        </p:nvSpPr>
        <p:spPr>
          <a:xfrm>
            <a:off x="201641" y="21135"/>
            <a:ext cx="7754735" cy="527545"/>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2800" kern="1200">
                <a:solidFill>
                  <a:schemeClr val="bg1"/>
                </a:solidFill>
                <a:latin typeface="+mj-lt"/>
                <a:ea typeface="+mj-ea"/>
                <a:cs typeface="+mj-cs"/>
              </a:defRPr>
            </a:lvl1pPr>
          </a:lstStyle>
          <a:p>
            <a:r>
              <a:rPr lang="en-US"/>
              <a:t>Life testing of Myanmar digital space</a:t>
            </a:r>
          </a:p>
        </p:txBody>
      </p:sp>
      <p:sp>
        <p:nvSpPr>
          <p:cNvPr id="6" name="Slide Number Placeholder 3"/>
          <p:cNvSpPr>
            <a:spLocks noGrp="1"/>
          </p:cNvSpPr>
          <p:nvPr>
            <p:ph type="sldNum" sz="quarter" idx="12"/>
          </p:nvPr>
        </p:nvSpPr>
        <p:spPr>
          <a:xfrm>
            <a:off x="8267004" y="6525344"/>
            <a:ext cx="720080" cy="283758"/>
          </a:xfrm>
        </p:spPr>
        <p:txBody>
          <a:bodyPr/>
          <a:lstStyle/>
          <a:p>
            <a:fld id="{D7F305DA-160D-498F-B102-A1D8643B4A2C}" type="slidenum">
              <a:rPr lang="ru-RU" smtClean="0"/>
              <a:pPr/>
              <a:t>25</a:t>
            </a:fld>
            <a:endParaRPr lang="ru-RU"/>
          </a:p>
        </p:txBody>
      </p:sp>
      <p:sp>
        <p:nvSpPr>
          <p:cNvPr id="2" name="Прямоугольник 1"/>
          <p:cNvSpPr/>
          <p:nvPr/>
        </p:nvSpPr>
        <p:spPr>
          <a:xfrm>
            <a:off x="361347" y="1124744"/>
            <a:ext cx="8424936" cy="3970318"/>
          </a:xfrm>
          <a:prstGeom prst="rect">
            <a:avLst/>
          </a:prstGeom>
        </p:spPr>
        <p:txBody>
          <a:bodyPr wrap="square">
            <a:spAutoFit/>
          </a:bodyPr>
          <a:lstStyle/>
          <a:p>
            <a:pPr algn="just"/>
            <a:r>
              <a:rPr lang="en-US"/>
              <a:t>	Like most Southeast Asian countries, Facebook in Myanmar is the main sales channel.</a:t>
            </a:r>
            <a:r>
              <a:rPr lang="ru-RU"/>
              <a:t> </a:t>
            </a:r>
            <a:r>
              <a:rPr lang="ru-RU" err="1"/>
              <a:t>Therefore</a:t>
            </a:r>
            <a:r>
              <a:rPr lang="ru-RU"/>
              <a:t>, </a:t>
            </a:r>
            <a:r>
              <a:rPr lang="en-US"/>
              <a:t>Facebook</a:t>
            </a:r>
            <a:r>
              <a:rPr lang="ru-RU"/>
              <a:t> </a:t>
            </a:r>
            <a:r>
              <a:rPr lang="ru-RU" err="1"/>
              <a:t>was</a:t>
            </a:r>
            <a:r>
              <a:rPr lang="ru-RU"/>
              <a:t> </a:t>
            </a:r>
            <a:r>
              <a:rPr lang="ru-RU" err="1"/>
              <a:t>chosen</a:t>
            </a:r>
            <a:r>
              <a:rPr lang="ru-RU"/>
              <a:t> </a:t>
            </a:r>
            <a:r>
              <a:rPr lang="ru-RU" err="1"/>
              <a:t>for</a:t>
            </a:r>
            <a:r>
              <a:rPr lang="ru-RU"/>
              <a:t> </a:t>
            </a:r>
            <a:r>
              <a:rPr lang="ru-RU" err="1"/>
              <a:t>the</a:t>
            </a:r>
            <a:r>
              <a:rPr lang="ru-RU"/>
              <a:t> </a:t>
            </a:r>
            <a:r>
              <a:rPr lang="en-US"/>
              <a:t>pilot testing for our loan product</a:t>
            </a:r>
            <a:r>
              <a:rPr lang="ru-RU"/>
              <a:t>.</a:t>
            </a:r>
            <a:endParaRPr lang="en-US"/>
          </a:p>
          <a:p>
            <a:pPr algn="just"/>
            <a:endParaRPr lang="en-US"/>
          </a:p>
          <a:p>
            <a:pPr algn="just"/>
            <a:r>
              <a:rPr lang="en-US" b="1"/>
              <a:t>Pilot Description:</a:t>
            </a:r>
          </a:p>
          <a:p>
            <a:pPr marL="342900" indent="-342900" algn="just">
              <a:buAutoNum type="arabicPeriod"/>
            </a:pPr>
            <a:r>
              <a:rPr lang="en-US"/>
              <a:t>The creation of advertisements. For the viral effect we choose images with local currency, short and simple slogan.</a:t>
            </a:r>
          </a:p>
          <a:p>
            <a:pPr marL="342900" indent="-342900" algn="just">
              <a:buAutoNum type="arabicPeriod"/>
            </a:pPr>
            <a:r>
              <a:rPr lang="en-US"/>
              <a:t>Targeting: men and women from 23 years to 65 years. Personal interests: finance, personal loans.</a:t>
            </a:r>
          </a:p>
          <a:p>
            <a:pPr algn="just"/>
            <a:endParaRPr lang="en-US"/>
          </a:p>
          <a:p>
            <a:pPr algn="just"/>
            <a:r>
              <a:rPr lang="en-US" b="1"/>
              <a:t>Pilot results:</a:t>
            </a:r>
          </a:p>
          <a:p>
            <a:pPr algn="just"/>
            <a:r>
              <a:rPr lang="en-US"/>
              <a:t>	In 2 days of advertising we have got about 12,000 website visitors and 494 successful applications for the price of 6 cents each. </a:t>
            </a:r>
          </a:p>
          <a:p>
            <a:pPr algn="just"/>
            <a:r>
              <a:rPr lang="en-US"/>
              <a:t>	Advertisements have a great viral effect, which led the average cost of site visitor for less 1 cent. </a:t>
            </a:r>
          </a:p>
        </p:txBody>
      </p:sp>
    </p:spTree>
    <p:extLst>
      <p:ext uri="{BB962C8B-B14F-4D97-AF65-F5344CB8AC3E}">
        <p14:creationId xmlns:p14="http://schemas.microsoft.com/office/powerpoint/2010/main" val="5857986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5311000" y="764704"/>
            <a:ext cx="3509472" cy="266429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 name="Title 1"/>
          <p:cNvSpPr>
            <a:spLocks noGrp="1"/>
          </p:cNvSpPr>
          <p:nvPr>
            <p:ph type="title"/>
          </p:nvPr>
        </p:nvSpPr>
        <p:spPr>
          <a:xfrm>
            <a:off x="179512" y="164391"/>
            <a:ext cx="8159540" cy="312281"/>
          </a:xfrm>
        </p:spPr>
        <p:txBody>
          <a:bodyPr/>
          <a:lstStyle/>
          <a:p>
            <a:pPr fontAlgn="t"/>
            <a:r>
              <a:rPr lang="en-US"/>
              <a:t>Online advertising test: Advertising slogan</a:t>
            </a:r>
            <a:endParaRPr lang="en-US">
              <a:solidFill>
                <a:srgbClr val="000000"/>
              </a:solidFill>
              <a:latin typeface="Calibri" panose="020F0502020204030204" pitchFamily="34" charset="0"/>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1880" y="771872"/>
            <a:ext cx="4867275" cy="5105400"/>
          </a:xfrm>
          <a:prstGeom prst="rect">
            <a:avLst/>
          </a:prstGeom>
        </p:spPr>
      </p:pic>
      <p:sp>
        <p:nvSpPr>
          <p:cNvPr id="7" name="Rectangle 6"/>
          <p:cNvSpPr/>
          <p:nvPr/>
        </p:nvSpPr>
        <p:spPr>
          <a:xfrm>
            <a:off x="5311000" y="767019"/>
            <a:ext cx="3509472" cy="2585323"/>
          </a:xfrm>
          <a:prstGeom prst="rect">
            <a:avLst/>
          </a:prstGeom>
        </p:spPr>
        <p:txBody>
          <a:bodyPr wrap="square">
            <a:spAutoFit/>
          </a:bodyPr>
          <a:lstStyle/>
          <a:p>
            <a:r>
              <a:rPr lang="en-US" b="1"/>
              <a:t>Our slogan: </a:t>
            </a:r>
          </a:p>
          <a:p>
            <a:endParaRPr lang="en-US" b="1"/>
          </a:p>
          <a:p>
            <a:r>
              <a:rPr lang="en-US" i="1"/>
              <a:t>Need Cash Urgently? </a:t>
            </a:r>
          </a:p>
          <a:p>
            <a:endParaRPr lang="en-US" i="1"/>
          </a:p>
          <a:p>
            <a:r>
              <a:rPr lang="en-US" i="1"/>
              <a:t>Borrow up to 500.000! Fast and easy application process. </a:t>
            </a:r>
          </a:p>
          <a:p>
            <a:r>
              <a:rPr lang="en-US" i="1"/>
              <a:t>Apply online now!</a:t>
            </a:r>
          </a:p>
          <a:p>
            <a:endParaRPr lang="en-US" i="1"/>
          </a:p>
          <a:p>
            <a:r>
              <a:rPr lang="en-US" i="1"/>
              <a:t>Easy to apply. Easy to get.</a:t>
            </a:r>
            <a:endParaRPr lang="en-US"/>
          </a:p>
        </p:txBody>
      </p:sp>
      <p:sp>
        <p:nvSpPr>
          <p:cNvPr id="8" name="Slide Number Placeholder 3"/>
          <p:cNvSpPr>
            <a:spLocks noGrp="1"/>
          </p:cNvSpPr>
          <p:nvPr>
            <p:ph type="sldNum" sz="quarter" idx="12"/>
          </p:nvPr>
        </p:nvSpPr>
        <p:spPr>
          <a:xfrm>
            <a:off x="8267004" y="6525344"/>
            <a:ext cx="720080" cy="283758"/>
          </a:xfrm>
        </p:spPr>
        <p:txBody>
          <a:bodyPr/>
          <a:lstStyle/>
          <a:p>
            <a:fld id="{D7F305DA-160D-498F-B102-A1D8643B4A2C}" type="slidenum">
              <a:rPr lang="ru-RU" smtClean="0"/>
              <a:pPr/>
              <a:t>26</a:t>
            </a:fld>
            <a:endParaRPr lang="ru-RU"/>
          </a:p>
        </p:txBody>
      </p:sp>
    </p:spTree>
    <p:extLst>
      <p:ext uri="{BB962C8B-B14F-4D97-AF65-F5344CB8AC3E}">
        <p14:creationId xmlns:p14="http://schemas.microsoft.com/office/powerpoint/2010/main" val="26300272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Заголовок 1"/>
          <p:cNvSpPr txBox="1">
            <a:spLocks/>
          </p:cNvSpPr>
          <p:nvPr/>
        </p:nvSpPr>
        <p:spPr>
          <a:xfrm>
            <a:off x="251520" y="44624"/>
            <a:ext cx="7754735" cy="527545"/>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2800" kern="1200">
                <a:solidFill>
                  <a:schemeClr val="bg1"/>
                </a:solidFill>
                <a:latin typeface="+mj-lt"/>
                <a:ea typeface="+mj-ea"/>
                <a:cs typeface="+mj-cs"/>
              </a:defRPr>
            </a:lvl1pPr>
          </a:lstStyle>
          <a:p>
            <a:r>
              <a:rPr lang="en-US"/>
              <a:t>Customers acquisition via Facebook</a:t>
            </a:r>
          </a:p>
        </p:txBody>
      </p:sp>
      <p:sp>
        <p:nvSpPr>
          <p:cNvPr id="6" name="Slide Number Placeholder 3"/>
          <p:cNvSpPr>
            <a:spLocks noGrp="1"/>
          </p:cNvSpPr>
          <p:nvPr>
            <p:ph type="sldNum" sz="quarter" idx="12"/>
          </p:nvPr>
        </p:nvSpPr>
        <p:spPr>
          <a:xfrm>
            <a:off x="8267004" y="6525344"/>
            <a:ext cx="720080" cy="283758"/>
          </a:xfrm>
        </p:spPr>
        <p:txBody>
          <a:bodyPr/>
          <a:lstStyle/>
          <a:p>
            <a:fld id="{D7F305DA-160D-498F-B102-A1D8643B4A2C}" type="slidenum">
              <a:rPr lang="ru-RU" smtClean="0"/>
              <a:pPr/>
              <a:t>27</a:t>
            </a:fld>
            <a:endParaRPr lang="ru-RU"/>
          </a:p>
        </p:txBody>
      </p:sp>
      <p:pic>
        <p:nvPicPr>
          <p:cNvPr id="3" name="Рисунок 2"/>
          <p:cNvPicPr>
            <a:picLocks noChangeAspect="1"/>
          </p:cNvPicPr>
          <p:nvPr/>
        </p:nvPicPr>
        <p:blipFill rotWithShape="1">
          <a:blip r:embed="rId2"/>
          <a:srcRect l="74321" t="47179" r="6779" b="9781"/>
          <a:stretch/>
        </p:blipFill>
        <p:spPr>
          <a:xfrm>
            <a:off x="5830786" y="615285"/>
            <a:ext cx="3288407" cy="3821828"/>
          </a:xfrm>
          <a:prstGeom prst="rect">
            <a:avLst/>
          </a:prstGeom>
        </p:spPr>
      </p:pic>
      <p:pic>
        <p:nvPicPr>
          <p:cNvPr id="9" name="Рисунок 8"/>
          <p:cNvPicPr>
            <a:picLocks noChangeAspect="1"/>
          </p:cNvPicPr>
          <p:nvPr/>
        </p:nvPicPr>
        <p:blipFill rotWithShape="1">
          <a:blip r:embed="rId3"/>
          <a:srcRect l="75003" t="46752" r="6717" b="8191"/>
          <a:stretch/>
        </p:blipFill>
        <p:spPr>
          <a:xfrm>
            <a:off x="-1" y="619974"/>
            <a:ext cx="3034517" cy="3817139"/>
          </a:xfrm>
          <a:prstGeom prst="rect">
            <a:avLst/>
          </a:prstGeom>
        </p:spPr>
      </p:pic>
      <p:sp>
        <p:nvSpPr>
          <p:cNvPr id="18" name="Заголовок 1"/>
          <p:cNvSpPr txBox="1">
            <a:spLocks/>
          </p:cNvSpPr>
          <p:nvPr/>
        </p:nvSpPr>
        <p:spPr>
          <a:xfrm>
            <a:off x="73092" y="4379141"/>
            <a:ext cx="4498908" cy="1944216"/>
          </a:xfrm>
          <a:prstGeom prst="rect">
            <a:avLst/>
          </a:prstGeom>
        </p:spPr>
        <p:txBody>
          <a:bodyPr vert="horz" lIns="91440" tIns="45720" rIns="91440" bIns="45720" rtlCol="0" anchor="ctr">
            <a:noAutofit/>
          </a:bodyPr>
          <a:lstStyle>
            <a:lvl1pPr algn="l" defTabSz="914400" rtl="0" eaLnBrk="1" latinLnBrk="0" hangingPunct="1">
              <a:spcBef>
                <a:spcPct val="0"/>
              </a:spcBef>
              <a:buNone/>
              <a:defRPr sz="2800" kern="1200">
                <a:solidFill>
                  <a:schemeClr val="bg1"/>
                </a:solidFill>
                <a:latin typeface="+mj-lt"/>
                <a:ea typeface="+mj-ea"/>
                <a:cs typeface="+mj-cs"/>
              </a:defRPr>
            </a:lvl1pPr>
          </a:lstStyle>
          <a:p>
            <a:r>
              <a:rPr lang="en-US" sz="2000" b="1">
                <a:solidFill>
                  <a:schemeClr val="tx1"/>
                </a:solidFill>
              </a:rPr>
              <a:t>Our slogan: </a:t>
            </a:r>
          </a:p>
          <a:p>
            <a:r>
              <a:rPr lang="en-US" sz="2000" i="1">
                <a:solidFill>
                  <a:schemeClr val="tx1"/>
                </a:solidFill>
              </a:rPr>
              <a:t>- Need Cash Urgently? </a:t>
            </a:r>
          </a:p>
          <a:p>
            <a:r>
              <a:rPr lang="en-US" sz="2000" i="1">
                <a:solidFill>
                  <a:schemeClr val="tx1"/>
                </a:solidFill>
              </a:rPr>
              <a:t>- Borrow up to 500.000! Fast and easy application process. Apply online now!</a:t>
            </a:r>
          </a:p>
          <a:p>
            <a:r>
              <a:rPr lang="en-US" sz="2000" i="1">
                <a:solidFill>
                  <a:schemeClr val="tx1"/>
                </a:solidFill>
              </a:rPr>
              <a:t>- Easy to apply. Easy to get.</a:t>
            </a:r>
          </a:p>
        </p:txBody>
      </p:sp>
      <p:pic>
        <p:nvPicPr>
          <p:cNvPr id="7" name="Рисунок 6"/>
          <p:cNvPicPr>
            <a:picLocks noChangeAspect="1"/>
          </p:cNvPicPr>
          <p:nvPr/>
        </p:nvPicPr>
        <p:blipFill rotWithShape="1">
          <a:blip r:embed="rId4"/>
          <a:srcRect l="75044" t="46743" r="6844" b="9950"/>
          <a:stretch/>
        </p:blipFill>
        <p:spPr>
          <a:xfrm>
            <a:off x="2876847" y="627861"/>
            <a:ext cx="3131929" cy="3821828"/>
          </a:xfrm>
          <a:prstGeom prst="rect">
            <a:avLst/>
          </a:prstGeom>
        </p:spPr>
      </p:pic>
      <p:sp>
        <p:nvSpPr>
          <p:cNvPr id="2" name="Прямоугольник 1"/>
          <p:cNvSpPr/>
          <p:nvPr/>
        </p:nvSpPr>
        <p:spPr>
          <a:xfrm>
            <a:off x="5220072" y="4636874"/>
            <a:ext cx="3763643" cy="1600438"/>
          </a:xfrm>
          <a:prstGeom prst="rect">
            <a:avLst/>
          </a:prstGeom>
          <a:ln>
            <a:solidFill>
              <a:srgbClr val="0070C0"/>
            </a:solidFill>
          </a:ln>
        </p:spPr>
        <p:txBody>
          <a:bodyPr wrap="square">
            <a:spAutoFit/>
          </a:bodyPr>
          <a:lstStyle/>
          <a:p>
            <a:r>
              <a:rPr lang="en-US" sz="1400" b="1"/>
              <a:t>Results in 2 days only :</a:t>
            </a:r>
          </a:p>
          <a:p>
            <a:pPr marL="285750" indent="-285750">
              <a:buFontTx/>
              <a:buChar char="-"/>
            </a:pPr>
            <a:r>
              <a:rPr lang="en-US" sz="1400"/>
              <a:t>2 500 Post shares</a:t>
            </a:r>
          </a:p>
          <a:p>
            <a:pPr marL="285750" indent="-285750">
              <a:buFontTx/>
              <a:buChar char="-"/>
            </a:pPr>
            <a:r>
              <a:rPr lang="en-US" sz="1400"/>
              <a:t>4 700 Likes</a:t>
            </a:r>
          </a:p>
          <a:p>
            <a:pPr marL="285750" indent="-285750">
              <a:buFontTx/>
              <a:buChar char="-"/>
            </a:pPr>
            <a:r>
              <a:rPr lang="en-US" sz="1400"/>
              <a:t>388 Comments</a:t>
            </a:r>
          </a:p>
          <a:p>
            <a:r>
              <a:rPr lang="en-US" sz="1400" b="1"/>
              <a:t>high efficiency of advertising campaign due to</a:t>
            </a:r>
            <a:r>
              <a:rPr lang="en-US" sz="1400"/>
              <a:t> </a:t>
            </a:r>
          </a:p>
          <a:p>
            <a:pPr marL="285750" indent="-285750">
              <a:buFontTx/>
              <a:buChar char="-"/>
            </a:pPr>
            <a:r>
              <a:rPr lang="en-US" sz="1400"/>
              <a:t>Viral effect </a:t>
            </a:r>
          </a:p>
          <a:p>
            <a:pPr marL="285750" indent="-285750">
              <a:buFontTx/>
              <a:buChar char="-"/>
            </a:pPr>
            <a:r>
              <a:rPr lang="en-US" sz="1400"/>
              <a:t>Novelty offer</a:t>
            </a:r>
          </a:p>
        </p:txBody>
      </p:sp>
    </p:spTree>
    <p:extLst>
      <p:ext uri="{BB962C8B-B14F-4D97-AF65-F5344CB8AC3E}">
        <p14:creationId xmlns:p14="http://schemas.microsoft.com/office/powerpoint/2010/main" val="197810794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520" y="116632"/>
            <a:ext cx="9145016" cy="360040"/>
          </a:xfrm>
        </p:spPr>
        <p:txBody>
          <a:bodyPr/>
          <a:lstStyle/>
          <a:p>
            <a:r>
              <a:rPr lang="en-US"/>
              <a:t>Online advertising test: website site design</a:t>
            </a:r>
            <a:endParaRPr lang="ru-RU"/>
          </a:p>
        </p:txBody>
      </p:sp>
      <p:sp>
        <p:nvSpPr>
          <p:cNvPr id="4" name="Slide Number Placeholder 3"/>
          <p:cNvSpPr>
            <a:spLocks noGrp="1"/>
          </p:cNvSpPr>
          <p:nvPr>
            <p:ph type="sldNum" sz="quarter" idx="12"/>
          </p:nvPr>
        </p:nvSpPr>
        <p:spPr/>
        <p:txBody>
          <a:bodyPr/>
          <a:lstStyle/>
          <a:p>
            <a:fld id="{D7F305DA-160D-498F-B102-A1D8643B4A2C}" type="slidenum">
              <a:rPr lang="ru-RU" smtClean="0"/>
              <a:pPr/>
              <a:t>28</a:t>
            </a:fld>
            <a:endParaRPr lang="ru-RU"/>
          </a:p>
        </p:txBody>
      </p:sp>
      <p:pic>
        <p:nvPicPr>
          <p:cNvPr id="6" name="Picture 5"/>
          <p:cNvPicPr>
            <a:picLocks noChangeAspect="1"/>
          </p:cNvPicPr>
          <p:nvPr/>
        </p:nvPicPr>
        <p:blipFill>
          <a:blip r:embed="rId2"/>
          <a:stretch>
            <a:fillRect/>
          </a:stretch>
        </p:blipFill>
        <p:spPr>
          <a:xfrm>
            <a:off x="791717" y="640950"/>
            <a:ext cx="7632847" cy="5686871"/>
          </a:xfrm>
          <a:prstGeom prst="rect">
            <a:avLst/>
          </a:prstGeom>
        </p:spPr>
      </p:pic>
      <p:sp>
        <p:nvSpPr>
          <p:cNvPr id="7" name="TextBox 6"/>
          <p:cNvSpPr txBox="1"/>
          <p:nvPr/>
        </p:nvSpPr>
        <p:spPr>
          <a:xfrm>
            <a:off x="1106751" y="6017188"/>
            <a:ext cx="4285660" cy="369332"/>
          </a:xfrm>
          <a:prstGeom prst="rect">
            <a:avLst/>
          </a:prstGeom>
          <a:noFill/>
        </p:spPr>
        <p:txBody>
          <a:bodyPr wrap="none" rtlCol="0">
            <a:spAutoFit/>
          </a:bodyPr>
          <a:lstStyle/>
          <a:p>
            <a:r>
              <a:rPr lang="en-US">
                <a:solidFill>
                  <a:schemeClr val="bg1"/>
                </a:solidFill>
              </a:rPr>
              <a:t>We used MY model for the test campaign. </a:t>
            </a:r>
            <a:endParaRPr lang="ru-RU">
              <a:solidFill>
                <a:schemeClr val="bg1"/>
              </a:solidFill>
            </a:endParaRPr>
          </a:p>
        </p:txBody>
      </p:sp>
      <p:sp>
        <p:nvSpPr>
          <p:cNvPr id="8" name="Oval 7"/>
          <p:cNvSpPr/>
          <p:nvPr/>
        </p:nvSpPr>
        <p:spPr>
          <a:xfrm>
            <a:off x="2195736" y="4365104"/>
            <a:ext cx="1152128" cy="100811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21581512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t"/>
            <a:r>
              <a:rPr lang="en-US"/>
              <a:t>Online advertising test: </a:t>
            </a:r>
            <a:r>
              <a:rPr lang="en-US" err="1"/>
              <a:t>Successfull</a:t>
            </a:r>
            <a:r>
              <a:rPr lang="en-US"/>
              <a:t> applications</a:t>
            </a:r>
            <a:endParaRPr lang="en-US">
              <a:solidFill>
                <a:srgbClr val="000000"/>
              </a:solidFill>
              <a:latin typeface="Calibri" panose="020F0502020204030204" pitchFamily="34" charset="0"/>
            </a:endParaRPr>
          </a:p>
        </p:txBody>
      </p:sp>
      <p:graphicFrame>
        <p:nvGraphicFramePr>
          <p:cNvPr id="7" name="Chart 6"/>
          <p:cNvGraphicFramePr>
            <a:graphicFrameLocks/>
          </p:cNvGraphicFramePr>
          <p:nvPr>
            <p:extLst/>
          </p:nvPr>
        </p:nvGraphicFramePr>
        <p:xfrm>
          <a:off x="298842" y="692696"/>
          <a:ext cx="8352928" cy="4608512"/>
        </p:xfrm>
        <a:graphic>
          <a:graphicData uri="http://schemas.openxmlformats.org/drawingml/2006/chart">
            <c:chart xmlns:c="http://schemas.openxmlformats.org/drawingml/2006/chart" xmlns:r="http://schemas.openxmlformats.org/officeDocument/2006/relationships" r:id="rId3"/>
          </a:graphicData>
        </a:graphic>
      </p:graphicFrame>
      <p:cxnSp>
        <p:nvCxnSpPr>
          <p:cNvPr id="4" name="Straight Connector 3"/>
          <p:cNvCxnSpPr/>
          <p:nvPr/>
        </p:nvCxnSpPr>
        <p:spPr>
          <a:xfrm>
            <a:off x="2483768" y="692696"/>
            <a:ext cx="72008" cy="4464496"/>
          </a:xfrm>
          <a:prstGeom prst="line">
            <a:avLst/>
          </a:prstGeom>
        </p:spPr>
        <p:style>
          <a:lnRef idx="1">
            <a:schemeClr val="accent2"/>
          </a:lnRef>
          <a:fillRef idx="0">
            <a:schemeClr val="accent2"/>
          </a:fillRef>
          <a:effectRef idx="0">
            <a:schemeClr val="accent2"/>
          </a:effectRef>
          <a:fontRef idx="minor">
            <a:schemeClr val="tx1"/>
          </a:fontRef>
        </p:style>
      </p:cxnSp>
      <p:sp>
        <p:nvSpPr>
          <p:cNvPr id="5" name="Rectangle 4"/>
          <p:cNvSpPr/>
          <p:nvPr/>
        </p:nvSpPr>
        <p:spPr>
          <a:xfrm>
            <a:off x="7077665" y="908720"/>
            <a:ext cx="1370503" cy="338554"/>
          </a:xfrm>
          <a:prstGeom prst="rect">
            <a:avLst/>
          </a:prstGeom>
          <a:noFill/>
        </p:spPr>
        <p:txBody>
          <a:bodyPr wrap="none" lIns="91440" tIns="45720" rIns="91440" bIns="45720">
            <a:spAutoFit/>
          </a:bodyPr>
          <a:lstStyle/>
          <a:p>
            <a:pPr algn="ctr"/>
            <a:r>
              <a:rPr lang="en-US" sz="1600" b="0" cap="none" spc="0">
                <a:ln w="0"/>
                <a:solidFill>
                  <a:schemeClr val="tx1"/>
                </a:solidFill>
                <a:effectLst>
                  <a:outerShdw blurRad="38100" dist="19050" dir="2700000" algn="tl" rotWithShape="0">
                    <a:schemeClr val="dk1">
                      <a:alpha val="40000"/>
                    </a:schemeClr>
                  </a:outerShdw>
                </a:effectLst>
              </a:rPr>
              <a:t>FB-advertising</a:t>
            </a:r>
          </a:p>
        </p:txBody>
      </p:sp>
      <p:sp>
        <p:nvSpPr>
          <p:cNvPr id="8" name="Rectangle 7"/>
          <p:cNvSpPr/>
          <p:nvPr/>
        </p:nvSpPr>
        <p:spPr>
          <a:xfrm>
            <a:off x="349190" y="5564991"/>
            <a:ext cx="8304375" cy="738664"/>
          </a:xfrm>
          <a:prstGeom prst="rect">
            <a:avLst/>
          </a:prstGeom>
          <a:solidFill>
            <a:schemeClr val="accent1">
              <a:lumMod val="20000"/>
              <a:lumOff val="80000"/>
            </a:schemeClr>
          </a:solidFill>
          <a:ln>
            <a:solidFill>
              <a:schemeClr val="tx1"/>
            </a:solidFill>
          </a:ln>
        </p:spPr>
        <p:txBody>
          <a:bodyPr wrap="square">
            <a:spAutoFit/>
          </a:bodyPr>
          <a:lstStyle/>
          <a:p>
            <a:r>
              <a:rPr lang="en-US" sz="1400"/>
              <a:t>Date of advertising: 13-14 Aug</a:t>
            </a:r>
          </a:p>
          <a:p>
            <a:r>
              <a:rPr lang="en-US" sz="1400"/>
              <a:t>13 Aug</a:t>
            </a:r>
            <a:r>
              <a:rPr lang="ru-RU" sz="1400"/>
              <a:t> – 14 </a:t>
            </a:r>
            <a:r>
              <a:rPr lang="en-US" sz="1400"/>
              <a:t>Aug 472 Success app</a:t>
            </a:r>
          </a:p>
          <a:p>
            <a:r>
              <a:rPr lang="en-US" sz="1400"/>
              <a:t>From 15 Aug to 21 Aug (“long tail”) – 205 success app as “referrer” and “direct-traffic”</a:t>
            </a:r>
          </a:p>
        </p:txBody>
      </p:sp>
      <p:sp>
        <p:nvSpPr>
          <p:cNvPr id="9" name="Slide Number Placeholder 3"/>
          <p:cNvSpPr>
            <a:spLocks noGrp="1"/>
          </p:cNvSpPr>
          <p:nvPr>
            <p:ph type="sldNum" sz="quarter" idx="12"/>
          </p:nvPr>
        </p:nvSpPr>
        <p:spPr>
          <a:xfrm>
            <a:off x="8267004" y="6525344"/>
            <a:ext cx="720080" cy="283758"/>
          </a:xfrm>
        </p:spPr>
        <p:txBody>
          <a:bodyPr/>
          <a:lstStyle/>
          <a:p>
            <a:fld id="{D7F305DA-160D-498F-B102-A1D8643B4A2C}" type="slidenum">
              <a:rPr lang="ru-RU" smtClean="0"/>
              <a:pPr/>
              <a:t>29</a:t>
            </a:fld>
            <a:endParaRPr lang="ru-RU"/>
          </a:p>
        </p:txBody>
      </p:sp>
    </p:spTree>
    <p:extLst>
      <p:ext uri="{BB962C8B-B14F-4D97-AF65-F5344CB8AC3E}">
        <p14:creationId xmlns:p14="http://schemas.microsoft.com/office/powerpoint/2010/main" val="15772320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Текст 5"/>
          <p:cNvSpPr>
            <a:spLocks noGrp="1"/>
          </p:cNvSpPr>
          <p:nvPr>
            <p:ph type="body" idx="1"/>
          </p:nvPr>
        </p:nvSpPr>
        <p:spPr/>
        <p:txBody>
          <a:bodyPr/>
          <a:lstStyle/>
          <a:p>
            <a:pPr>
              <a:spcBef>
                <a:spcPts val="600"/>
              </a:spcBef>
              <a:buFont typeface="+mj-lt"/>
              <a:buAutoNum type="arabicPeriod"/>
            </a:pPr>
            <a:r>
              <a:rPr lang="en-US"/>
              <a:t> Investment Summary</a:t>
            </a:r>
          </a:p>
        </p:txBody>
      </p:sp>
      <p:sp>
        <p:nvSpPr>
          <p:cNvPr id="4" name="Номер слайда 3"/>
          <p:cNvSpPr>
            <a:spLocks noGrp="1"/>
          </p:cNvSpPr>
          <p:nvPr>
            <p:ph type="sldNum" sz="quarter" idx="12"/>
          </p:nvPr>
        </p:nvSpPr>
        <p:spPr/>
        <p:txBody>
          <a:bodyPr/>
          <a:lstStyle/>
          <a:p>
            <a:fld id="{D7F305DA-160D-498F-B102-A1D8643B4A2C}" type="slidenum">
              <a:rPr lang="ru-RU" smtClean="0"/>
              <a:pPr/>
              <a:t>3</a:t>
            </a:fld>
            <a:endParaRPr lang="ru-RU"/>
          </a:p>
        </p:txBody>
      </p:sp>
    </p:spTree>
    <p:extLst>
      <p:ext uri="{BB962C8B-B14F-4D97-AF65-F5344CB8AC3E}">
        <p14:creationId xmlns:p14="http://schemas.microsoft.com/office/powerpoint/2010/main" val="1918071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t"/>
            <a:r>
              <a:rPr lang="en-US"/>
              <a:t>Online advertising test: sales results 13-14 Aug</a:t>
            </a:r>
            <a:endParaRPr lang="en-US">
              <a:solidFill>
                <a:srgbClr val="000000"/>
              </a:solidFill>
              <a:latin typeface="Calibri" panose="020F0502020204030204" pitchFamily="34" charset="0"/>
            </a:endParaRPr>
          </a:p>
        </p:txBody>
      </p:sp>
      <p:pic>
        <p:nvPicPr>
          <p:cNvPr id="5" name="Picture 3"/>
          <p:cNvPicPr>
            <a:picLocks noChangeAspect="1"/>
          </p:cNvPicPr>
          <p:nvPr/>
        </p:nvPicPr>
        <p:blipFill rotWithShape="1">
          <a:blip r:embed="rId3"/>
          <a:srcRect l="70066" t="94941"/>
          <a:stretch/>
        </p:blipFill>
        <p:spPr>
          <a:xfrm>
            <a:off x="5969921" y="5995146"/>
            <a:ext cx="2611361" cy="314167"/>
          </a:xfrm>
          <a:prstGeom prst="rect">
            <a:avLst/>
          </a:prstGeom>
        </p:spPr>
      </p:pic>
      <p:sp>
        <p:nvSpPr>
          <p:cNvPr id="7" name="Slide Number Placeholder 3"/>
          <p:cNvSpPr>
            <a:spLocks noGrp="1"/>
          </p:cNvSpPr>
          <p:nvPr>
            <p:ph type="sldNum" sz="quarter" idx="12"/>
          </p:nvPr>
        </p:nvSpPr>
        <p:spPr>
          <a:xfrm>
            <a:off x="8267004" y="6525344"/>
            <a:ext cx="720080" cy="283758"/>
          </a:xfrm>
        </p:spPr>
        <p:txBody>
          <a:bodyPr/>
          <a:lstStyle/>
          <a:p>
            <a:fld id="{D7F305DA-160D-498F-B102-A1D8643B4A2C}" type="slidenum">
              <a:rPr lang="ru-RU" smtClean="0"/>
              <a:pPr/>
              <a:t>30</a:t>
            </a:fld>
            <a:endParaRPr lang="ru-RU"/>
          </a:p>
        </p:txBody>
      </p:sp>
      <p:graphicFrame>
        <p:nvGraphicFramePr>
          <p:cNvPr id="9" name="Таблица 8"/>
          <p:cNvGraphicFramePr>
            <a:graphicFrameLocks noGrp="1"/>
          </p:cNvGraphicFramePr>
          <p:nvPr>
            <p:extLst>
              <p:ext uri="{D42A27DB-BD31-4B8C-83A1-F6EECF244321}">
                <p14:modId xmlns:p14="http://schemas.microsoft.com/office/powerpoint/2010/main" val="1276010322"/>
              </p:ext>
            </p:extLst>
          </p:nvPr>
        </p:nvGraphicFramePr>
        <p:xfrm>
          <a:off x="5870958" y="790319"/>
          <a:ext cx="3116126" cy="627213"/>
        </p:xfrm>
        <a:graphic>
          <a:graphicData uri="http://schemas.openxmlformats.org/drawingml/2006/table">
            <a:tbl>
              <a:tblPr>
                <a:tableStyleId>{5C22544A-7EE6-4342-B048-85BDC9FD1C3A}</a:tableStyleId>
              </a:tblPr>
              <a:tblGrid>
                <a:gridCol w="1482547">
                  <a:extLst>
                    <a:ext uri="{9D8B030D-6E8A-4147-A177-3AD203B41FA5}">
                      <a16:colId xmlns:a16="http://schemas.microsoft.com/office/drawing/2014/main" val="3883062527"/>
                    </a:ext>
                  </a:extLst>
                </a:gridCol>
                <a:gridCol w="768742">
                  <a:extLst>
                    <a:ext uri="{9D8B030D-6E8A-4147-A177-3AD203B41FA5}">
                      <a16:colId xmlns:a16="http://schemas.microsoft.com/office/drawing/2014/main" val="3497330714"/>
                    </a:ext>
                  </a:extLst>
                </a:gridCol>
                <a:gridCol w="864837">
                  <a:extLst>
                    <a:ext uri="{9D8B030D-6E8A-4147-A177-3AD203B41FA5}">
                      <a16:colId xmlns:a16="http://schemas.microsoft.com/office/drawing/2014/main" val="1670402558"/>
                    </a:ext>
                  </a:extLst>
                </a:gridCol>
              </a:tblGrid>
              <a:tr h="209071">
                <a:tc>
                  <a:txBody>
                    <a:bodyPr/>
                    <a:lstStyle/>
                    <a:p>
                      <a:pPr algn="ctr" fontAlgn="b"/>
                      <a:r>
                        <a:rPr lang="en-US" sz="1000" u="none" strike="noStrike" dirty="0">
                          <a:effectLst/>
                        </a:rPr>
                        <a:t>SEX</a:t>
                      </a:r>
                      <a:endParaRPr lang="en-US" sz="1000" b="1" i="0" u="none" strike="noStrike" dirty="0">
                        <a:solidFill>
                          <a:srgbClr val="000000"/>
                        </a:solidFill>
                        <a:effectLst/>
                        <a:latin typeface="Calibri" panose="020F0502020204030204" pitchFamily="34" charset="0"/>
                      </a:endParaRPr>
                    </a:p>
                  </a:txBody>
                  <a:tcPr marL="7620" marR="7620" marT="7620" marB="0" anchor="b"/>
                </a:tc>
                <a:tc gridSpan="2">
                  <a:txBody>
                    <a:bodyPr/>
                    <a:lstStyle/>
                    <a:p>
                      <a:pPr algn="ctr" fontAlgn="b"/>
                      <a:r>
                        <a:rPr lang="en-US" sz="1000" u="none" strike="noStrike" dirty="0">
                          <a:effectLst/>
                        </a:rPr>
                        <a:t>People quantity</a:t>
                      </a:r>
                      <a:endParaRPr lang="en-US" sz="1000" b="1" i="0" u="none" strike="noStrike" dirty="0">
                        <a:solidFill>
                          <a:srgbClr val="000000"/>
                        </a:solidFill>
                        <a:effectLst/>
                        <a:latin typeface="Calibri" panose="020F0502020204030204" pitchFamily="34" charset="0"/>
                      </a:endParaRPr>
                    </a:p>
                  </a:txBody>
                  <a:tcPr marL="7620" marR="7620" marT="7620" marB="0" anchor="b"/>
                </a:tc>
                <a:tc hMerge="1">
                  <a:txBody>
                    <a:bodyPr/>
                    <a:lstStyle/>
                    <a:p>
                      <a:endParaRPr lang="ru-RU"/>
                    </a:p>
                  </a:txBody>
                  <a:tcPr/>
                </a:tc>
                <a:extLst>
                  <a:ext uri="{0D108BD9-81ED-4DB2-BD59-A6C34878D82A}">
                    <a16:rowId xmlns:a16="http://schemas.microsoft.com/office/drawing/2014/main" val="1046915108"/>
                  </a:ext>
                </a:extLst>
              </a:tr>
              <a:tr h="209071">
                <a:tc>
                  <a:txBody>
                    <a:bodyPr/>
                    <a:lstStyle/>
                    <a:p>
                      <a:pPr algn="l" fontAlgn="t"/>
                      <a:r>
                        <a:rPr lang="en-US" sz="1000" u="none" strike="noStrike" dirty="0">
                          <a:effectLst/>
                        </a:rPr>
                        <a:t> Female</a:t>
                      </a:r>
                      <a:endParaRPr lang="en-US" sz="1000" b="0" i="0" u="none" strike="noStrike" dirty="0">
                        <a:solidFill>
                          <a:srgbClr val="000000"/>
                        </a:solidFill>
                        <a:effectLst/>
                        <a:latin typeface="Calibri" panose="020F0502020204030204" pitchFamily="34" charset="0"/>
                      </a:endParaRPr>
                    </a:p>
                  </a:txBody>
                  <a:tcPr marL="7620" marR="7620" marT="7620" marB="0"/>
                </a:tc>
                <a:tc>
                  <a:txBody>
                    <a:bodyPr/>
                    <a:lstStyle/>
                    <a:p>
                      <a:pPr algn="ctr" fontAlgn="t"/>
                      <a:r>
                        <a:rPr lang="ru-RU" sz="1000" u="none" strike="noStrike" dirty="0">
                          <a:effectLst/>
                        </a:rPr>
                        <a:t>179</a:t>
                      </a:r>
                      <a:endParaRPr lang="ru-RU" sz="1000" b="0" i="0" u="none" strike="noStrike" dirty="0">
                        <a:solidFill>
                          <a:srgbClr val="000000"/>
                        </a:solidFill>
                        <a:effectLst/>
                        <a:latin typeface="Calibri" panose="020F0502020204030204" pitchFamily="34" charset="0"/>
                      </a:endParaRPr>
                    </a:p>
                  </a:txBody>
                  <a:tcPr marL="7620" marR="7620" marT="7620" marB="0"/>
                </a:tc>
                <a:tc>
                  <a:txBody>
                    <a:bodyPr/>
                    <a:lstStyle/>
                    <a:p>
                      <a:pPr algn="ctr" fontAlgn="b"/>
                      <a:r>
                        <a:rPr lang="ru-RU" sz="1000" u="none" strike="noStrike" dirty="0">
                          <a:effectLst/>
                        </a:rPr>
                        <a:t>27%</a:t>
                      </a:r>
                      <a:endParaRPr lang="ru-RU" sz="10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093323852"/>
                  </a:ext>
                </a:extLst>
              </a:tr>
              <a:tr h="209071">
                <a:tc>
                  <a:txBody>
                    <a:bodyPr/>
                    <a:lstStyle/>
                    <a:p>
                      <a:pPr algn="l" fontAlgn="t"/>
                      <a:r>
                        <a:rPr lang="en-US" sz="1000" u="none" strike="noStrike" dirty="0">
                          <a:effectLst/>
                        </a:rPr>
                        <a:t> Male</a:t>
                      </a:r>
                      <a:endParaRPr lang="en-US" sz="1000" b="0" i="0" u="none" strike="noStrike" dirty="0">
                        <a:solidFill>
                          <a:srgbClr val="000000"/>
                        </a:solidFill>
                        <a:effectLst/>
                        <a:latin typeface="Calibri" panose="020F0502020204030204" pitchFamily="34" charset="0"/>
                      </a:endParaRPr>
                    </a:p>
                  </a:txBody>
                  <a:tcPr marL="7620" marR="7620" marT="7620" marB="0"/>
                </a:tc>
                <a:tc>
                  <a:txBody>
                    <a:bodyPr/>
                    <a:lstStyle/>
                    <a:p>
                      <a:pPr algn="ctr" fontAlgn="t"/>
                      <a:r>
                        <a:rPr lang="ru-RU" sz="1000" u="none" strike="noStrike" dirty="0">
                          <a:effectLst/>
                        </a:rPr>
                        <a:t>473</a:t>
                      </a:r>
                      <a:endParaRPr lang="ru-RU" sz="1000" b="0" i="0" u="none" strike="noStrike" dirty="0">
                        <a:solidFill>
                          <a:srgbClr val="000000"/>
                        </a:solidFill>
                        <a:effectLst/>
                        <a:latin typeface="Calibri" panose="020F0502020204030204" pitchFamily="34" charset="0"/>
                      </a:endParaRPr>
                    </a:p>
                  </a:txBody>
                  <a:tcPr marL="7620" marR="7620" marT="7620" marB="0"/>
                </a:tc>
                <a:tc>
                  <a:txBody>
                    <a:bodyPr/>
                    <a:lstStyle/>
                    <a:p>
                      <a:pPr algn="ctr" fontAlgn="b"/>
                      <a:r>
                        <a:rPr lang="ru-RU" sz="1000" u="none" strike="noStrike" dirty="0">
                          <a:effectLst/>
                        </a:rPr>
                        <a:t>73%</a:t>
                      </a:r>
                      <a:endParaRPr lang="ru-RU" sz="10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631010731"/>
                  </a:ext>
                </a:extLst>
              </a:tr>
            </a:tbl>
          </a:graphicData>
        </a:graphic>
      </p:graphicFrame>
      <p:graphicFrame>
        <p:nvGraphicFramePr>
          <p:cNvPr id="10" name="Таблица 9"/>
          <p:cNvGraphicFramePr>
            <a:graphicFrameLocks noGrp="1"/>
          </p:cNvGraphicFramePr>
          <p:nvPr>
            <p:extLst>
              <p:ext uri="{D42A27DB-BD31-4B8C-83A1-F6EECF244321}">
                <p14:modId xmlns:p14="http://schemas.microsoft.com/office/powerpoint/2010/main" val="3584600279"/>
              </p:ext>
            </p:extLst>
          </p:nvPr>
        </p:nvGraphicFramePr>
        <p:xfrm>
          <a:off x="5898982" y="1988840"/>
          <a:ext cx="3116126" cy="1233813"/>
        </p:xfrm>
        <a:graphic>
          <a:graphicData uri="http://schemas.openxmlformats.org/drawingml/2006/table">
            <a:tbl>
              <a:tblPr>
                <a:tableStyleId>{5C22544A-7EE6-4342-B048-85BDC9FD1C3A}</a:tableStyleId>
              </a:tblPr>
              <a:tblGrid>
                <a:gridCol w="1444341">
                  <a:extLst>
                    <a:ext uri="{9D8B030D-6E8A-4147-A177-3AD203B41FA5}">
                      <a16:colId xmlns:a16="http://schemas.microsoft.com/office/drawing/2014/main" val="993189377"/>
                    </a:ext>
                  </a:extLst>
                </a:gridCol>
                <a:gridCol w="865591">
                  <a:extLst>
                    <a:ext uri="{9D8B030D-6E8A-4147-A177-3AD203B41FA5}">
                      <a16:colId xmlns:a16="http://schemas.microsoft.com/office/drawing/2014/main" val="1700317255"/>
                    </a:ext>
                  </a:extLst>
                </a:gridCol>
                <a:gridCol w="806194">
                  <a:extLst>
                    <a:ext uri="{9D8B030D-6E8A-4147-A177-3AD203B41FA5}">
                      <a16:colId xmlns:a16="http://schemas.microsoft.com/office/drawing/2014/main" val="1386338702"/>
                    </a:ext>
                  </a:extLst>
                </a:gridCol>
              </a:tblGrid>
              <a:tr h="298918">
                <a:tc>
                  <a:txBody>
                    <a:bodyPr/>
                    <a:lstStyle/>
                    <a:p>
                      <a:pPr algn="ctr" fontAlgn="b"/>
                      <a:r>
                        <a:rPr lang="en-US" sz="1000" u="none" strike="noStrike" dirty="0">
                          <a:effectLst/>
                        </a:rPr>
                        <a:t>Salary</a:t>
                      </a:r>
                    </a:p>
                    <a:p>
                      <a:pPr algn="ctr" fontAlgn="b"/>
                      <a:endParaRPr lang="en-US" sz="1000" b="1" i="0" u="none" strike="noStrike" dirty="0">
                        <a:solidFill>
                          <a:srgbClr val="000000"/>
                        </a:solidFill>
                        <a:effectLst/>
                        <a:latin typeface="Calibri" panose="020F0502020204030204" pitchFamily="34" charset="0"/>
                      </a:endParaRPr>
                    </a:p>
                  </a:txBody>
                  <a:tcPr marL="7620" marR="7620" marT="7620" marB="0" anchor="b"/>
                </a:tc>
                <a:tc gridSpan="2">
                  <a:txBody>
                    <a:bodyPr/>
                    <a:lstStyle/>
                    <a:p>
                      <a:pPr algn="ctr" fontAlgn="b"/>
                      <a:r>
                        <a:rPr lang="en-US" sz="1000" u="none" strike="noStrike" dirty="0">
                          <a:effectLst/>
                        </a:rPr>
                        <a:t>People quantity</a:t>
                      </a:r>
                      <a:endParaRPr lang="en-US" sz="1000" b="1" i="0" u="none" strike="noStrike" dirty="0">
                        <a:solidFill>
                          <a:srgbClr val="000000"/>
                        </a:solidFill>
                        <a:effectLst/>
                        <a:latin typeface="Calibri" panose="020F0502020204030204" pitchFamily="34" charset="0"/>
                      </a:endParaRPr>
                    </a:p>
                  </a:txBody>
                  <a:tcPr marL="7620" marR="7620" marT="7620" marB="0" anchor="b"/>
                </a:tc>
                <a:tc hMerge="1">
                  <a:txBody>
                    <a:bodyPr/>
                    <a:lstStyle/>
                    <a:p>
                      <a:endParaRPr lang="ru-RU"/>
                    </a:p>
                  </a:txBody>
                  <a:tcPr/>
                </a:tc>
                <a:extLst>
                  <a:ext uri="{0D108BD9-81ED-4DB2-BD59-A6C34878D82A}">
                    <a16:rowId xmlns:a16="http://schemas.microsoft.com/office/drawing/2014/main" val="245039957"/>
                  </a:ext>
                </a:extLst>
              </a:tr>
              <a:tr h="200451">
                <a:tc>
                  <a:txBody>
                    <a:bodyPr/>
                    <a:lstStyle/>
                    <a:p>
                      <a:pPr algn="l" fontAlgn="b"/>
                      <a:r>
                        <a:rPr lang="en-US" sz="1000" u="none" strike="noStrike" dirty="0">
                          <a:effectLst/>
                        </a:rPr>
                        <a:t> &lt; 213 USD </a:t>
                      </a:r>
                      <a:endParaRPr lang="en-US" sz="10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ru-RU" sz="1000" u="none" strike="noStrike" dirty="0">
                          <a:effectLst/>
                        </a:rPr>
                        <a:t>191</a:t>
                      </a:r>
                      <a:endParaRPr lang="ru-RU" sz="10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ru-RU" sz="1000" u="none" strike="noStrike" dirty="0">
                          <a:effectLst/>
                        </a:rPr>
                        <a:t>29%</a:t>
                      </a:r>
                      <a:endParaRPr lang="ru-RU" sz="10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491796897"/>
                  </a:ext>
                </a:extLst>
              </a:tr>
              <a:tr h="200451">
                <a:tc>
                  <a:txBody>
                    <a:bodyPr/>
                    <a:lstStyle/>
                    <a:p>
                      <a:pPr algn="l" fontAlgn="b"/>
                      <a:r>
                        <a:rPr lang="en-US" sz="1000" u="none" strike="noStrike" dirty="0">
                          <a:effectLst/>
                        </a:rPr>
                        <a:t> 210 – 340 USD</a:t>
                      </a:r>
                      <a:endParaRPr lang="en-US" sz="10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ru-RU" sz="1000" u="none" strike="noStrike">
                          <a:effectLst/>
                        </a:rPr>
                        <a:t>259</a:t>
                      </a:r>
                      <a:endParaRPr lang="ru-RU" sz="10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ru-RU" sz="1000" u="none" strike="noStrike" dirty="0">
                          <a:effectLst/>
                        </a:rPr>
                        <a:t>40%</a:t>
                      </a:r>
                      <a:endParaRPr lang="ru-RU" sz="10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765765033"/>
                  </a:ext>
                </a:extLst>
              </a:tr>
              <a:tr h="200451">
                <a:tc>
                  <a:txBody>
                    <a:bodyPr/>
                    <a:lstStyle/>
                    <a:p>
                      <a:pPr algn="l" fontAlgn="b"/>
                      <a:r>
                        <a:rPr lang="en-US" sz="1000" u="none" strike="noStrike" dirty="0">
                          <a:effectLst/>
                        </a:rPr>
                        <a:t> 340 - 510 USD</a:t>
                      </a:r>
                      <a:endParaRPr lang="en-US" sz="10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ru-RU" sz="1000" u="none" strike="noStrike" dirty="0">
                          <a:effectLst/>
                        </a:rPr>
                        <a:t>142</a:t>
                      </a:r>
                      <a:endParaRPr lang="ru-RU" sz="10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ru-RU" sz="1000" u="none" strike="noStrike" dirty="0">
                          <a:effectLst/>
                        </a:rPr>
                        <a:t>22%</a:t>
                      </a:r>
                      <a:endParaRPr lang="ru-RU" sz="10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05924331"/>
                  </a:ext>
                </a:extLst>
              </a:tr>
              <a:tr h="101984">
                <a:tc>
                  <a:txBody>
                    <a:bodyPr/>
                    <a:lstStyle/>
                    <a:p>
                      <a:pPr algn="l" fontAlgn="b"/>
                      <a:r>
                        <a:rPr lang="en-US" sz="1000" u="none" strike="noStrike" dirty="0">
                          <a:effectLst/>
                        </a:rPr>
                        <a:t> 510 - 680 USD</a:t>
                      </a:r>
                      <a:endParaRPr lang="en-US" sz="10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ru-RU" sz="1000" u="none" strike="noStrike">
                          <a:effectLst/>
                        </a:rPr>
                        <a:t>33</a:t>
                      </a:r>
                      <a:endParaRPr lang="ru-RU" sz="10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ru-RU" sz="1000" u="none" strike="noStrike" dirty="0">
                          <a:effectLst/>
                        </a:rPr>
                        <a:t>5%</a:t>
                      </a:r>
                      <a:endParaRPr lang="ru-RU" sz="10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710471782"/>
                  </a:ext>
                </a:extLst>
              </a:tr>
              <a:tr h="101984">
                <a:tc>
                  <a:txBody>
                    <a:bodyPr/>
                    <a:lstStyle/>
                    <a:p>
                      <a:pPr algn="l" fontAlgn="b"/>
                      <a:r>
                        <a:rPr lang="en-US" sz="1000" u="none" strike="noStrike" dirty="0">
                          <a:effectLst/>
                        </a:rPr>
                        <a:t> &gt; 680 USD</a:t>
                      </a:r>
                      <a:endParaRPr lang="en-US" sz="10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ru-RU" sz="1000" u="none" strike="noStrike" dirty="0">
                          <a:effectLst/>
                        </a:rPr>
                        <a:t>27</a:t>
                      </a:r>
                      <a:endParaRPr lang="ru-RU" sz="10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ru-RU" sz="1000" u="none" strike="noStrike" dirty="0">
                          <a:effectLst/>
                        </a:rPr>
                        <a:t>4%</a:t>
                      </a:r>
                      <a:endParaRPr lang="ru-RU" sz="10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854477404"/>
                  </a:ext>
                </a:extLst>
              </a:tr>
            </a:tbl>
          </a:graphicData>
        </a:graphic>
      </p:graphicFrame>
      <p:pic>
        <p:nvPicPr>
          <p:cNvPr id="11" name="Picture 7"/>
          <p:cNvPicPr>
            <a:picLocks noChangeAspect="1"/>
          </p:cNvPicPr>
          <p:nvPr/>
        </p:nvPicPr>
        <p:blipFill>
          <a:blip r:embed="rId4"/>
          <a:stretch>
            <a:fillRect/>
          </a:stretch>
        </p:blipFill>
        <p:spPr>
          <a:xfrm>
            <a:off x="5870958" y="3965983"/>
            <a:ext cx="3116126" cy="1444545"/>
          </a:xfrm>
          <a:prstGeom prst="rect">
            <a:avLst/>
          </a:prstGeom>
        </p:spPr>
      </p:pic>
      <p:graphicFrame>
        <p:nvGraphicFramePr>
          <p:cNvPr id="3" name="Таблица 2"/>
          <p:cNvGraphicFramePr>
            <a:graphicFrameLocks noGrp="1"/>
          </p:cNvGraphicFramePr>
          <p:nvPr>
            <p:extLst>
              <p:ext uri="{D42A27DB-BD31-4B8C-83A1-F6EECF244321}">
                <p14:modId xmlns:p14="http://schemas.microsoft.com/office/powerpoint/2010/main" val="1674363686"/>
              </p:ext>
            </p:extLst>
          </p:nvPr>
        </p:nvGraphicFramePr>
        <p:xfrm>
          <a:off x="49930" y="692699"/>
          <a:ext cx="5705022" cy="5616614"/>
        </p:xfrm>
        <a:graphic>
          <a:graphicData uri="http://schemas.openxmlformats.org/drawingml/2006/table">
            <a:tbl>
              <a:tblPr>
                <a:tableStyleId>{5C22544A-7EE6-4342-B048-85BDC9FD1C3A}</a:tableStyleId>
              </a:tblPr>
              <a:tblGrid>
                <a:gridCol w="4210459">
                  <a:extLst>
                    <a:ext uri="{9D8B030D-6E8A-4147-A177-3AD203B41FA5}">
                      <a16:colId xmlns:a16="http://schemas.microsoft.com/office/drawing/2014/main" val="2623077223"/>
                    </a:ext>
                  </a:extLst>
                </a:gridCol>
                <a:gridCol w="630519">
                  <a:extLst>
                    <a:ext uri="{9D8B030D-6E8A-4147-A177-3AD203B41FA5}">
                      <a16:colId xmlns:a16="http://schemas.microsoft.com/office/drawing/2014/main" val="1824134715"/>
                    </a:ext>
                  </a:extLst>
                </a:gridCol>
                <a:gridCol w="864044">
                  <a:extLst>
                    <a:ext uri="{9D8B030D-6E8A-4147-A177-3AD203B41FA5}">
                      <a16:colId xmlns:a16="http://schemas.microsoft.com/office/drawing/2014/main" val="3094658179"/>
                    </a:ext>
                  </a:extLst>
                </a:gridCol>
              </a:tblGrid>
              <a:tr h="192281">
                <a:tc>
                  <a:txBody>
                    <a:bodyPr/>
                    <a:lstStyle/>
                    <a:p>
                      <a:pPr algn="l" fontAlgn="ctr"/>
                      <a:r>
                        <a:rPr lang="en-US" sz="1100" u="none" strike="noStrike" dirty="0">
                          <a:effectLst/>
                        </a:rPr>
                        <a:t>Online sales funnel</a:t>
                      </a:r>
                      <a:endParaRPr lang="en-US" sz="1100" b="1" i="0" u="none" strike="noStrike" dirty="0">
                        <a:solidFill>
                          <a:srgbClr val="000000"/>
                        </a:solidFill>
                        <a:effectLst/>
                        <a:latin typeface="Calibri" panose="020F0502020204030204" pitchFamily="34" charset="0"/>
                      </a:endParaRPr>
                    </a:p>
                  </a:txBody>
                  <a:tcPr marL="0" marR="0" marT="0" marB="0" anchor="ctr">
                    <a:solidFill>
                      <a:schemeClr val="accent5">
                        <a:lumMod val="60000"/>
                        <a:lumOff val="40000"/>
                      </a:schemeClr>
                    </a:solidFill>
                  </a:tcPr>
                </a:tc>
                <a:tc>
                  <a:txBody>
                    <a:bodyPr/>
                    <a:lstStyle/>
                    <a:p>
                      <a:pPr algn="ctr" fontAlgn="ctr"/>
                      <a:r>
                        <a:rPr lang="ru-RU" sz="1100" u="none" strike="noStrike" dirty="0">
                          <a:effectLst/>
                        </a:rPr>
                        <a:t> </a:t>
                      </a:r>
                      <a:endParaRPr lang="ru-RU" sz="1100" b="0" i="0" u="none" strike="noStrike" dirty="0">
                        <a:solidFill>
                          <a:srgbClr val="000000"/>
                        </a:solidFill>
                        <a:effectLst/>
                        <a:latin typeface="Calibri" panose="020F0502020204030204" pitchFamily="34" charset="0"/>
                      </a:endParaRPr>
                    </a:p>
                  </a:txBody>
                  <a:tcPr marL="0" marR="0" marT="0" marB="0" anchor="ctr">
                    <a:solidFill>
                      <a:schemeClr val="accent5">
                        <a:lumMod val="60000"/>
                        <a:lumOff val="40000"/>
                      </a:schemeClr>
                    </a:solidFill>
                  </a:tcPr>
                </a:tc>
                <a:tc>
                  <a:txBody>
                    <a:bodyPr/>
                    <a:lstStyle/>
                    <a:p>
                      <a:pPr algn="ctr" fontAlgn="ctr"/>
                      <a:r>
                        <a:rPr lang="ru-RU" sz="1100" u="none" strike="noStrike" dirty="0">
                          <a:effectLst/>
                        </a:rPr>
                        <a:t> </a:t>
                      </a:r>
                      <a:endParaRPr lang="ru-RU" sz="1100" b="0" i="0" u="none" strike="noStrike" dirty="0">
                        <a:solidFill>
                          <a:srgbClr val="000000"/>
                        </a:solidFill>
                        <a:effectLst/>
                        <a:latin typeface="Calibri" panose="020F0502020204030204" pitchFamily="34" charset="0"/>
                      </a:endParaRPr>
                    </a:p>
                  </a:txBody>
                  <a:tcPr marL="0" marR="0" marT="0" marB="0" anchor="ctr">
                    <a:solidFill>
                      <a:schemeClr val="accent5">
                        <a:lumMod val="60000"/>
                        <a:lumOff val="40000"/>
                      </a:schemeClr>
                    </a:solidFill>
                  </a:tcPr>
                </a:tc>
                <a:extLst>
                  <a:ext uri="{0D108BD9-81ED-4DB2-BD59-A6C34878D82A}">
                    <a16:rowId xmlns:a16="http://schemas.microsoft.com/office/drawing/2014/main" val="1073664135"/>
                  </a:ext>
                </a:extLst>
              </a:tr>
              <a:tr h="248400">
                <a:tc>
                  <a:txBody>
                    <a:bodyPr/>
                    <a:lstStyle/>
                    <a:p>
                      <a:pPr algn="l" fontAlgn="ctr"/>
                      <a:r>
                        <a:rPr lang="en-US" sz="1100" u="none" strike="noStrike" dirty="0">
                          <a:effectLst/>
                        </a:rPr>
                        <a:t>Impressions</a:t>
                      </a:r>
                      <a:endParaRPr lang="en-US" sz="1100" b="1" i="0" u="none" strike="noStrike" dirty="0">
                        <a:solidFill>
                          <a:srgbClr val="000000"/>
                        </a:solidFill>
                        <a:effectLst/>
                        <a:latin typeface="Calibri" panose="020F0502020204030204" pitchFamily="34" charset="0"/>
                      </a:endParaRPr>
                    </a:p>
                  </a:txBody>
                  <a:tcPr marL="0" marR="0" marT="0" marB="0" anchor="ctr"/>
                </a:tc>
                <a:tc>
                  <a:txBody>
                    <a:bodyPr/>
                    <a:lstStyle/>
                    <a:p>
                      <a:pPr algn="ctr" fontAlgn="ctr"/>
                      <a:r>
                        <a:rPr lang="ru-RU" sz="1100" u="none" strike="noStrike">
                          <a:effectLst/>
                        </a:rPr>
                        <a:t>     187 398 </a:t>
                      </a:r>
                      <a:endParaRPr lang="ru-RU" sz="1100" b="0"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ru-RU" sz="1100" u="none" strike="noStrike" dirty="0">
                          <a:effectLst/>
                        </a:rPr>
                        <a:t> </a:t>
                      </a:r>
                      <a:endParaRPr lang="ru-RU" sz="1100" b="0" i="0" u="none" strike="noStrike" dirty="0">
                        <a:solidFill>
                          <a:srgbClr val="000000"/>
                        </a:solidFill>
                        <a:effectLst/>
                        <a:latin typeface="Calibri" panose="020F0502020204030204" pitchFamily="34" charset="0"/>
                      </a:endParaRPr>
                    </a:p>
                  </a:txBody>
                  <a:tcPr marL="0" marR="0" marT="0" marB="0" anchor="ctr"/>
                </a:tc>
                <a:extLst>
                  <a:ext uri="{0D108BD9-81ED-4DB2-BD59-A6C34878D82A}">
                    <a16:rowId xmlns:a16="http://schemas.microsoft.com/office/drawing/2014/main" val="2201504647"/>
                  </a:ext>
                </a:extLst>
              </a:tr>
              <a:tr h="248400">
                <a:tc>
                  <a:txBody>
                    <a:bodyPr/>
                    <a:lstStyle/>
                    <a:p>
                      <a:pPr algn="l" fontAlgn="ctr"/>
                      <a:r>
                        <a:rPr lang="en-US" sz="1100" u="none" strike="noStrike">
                          <a:effectLst/>
                        </a:rPr>
                        <a:t>Visits</a:t>
                      </a:r>
                      <a:endParaRPr lang="en-US" sz="1100" b="1"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ru-RU" sz="1100" u="none" strike="noStrike">
                          <a:effectLst/>
                        </a:rPr>
                        <a:t>       11 991 </a:t>
                      </a:r>
                      <a:endParaRPr lang="ru-RU" sz="1100" b="0"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ru-RU" sz="1100" u="none" strike="noStrike" dirty="0">
                          <a:effectLst/>
                        </a:rPr>
                        <a:t>6,40%</a:t>
                      </a:r>
                      <a:endParaRPr lang="ru-RU" sz="1100" b="0" i="0" u="none" strike="noStrike" dirty="0">
                        <a:solidFill>
                          <a:srgbClr val="000000"/>
                        </a:solidFill>
                        <a:effectLst/>
                        <a:latin typeface="Calibri" panose="020F0502020204030204" pitchFamily="34" charset="0"/>
                      </a:endParaRPr>
                    </a:p>
                  </a:txBody>
                  <a:tcPr marL="0" marR="0" marT="0" marB="0" anchor="ctr"/>
                </a:tc>
                <a:extLst>
                  <a:ext uri="{0D108BD9-81ED-4DB2-BD59-A6C34878D82A}">
                    <a16:rowId xmlns:a16="http://schemas.microsoft.com/office/drawing/2014/main" val="2287426201"/>
                  </a:ext>
                </a:extLst>
              </a:tr>
              <a:tr h="192281">
                <a:tc>
                  <a:txBody>
                    <a:bodyPr/>
                    <a:lstStyle/>
                    <a:p>
                      <a:pPr algn="l" fontAlgn="ctr"/>
                      <a:r>
                        <a:rPr lang="en-US" sz="1100" u="none" strike="noStrike">
                          <a:effectLst/>
                        </a:rPr>
                        <a:t>Users</a:t>
                      </a:r>
                      <a:endParaRPr lang="en-US" sz="1100" b="1"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ru-RU" sz="1100" u="none" strike="noStrike">
                          <a:effectLst/>
                        </a:rPr>
                        <a:t> </a:t>
                      </a:r>
                      <a:endParaRPr lang="ru-RU" sz="1100" b="0"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ru-RU" sz="1100" u="none" strike="noStrike" dirty="0">
                          <a:effectLst/>
                        </a:rPr>
                        <a:t>0,00%</a:t>
                      </a:r>
                      <a:endParaRPr lang="ru-RU" sz="1100" b="0" i="0" u="none" strike="noStrike" dirty="0">
                        <a:solidFill>
                          <a:srgbClr val="000000"/>
                        </a:solidFill>
                        <a:effectLst/>
                        <a:latin typeface="Calibri" panose="020F0502020204030204" pitchFamily="34" charset="0"/>
                      </a:endParaRPr>
                    </a:p>
                  </a:txBody>
                  <a:tcPr marL="0" marR="0" marT="0" marB="0" anchor="ctr"/>
                </a:tc>
                <a:extLst>
                  <a:ext uri="{0D108BD9-81ED-4DB2-BD59-A6C34878D82A}">
                    <a16:rowId xmlns:a16="http://schemas.microsoft.com/office/drawing/2014/main" val="1658562198"/>
                  </a:ext>
                </a:extLst>
              </a:tr>
              <a:tr h="248400">
                <a:tc>
                  <a:txBody>
                    <a:bodyPr/>
                    <a:lstStyle/>
                    <a:p>
                      <a:pPr algn="l" fontAlgn="ctr"/>
                      <a:r>
                        <a:rPr lang="en-US" sz="1100" u="none" strike="noStrike" dirty="0" err="1">
                          <a:effectLst/>
                        </a:rPr>
                        <a:t>ShortApp</a:t>
                      </a:r>
                      <a:r>
                        <a:rPr lang="en-US" sz="1100" u="none" strike="noStrike" dirty="0">
                          <a:effectLst/>
                        </a:rPr>
                        <a:t> (Leads)</a:t>
                      </a:r>
                      <a:endParaRPr lang="en-US" sz="1100" b="1" i="0" u="none" strike="noStrike" dirty="0">
                        <a:solidFill>
                          <a:srgbClr val="000000"/>
                        </a:solidFill>
                        <a:effectLst/>
                        <a:latin typeface="Calibri" panose="020F0502020204030204" pitchFamily="34" charset="0"/>
                      </a:endParaRPr>
                    </a:p>
                  </a:txBody>
                  <a:tcPr marL="0" marR="0" marT="0" marB="0" anchor="ctr"/>
                </a:tc>
                <a:tc>
                  <a:txBody>
                    <a:bodyPr/>
                    <a:lstStyle/>
                    <a:p>
                      <a:pPr algn="ctr" fontAlgn="ctr"/>
                      <a:r>
                        <a:rPr lang="ru-RU" sz="1100" u="none" strike="noStrike">
                          <a:effectLst/>
                        </a:rPr>
                        <a:t>         1 470 </a:t>
                      </a:r>
                      <a:endParaRPr lang="ru-RU" sz="1100" b="0"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ru-RU" sz="1100" u="none" strike="noStrike">
                          <a:effectLst/>
                        </a:rPr>
                        <a:t>12%</a:t>
                      </a:r>
                      <a:endParaRPr lang="ru-RU" sz="1100" b="0" i="0" u="none" strike="noStrike">
                        <a:solidFill>
                          <a:srgbClr val="000000"/>
                        </a:solidFill>
                        <a:effectLst/>
                        <a:latin typeface="Calibri" panose="020F0502020204030204" pitchFamily="34" charset="0"/>
                      </a:endParaRPr>
                    </a:p>
                  </a:txBody>
                  <a:tcPr marL="0" marR="0" marT="0" marB="0" anchor="ctr"/>
                </a:tc>
                <a:extLst>
                  <a:ext uri="{0D108BD9-81ED-4DB2-BD59-A6C34878D82A}">
                    <a16:rowId xmlns:a16="http://schemas.microsoft.com/office/drawing/2014/main" val="3804086052"/>
                  </a:ext>
                </a:extLst>
              </a:tr>
              <a:tr h="248400">
                <a:tc>
                  <a:txBody>
                    <a:bodyPr/>
                    <a:lstStyle/>
                    <a:p>
                      <a:pPr algn="l" fontAlgn="ctr"/>
                      <a:r>
                        <a:rPr lang="en-US" sz="1100" u="none" strike="noStrike">
                          <a:effectLst/>
                        </a:rPr>
                        <a:t>Qualified ShortApp (app passed step 0 successfully)</a:t>
                      </a:r>
                      <a:endParaRPr lang="en-US" sz="1100" b="0" i="1" u="none" strike="noStrike">
                        <a:solidFill>
                          <a:srgbClr val="000000"/>
                        </a:solidFill>
                        <a:effectLst/>
                        <a:latin typeface="Calibri" panose="020F0502020204030204" pitchFamily="34" charset="0"/>
                      </a:endParaRPr>
                    </a:p>
                  </a:txBody>
                  <a:tcPr marL="117766" marR="0" marT="0" marB="0" anchor="ctr"/>
                </a:tc>
                <a:tc>
                  <a:txBody>
                    <a:bodyPr/>
                    <a:lstStyle/>
                    <a:p>
                      <a:pPr algn="ctr" fontAlgn="ctr"/>
                      <a:r>
                        <a:rPr lang="ru-RU" sz="1100" u="none" strike="noStrike">
                          <a:effectLst/>
                        </a:rPr>
                        <a:t>            947 </a:t>
                      </a:r>
                      <a:endParaRPr lang="ru-RU" sz="1100" b="0" i="1"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ru-RU" sz="1100" u="none" strike="noStrike">
                          <a:effectLst/>
                        </a:rPr>
                        <a:t>64%</a:t>
                      </a:r>
                      <a:endParaRPr lang="ru-RU" sz="1100" b="0" i="1" u="none" strike="noStrike">
                        <a:solidFill>
                          <a:srgbClr val="000000"/>
                        </a:solidFill>
                        <a:effectLst/>
                        <a:latin typeface="Calibri" panose="020F0502020204030204" pitchFamily="34" charset="0"/>
                      </a:endParaRPr>
                    </a:p>
                  </a:txBody>
                  <a:tcPr marL="0" marR="0" marT="0" marB="0" anchor="ctr"/>
                </a:tc>
                <a:extLst>
                  <a:ext uri="{0D108BD9-81ED-4DB2-BD59-A6C34878D82A}">
                    <a16:rowId xmlns:a16="http://schemas.microsoft.com/office/drawing/2014/main" val="1969217130"/>
                  </a:ext>
                </a:extLst>
              </a:tr>
              <a:tr h="248400">
                <a:tc>
                  <a:txBody>
                    <a:bodyPr/>
                    <a:lstStyle/>
                    <a:p>
                      <a:pPr algn="l" fontAlgn="ctr"/>
                      <a:r>
                        <a:rPr lang="en-US" sz="1100" u="none" strike="noStrike">
                          <a:effectLst/>
                        </a:rPr>
                        <a:t>LongApp (Completed web application)</a:t>
                      </a:r>
                      <a:endParaRPr lang="en-US" sz="1100" b="1"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ru-RU" sz="1100" u="none" strike="noStrike">
                          <a:effectLst/>
                        </a:rPr>
                        <a:t>             523 </a:t>
                      </a:r>
                      <a:endParaRPr lang="ru-RU" sz="1100" b="0"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ru-RU" sz="1100" u="none" strike="noStrike">
                          <a:effectLst/>
                        </a:rPr>
                        <a:t>36%</a:t>
                      </a:r>
                      <a:endParaRPr lang="ru-RU" sz="1100" b="0" i="0" u="none" strike="noStrike">
                        <a:solidFill>
                          <a:srgbClr val="000000"/>
                        </a:solidFill>
                        <a:effectLst/>
                        <a:latin typeface="Calibri" panose="020F0502020204030204" pitchFamily="34" charset="0"/>
                      </a:endParaRPr>
                    </a:p>
                  </a:txBody>
                  <a:tcPr marL="0" marR="0" marT="0" marB="0" anchor="ctr"/>
                </a:tc>
                <a:extLst>
                  <a:ext uri="{0D108BD9-81ED-4DB2-BD59-A6C34878D82A}">
                    <a16:rowId xmlns:a16="http://schemas.microsoft.com/office/drawing/2014/main" val="211183821"/>
                  </a:ext>
                </a:extLst>
              </a:tr>
              <a:tr h="248400">
                <a:tc>
                  <a:txBody>
                    <a:bodyPr/>
                    <a:lstStyle/>
                    <a:p>
                      <a:pPr algn="l" fontAlgn="ctr"/>
                      <a:r>
                        <a:rPr lang="en-US" sz="1100" u="none" strike="noStrike">
                          <a:effectLst/>
                        </a:rPr>
                        <a:t>Successful web app - No stopfactors on website, forecast based on APAC</a:t>
                      </a:r>
                      <a:endParaRPr lang="en-US" sz="1100" b="1"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ru-RU" sz="1100" u="none" strike="noStrike">
                          <a:effectLst/>
                        </a:rPr>
                        <a:t>             494 </a:t>
                      </a:r>
                      <a:endParaRPr lang="ru-RU" sz="1100" b="0"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ru-RU" sz="1100" u="none" strike="noStrike">
                          <a:effectLst/>
                        </a:rPr>
                        <a:t>68%</a:t>
                      </a:r>
                      <a:endParaRPr lang="ru-RU" sz="1100" b="0" i="0" u="none" strike="noStrike">
                        <a:solidFill>
                          <a:srgbClr val="000000"/>
                        </a:solidFill>
                        <a:effectLst/>
                        <a:latin typeface="Calibri" panose="020F0502020204030204" pitchFamily="34" charset="0"/>
                      </a:endParaRPr>
                    </a:p>
                  </a:txBody>
                  <a:tcPr marL="0" marR="0" marT="0" marB="0" anchor="ctr"/>
                </a:tc>
                <a:extLst>
                  <a:ext uri="{0D108BD9-81ED-4DB2-BD59-A6C34878D82A}">
                    <a16:rowId xmlns:a16="http://schemas.microsoft.com/office/drawing/2014/main" val="2076736260"/>
                  </a:ext>
                </a:extLst>
              </a:tr>
              <a:tr h="248400">
                <a:tc>
                  <a:txBody>
                    <a:bodyPr/>
                    <a:lstStyle/>
                    <a:p>
                      <a:pPr algn="l" fontAlgn="ctr"/>
                      <a:r>
                        <a:rPr lang="en-US" sz="1100" u="none" strike="noStrike" dirty="0">
                          <a:effectLst/>
                        </a:rPr>
                        <a:t>Applications (Registered in Master file) - forecast based on APAC</a:t>
                      </a:r>
                      <a:endParaRPr lang="en-US" sz="1100" b="1" i="0" u="none" strike="noStrike" dirty="0">
                        <a:solidFill>
                          <a:srgbClr val="000000"/>
                        </a:solidFill>
                        <a:effectLst/>
                        <a:latin typeface="Calibri" panose="020F0502020204030204" pitchFamily="34" charset="0"/>
                      </a:endParaRPr>
                    </a:p>
                  </a:txBody>
                  <a:tcPr marL="0" marR="0" marT="0" marB="0" anchor="ctr">
                    <a:solidFill>
                      <a:srgbClr val="FFFF66"/>
                    </a:solidFill>
                  </a:tcPr>
                </a:tc>
                <a:tc>
                  <a:txBody>
                    <a:bodyPr/>
                    <a:lstStyle/>
                    <a:p>
                      <a:pPr algn="ctr" fontAlgn="ctr"/>
                      <a:r>
                        <a:rPr lang="ru-RU" sz="1100" u="none" strike="noStrike">
                          <a:effectLst/>
                        </a:rPr>
                        <a:t>             425 </a:t>
                      </a:r>
                      <a:endParaRPr lang="ru-RU" sz="1100" b="0" i="0" u="none" strike="noStrike">
                        <a:solidFill>
                          <a:srgbClr val="000000"/>
                        </a:solidFill>
                        <a:effectLst/>
                        <a:latin typeface="Calibri" panose="020F0502020204030204" pitchFamily="34" charset="0"/>
                      </a:endParaRPr>
                    </a:p>
                  </a:txBody>
                  <a:tcPr marL="0" marR="0" marT="0" marB="0" anchor="ctr">
                    <a:solidFill>
                      <a:srgbClr val="FFFF66"/>
                    </a:solidFill>
                  </a:tcPr>
                </a:tc>
                <a:tc>
                  <a:txBody>
                    <a:bodyPr/>
                    <a:lstStyle/>
                    <a:p>
                      <a:pPr algn="ctr" fontAlgn="ctr"/>
                      <a:r>
                        <a:rPr lang="ru-RU" sz="1100" u="none" strike="noStrike">
                          <a:effectLst/>
                        </a:rPr>
                        <a:t>86%</a:t>
                      </a:r>
                      <a:endParaRPr lang="ru-RU" sz="1100" b="0" i="0" u="none" strike="noStrike">
                        <a:solidFill>
                          <a:srgbClr val="000000"/>
                        </a:solidFill>
                        <a:effectLst/>
                        <a:latin typeface="Calibri" panose="020F0502020204030204" pitchFamily="34" charset="0"/>
                      </a:endParaRPr>
                    </a:p>
                  </a:txBody>
                  <a:tcPr marL="0" marR="0" marT="0" marB="0" anchor="ctr">
                    <a:solidFill>
                      <a:srgbClr val="FFFF66"/>
                    </a:solidFill>
                  </a:tcPr>
                </a:tc>
                <a:extLst>
                  <a:ext uri="{0D108BD9-81ED-4DB2-BD59-A6C34878D82A}">
                    <a16:rowId xmlns:a16="http://schemas.microsoft.com/office/drawing/2014/main" val="877313985"/>
                  </a:ext>
                </a:extLst>
              </a:tr>
              <a:tr h="248400">
                <a:tc>
                  <a:txBody>
                    <a:bodyPr/>
                    <a:lstStyle/>
                    <a:p>
                      <a:pPr algn="l" fontAlgn="ctr"/>
                      <a:r>
                        <a:rPr lang="en-US" sz="1100" u="none" strike="noStrike">
                          <a:effectLst/>
                        </a:rPr>
                        <a:t>Loans dibursed and collected by client (forecast based on APAC)</a:t>
                      </a:r>
                      <a:endParaRPr lang="en-US" sz="1100" b="1" i="0" u="none" strike="noStrike">
                        <a:solidFill>
                          <a:srgbClr val="000000"/>
                        </a:solidFill>
                        <a:effectLst/>
                        <a:latin typeface="Calibri" panose="020F0502020204030204" pitchFamily="34" charset="0"/>
                      </a:endParaRPr>
                    </a:p>
                  </a:txBody>
                  <a:tcPr marL="0" marR="0" marT="0" marB="0" anchor="ctr">
                    <a:solidFill>
                      <a:srgbClr val="FFFF66"/>
                    </a:solidFill>
                  </a:tcPr>
                </a:tc>
                <a:tc>
                  <a:txBody>
                    <a:bodyPr/>
                    <a:lstStyle/>
                    <a:p>
                      <a:pPr algn="ctr" fontAlgn="ctr"/>
                      <a:r>
                        <a:rPr lang="ru-RU" sz="1100" u="none" strike="noStrike">
                          <a:effectLst/>
                        </a:rPr>
                        <a:t>               83 </a:t>
                      </a:r>
                      <a:endParaRPr lang="ru-RU" sz="1100" b="0" i="0" u="none" strike="noStrike">
                        <a:solidFill>
                          <a:srgbClr val="000000"/>
                        </a:solidFill>
                        <a:effectLst/>
                        <a:latin typeface="Calibri" panose="020F0502020204030204" pitchFamily="34" charset="0"/>
                      </a:endParaRPr>
                    </a:p>
                  </a:txBody>
                  <a:tcPr marL="0" marR="0" marT="0" marB="0" anchor="ctr">
                    <a:solidFill>
                      <a:srgbClr val="FFFF66"/>
                    </a:solidFill>
                  </a:tcPr>
                </a:tc>
                <a:tc>
                  <a:txBody>
                    <a:bodyPr/>
                    <a:lstStyle/>
                    <a:p>
                      <a:pPr algn="ctr" fontAlgn="ctr"/>
                      <a:r>
                        <a:rPr lang="ru-RU" sz="1100" u="none" strike="noStrike" dirty="0">
                          <a:effectLst/>
                        </a:rPr>
                        <a:t>20%</a:t>
                      </a:r>
                      <a:endParaRPr lang="ru-RU" sz="1100" b="0" i="0" u="none" strike="noStrike" dirty="0">
                        <a:solidFill>
                          <a:srgbClr val="000000"/>
                        </a:solidFill>
                        <a:effectLst/>
                        <a:latin typeface="Calibri" panose="020F0502020204030204" pitchFamily="34" charset="0"/>
                      </a:endParaRPr>
                    </a:p>
                  </a:txBody>
                  <a:tcPr marL="0" marR="0" marT="0" marB="0" anchor="ctr">
                    <a:solidFill>
                      <a:srgbClr val="FFFF66"/>
                    </a:solidFill>
                  </a:tcPr>
                </a:tc>
                <a:extLst>
                  <a:ext uri="{0D108BD9-81ED-4DB2-BD59-A6C34878D82A}">
                    <a16:rowId xmlns:a16="http://schemas.microsoft.com/office/drawing/2014/main" val="1983434761"/>
                  </a:ext>
                </a:extLst>
              </a:tr>
              <a:tr h="192281">
                <a:tc>
                  <a:txBody>
                    <a:bodyPr/>
                    <a:lstStyle/>
                    <a:p>
                      <a:pPr algn="l" fontAlgn="ctr"/>
                      <a:r>
                        <a:rPr lang="ru-RU" sz="1100" u="none" strike="noStrike">
                          <a:effectLst/>
                        </a:rPr>
                        <a:t> </a:t>
                      </a:r>
                      <a:endParaRPr lang="ru-RU" sz="1100" b="1"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ru-RU" sz="1100" u="none" strike="noStrike">
                          <a:effectLst/>
                        </a:rPr>
                        <a:t> </a:t>
                      </a:r>
                      <a:endParaRPr lang="ru-RU" sz="1100" b="1"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ru-RU" sz="1100" u="none" strike="noStrike">
                          <a:effectLst/>
                        </a:rPr>
                        <a:t> </a:t>
                      </a:r>
                      <a:endParaRPr lang="ru-RU" sz="1100" b="1" i="0" u="none" strike="noStrike">
                        <a:solidFill>
                          <a:srgbClr val="000000"/>
                        </a:solidFill>
                        <a:effectLst/>
                        <a:latin typeface="Calibri" panose="020F0502020204030204" pitchFamily="34" charset="0"/>
                      </a:endParaRPr>
                    </a:p>
                  </a:txBody>
                  <a:tcPr marL="0" marR="0" marT="0" marB="0" anchor="ctr"/>
                </a:tc>
                <a:extLst>
                  <a:ext uri="{0D108BD9-81ED-4DB2-BD59-A6C34878D82A}">
                    <a16:rowId xmlns:a16="http://schemas.microsoft.com/office/drawing/2014/main" val="2744769739"/>
                  </a:ext>
                </a:extLst>
              </a:tr>
              <a:tr h="192281">
                <a:tc>
                  <a:txBody>
                    <a:bodyPr/>
                    <a:lstStyle/>
                    <a:p>
                      <a:pPr algn="l" fontAlgn="ctr"/>
                      <a:r>
                        <a:rPr lang="en-US" sz="1100" u="none" strike="noStrike">
                          <a:effectLst/>
                        </a:rPr>
                        <a:t>Online ratios</a:t>
                      </a:r>
                      <a:endParaRPr lang="en-US" sz="1100" b="1" i="0" u="none" strike="noStrike">
                        <a:solidFill>
                          <a:srgbClr val="000000"/>
                        </a:solidFill>
                        <a:effectLst/>
                        <a:latin typeface="Calibri" panose="020F0502020204030204" pitchFamily="34" charset="0"/>
                      </a:endParaRPr>
                    </a:p>
                  </a:txBody>
                  <a:tcPr marL="0" marR="0" marT="0" marB="0" anchor="ctr"/>
                </a:tc>
                <a:tc>
                  <a:txBody>
                    <a:bodyPr/>
                    <a:lstStyle/>
                    <a:p>
                      <a:pPr algn="l" fontAlgn="ctr"/>
                      <a:r>
                        <a:rPr lang="ru-RU" sz="1100" u="none" strike="noStrike">
                          <a:effectLst/>
                        </a:rPr>
                        <a:t> </a:t>
                      </a:r>
                      <a:endParaRPr lang="ru-RU" sz="1100" b="0" i="0" u="none" strike="noStrike">
                        <a:solidFill>
                          <a:srgbClr val="000000"/>
                        </a:solidFill>
                        <a:effectLst/>
                        <a:latin typeface="Calibri" panose="020F0502020204030204" pitchFamily="34" charset="0"/>
                      </a:endParaRPr>
                    </a:p>
                  </a:txBody>
                  <a:tcPr marL="0" marR="0" marT="0" marB="0" anchor="ctr"/>
                </a:tc>
                <a:tc>
                  <a:txBody>
                    <a:bodyPr/>
                    <a:lstStyle/>
                    <a:p>
                      <a:pPr algn="l" fontAlgn="ctr"/>
                      <a:r>
                        <a:rPr lang="ru-RU" sz="1100" u="none" strike="noStrike">
                          <a:effectLst/>
                        </a:rPr>
                        <a:t> </a:t>
                      </a:r>
                      <a:endParaRPr lang="ru-RU" sz="1100" b="0" i="0" u="none" strike="noStrike">
                        <a:solidFill>
                          <a:srgbClr val="000000"/>
                        </a:solidFill>
                        <a:effectLst/>
                        <a:latin typeface="Calibri" panose="020F0502020204030204" pitchFamily="34" charset="0"/>
                      </a:endParaRPr>
                    </a:p>
                  </a:txBody>
                  <a:tcPr marL="0" marR="0" marT="0" marB="0" anchor="ctr"/>
                </a:tc>
                <a:extLst>
                  <a:ext uri="{0D108BD9-81ED-4DB2-BD59-A6C34878D82A}">
                    <a16:rowId xmlns:a16="http://schemas.microsoft.com/office/drawing/2014/main" val="1174699402"/>
                  </a:ext>
                </a:extLst>
              </a:tr>
              <a:tr h="192281">
                <a:tc>
                  <a:txBody>
                    <a:bodyPr/>
                    <a:lstStyle/>
                    <a:p>
                      <a:pPr algn="l" fontAlgn="ctr"/>
                      <a:r>
                        <a:rPr lang="en-US" sz="1100" u="none" strike="noStrike">
                          <a:effectLst/>
                        </a:rPr>
                        <a:t>CTR (Visits / Impressions), %</a:t>
                      </a:r>
                      <a:endParaRPr lang="en-US" sz="1100" b="1" i="0" u="none" strike="noStrike">
                        <a:solidFill>
                          <a:srgbClr val="000000"/>
                        </a:solidFill>
                        <a:effectLst/>
                        <a:latin typeface="Calibri" panose="020F0502020204030204" pitchFamily="34" charset="0"/>
                      </a:endParaRPr>
                    </a:p>
                  </a:txBody>
                  <a:tcPr marL="0" marR="0" marT="0" marB="0" anchor="ctr"/>
                </a:tc>
                <a:tc>
                  <a:txBody>
                    <a:bodyPr/>
                    <a:lstStyle/>
                    <a:p>
                      <a:pPr algn="r" fontAlgn="ctr"/>
                      <a:r>
                        <a:rPr lang="ru-RU" sz="1100" u="none" strike="noStrike">
                          <a:effectLst/>
                        </a:rPr>
                        <a:t>6,40%</a:t>
                      </a:r>
                      <a:endParaRPr lang="ru-RU" sz="1100" b="1"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ru-RU" sz="1100" u="none" strike="noStrike">
                          <a:effectLst/>
                        </a:rPr>
                        <a:t> </a:t>
                      </a:r>
                      <a:endParaRPr lang="ru-RU" sz="1100" b="1" i="0" u="none" strike="noStrike">
                        <a:solidFill>
                          <a:srgbClr val="000000"/>
                        </a:solidFill>
                        <a:effectLst/>
                        <a:latin typeface="Calibri" panose="020F0502020204030204" pitchFamily="34" charset="0"/>
                      </a:endParaRPr>
                    </a:p>
                  </a:txBody>
                  <a:tcPr marL="0" marR="0" marT="0" marB="0" anchor="ctr"/>
                </a:tc>
                <a:extLst>
                  <a:ext uri="{0D108BD9-81ED-4DB2-BD59-A6C34878D82A}">
                    <a16:rowId xmlns:a16="http://schemas.microsoft.com/office/drawing/2014/main" val="1759677891"/>
                  </a:ext>
                </a:extLst>
              </a:tr>
              <a:tr h="192281">
                <a:tc>
                  <a:txBody>
                    <a:bodyPr/>
                    <a:lstStyle/>
                    <a:p>
                      <a:pPr algn="l" fontAlgn="ctr"/>
                      <a:r>
                        <a:rPr lang="en-US" sz="1100" u="none" strike="noStrike">
                          <a:effectLst/>
                        </a:rPr>
                        <a:t>Users/Visits, %</a:t>
                      </a:r>
                      <a:endParaRPr lang="en-US" sz="1100" b="0" i="0" u="none" strike="noStrike">
                        <a:solidFill>
                          <a:srgbClr val="000000"/>
                        </a:solidFill>
                        <a:effectLst/>
                        <a:latin typeface="Calibri" panose="020F0502020204030204" pitchFamily="34" charset="0"/>
                      </a:endParaRPr>
                    </a:p>
                  </a:txBody>
                  <a:tcPr marL="0" marR="0" marT="0" marB="0" anchor="ctr"/>
                </a:tc>
                <a:tc>
                  <a:txBody>
                    <a:bodyPr/>
                    <a:lstStyle/>
                    <a:p>
                      <a:pPr algn="r" fontAlgn="ctr"/>
                      <a:r>
                        <a:rPr lang="ru-RU" sz="1100" u="none" strike="noStrike">
                          <a:effectLst/>
                        </a:rPr>
                        <a:t>0%</a:t>
                      </a:r>
                      <a:endParaRPr lang="ru-RU" sz="1100" b="0"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ru-RU" sz="1100" u="none" strike="noStrike">
                          <a:effectLst/>
                        </a:rPr>
                        <a:t> </a:t>
                      </a:r>
                      <a:endParaRPr lang="ru-RU" sz="1100" b="0" i="0" u="none" strike="noStrike">
                        <a:solidFill>
                          <a:srgbClr val="000000"/>
                        </a:solidFill>
                        <a:effectLst/>
                        <a:latin typeface="Calibri" panose="020F0502020204030204" pitchFamily="34" charset="0"/>
                      </a:endParaRPr>
                    </a:p>
                  </a:txBody>
                  <a:tcPr marL="0" marR="0" marT="0" marB="0" anchor="ctr"/>
                </a:tc>
                <a:extLst>
                  <a:ext uri="{0D108BD9-81ED-4DB2-BD59-A6C34878D82A}">
                    <a16:rowId xmlns:a16="http://schemas.microsoft.com/office/drawing/2014/main" val="2506159614"/>
                  </a:ext>
                </a:extLst>
              </a:tr>
              <a:tr h="192281">
                <a:tc>
                  <a:txBody>
                    <a:bodyPr/>
                    <a:lstStyle/>
                    <a:p>
                      <a:pPr algn="l" fontAlgn="ctr"/>
                      <a:r>
                        <a:rPr lang="en-US" sz="1100" u="none" strike="noStrike">
                          <a:effectLst/>
                        </a:rPr>
                        <a:t>ShortApp(leads) / Visits, %</a:t>
                      </a:r>
                      <a:endParaRPr lang="en-US" sz="1100" b="0" i="0" u="none" strike="noStrike">
                        <a:solidFill>
                          <a:srgbClr val="000000"/>
                        </a:solidFill>
                        <a:effectLst/>
                        <a:latin typeface="Calibri" panose="020F0502020204030204" pitchFamily="34" charset="0"/>
                      </a:endParaRPr>
                    </a:p>
                  </a:txBody>
                  <a:tcPr marL="0" marR="0" marT="0" marB="0" anchor="ctr"/>
                </a:tc>
                <a:tc>
                  <a:txBody>
                    <a:bodyPr/>
                    <a:lstStyle/>
                    <a:p>
                      <a:pPr algn="r" fontAlgn="ctr"/>
                      <a:r>
                        <a:rPr lang="ru-RU" sz="1100" u="none" strike="noStrike">
                          <a:effectLst/>
                        </a:rPr>
                        <a:t>12%</a:t>
                      </a:r>
                      <a:endParaRPr lang="ru-RU" sz="1100" b="0"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ru-RU" sz="1100" u="none" strike="noStrike">
                          <a:effectLst/>
                        </a:rPr>
                        <a:t> </a:t>
                      </a:r>
                      <a:endParaRPr lang="ru-RU" sz="1100" b="0" i="0" u="none" strike="noStrike">
                        <a:solidFill>
                          <a:srgbClr val="000000"/>
                        </a:solidFill>
                        <a:effectLst/>
                        <a:latin typeface="Calibri" panose="020F0502020204030204" pitchFamily="34" charset="0"/>
                      </a:endParaRPr>
                    </a:p>
                  </a:txBody>
                  <a:tcPr marL="0" marR="0" marT="0" marB="0" anchor="ctr"/>
                </a:tc>
                <a:extLst>
                  <a:ext uri="{0D108BD9-81ED-4DB2-BD59-A6C34878D82A}">
                    <a16:rowId xmlns:a16="http://schemas.microsoft.com/office/drawing/2014/main" val="3230087758"/>
                  </a:ext>
                </a:extLst>
              </a:tr>
              <a:tr h="192281">
                <a:tc>
                  <a:txBody>
                    <a:bodyPr/>
                    <a:lstStyle/>
                    <a:p>
                      <a:pPr algn="l" fontAlgn="ctr"/>
                      <a:r>
                        <a:rPr lang="en-US" sz="1100" u="none" strike="noStrike" dirty="0">
                          <a:effectLst/>
                        </a:rPr>
                        <a:t>Qualified </a:t>
                      </a:r>
                      <a:r>
                        <a:rPr lang="en-US" sz="1100" u="none" strike="noStrike" dirty="0" err="1">
                          <a:effectLst/>
                        </a:rPr>
                        <a:t>ShortApp</a:t>
                      </a:r>
                      <a:r>
                        <a:rPr lang="en-US" sz="1100" u="none" strike="noStrike" dirty="0">
                          <a:effectLst/>
                        </a:rPr>
                        <a:t> / </a:t>
                      </a:r>
                      <a:r>
                        <a:rPr lang="en-US" sz="1100" u="none" strike="noStrike" dirty="0" err="1">
                          <a:effectLst/>
                        </a:rPr>
                        <a:t>ShortApp</a:t>
                      </a:r>
                      <a:r>
                        <a:rPr lang="en-US" sz="1100" u="none" strike="noStrike" dirty="0">
                          <a:effectLst/>
                        </a:rPr>
                        <a:t>, %</a:t>
                      </a:r>
                      <a:endParaRPr lang="en-US" sz="1100" b="0" i="0" u="none" strike="noStrike" dirty="0">
                        <a:solidFill>
                          <a:srgbClr val="000000"/>
                        </a:solidFill>
                        <a:effectLst/>
                        <a:latin typeface="Calibri" panose="020F0502020204030204" pitchFamily="34" charset="0"/>
                      </a:endParaRPr>
                    </a:p>
                  </a:txBody>
                  <a:tcPr marL="0" marR="0" marT="0" marB="0" anchor="ctr"/>
                </a:tc>
                <a:tc>
                  <a:txBody>
                    <a:bodyPr/>
                    <a:lstStyle/>
                    <a:p>
                      <a:pPr algn="r" fontAlgn="ctr"/>
                      <a:r>
                        <a:rPr lang="ru-RU" sz="1100" u="none" strike="noStrike">
                          <a:effectLst/>
                        </a:rPr>
                        <a:t>64%</a:t>
                      </a:r>
                      <a:endParaRPr lang="ru-RU" sz="1100" b="0" i="1"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ru-RU" sz="1100" u="none" strike="noStrike">
                          <a:effectLst/>
                        </a:rPr>
                        <a:t> </a:t>
                      </a:r>
                      <a:endParaRPr lang="ru-RU" sz="1100" b="0" i="0" u="none" strike="noStrike">
                        <a:solidFill>
                          <a:srgbClr val="000000"/>
                        </a:solidFill>
                        <a:effectLst/>
                        <a:latin typeface="Calibri" panose="020F0502020204030204" pitchFamily="34" charset="0"/>
                      </a:endParaRPr>
                    </a:p>
                  </a:txBody>
                  <a:tcPr marL="0" marR="0" marT="0" marB="0" anchor="ctr"/>
                </a:tc>
                <a:extLst>
                  <a:ext uri="{0D108BD9-81ED-4DB2-BD59-A6C34878D82A}">
                    <a16:rowId xmlns:a16="http://schemas.microsoft.com/office/drawing/2014/main" val="2283455731"/>
                  </a:ext>
                </a:extLst>
              </a:tr>
              <a:tr h="192281">
                <a:tc>
                  <a:txBody>
                    <a:bodyPr/>
                    <a:lstStyle/>
                    <a:p>
                      <a:pPr algn="l" fontAlgn="ctr"/>
                      <a:r>
                        <a:rPr lang="en-US" sz="1100" u="none" strike="noStrike" dirty="0" err="1">
                          <a:effectLst/>
                        </a:rPr>
                        <a:t>LongApp</a:t>
                      </a:r>
                      <a:r>
                        <a:rPr lang="en-US" sz="1100" u="none" strike="noStrike" dirty="0">
                          <a:effectLst/>
                        </a:rPr>
                        <a:t> / </a:t>
                      </a:r>
                      <a:r>
                        <a:rPr lang="en-US" sz="1100" u="none" strike="noStrike" dirty="0" err="1">
                          <a:effectLst/>
                        </a:rPr>
                        <a:t>ShortApp</a:t>
                      </a:r>
                      <a:r>
                        <a:rPr lang="en-US" sz="1100" u="none" strike="noStrike" dirty="0">
                          <a:effectLst/>
                        </a:rPr>
                        <a:t>, %</a:t>
                      </a:r>
                      <a:endParaRPr lang="en-US" sz="1100" b="0" i="0" u="none" strike="noStrike" dirty="0">
                        <a:solidFill>
                          <a:srgbClr val="000000"/>
                        </a:solidFill>
                        <a:effectLst/>
                        <a:latin typeface="Calibri" panose="020F0502020204030204" pitchFamily="34" charset="0"/>
                      </a:endParaRPr>
                    </a:p>
                  </a:txBody>
                  <a:tcPr marL="0" marR="0" marT="0" marB="0" anchor="ctr"/>
                </a:tc>
                <a:tc>
                  <a:txBody>
                    <a:bodyPr/>
                    <a:lstStyle/>
                    <a:p>
                      <a:pPr algn="r" fontAlgn="ctr"/>
                      <a:r>
                        <a:rPr lang="ru-RU" sz="1100" u="none" strike="noStrike">
                          <a:effectLst/>
                        </a:rPr>
                        <a:t>36%</a:t>
                      </a:r>
                      <a:endParaRPr lang="ru-RU" sz="1100" b="0"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ru-RU" sz="1100" u="none" strike="noStrike">
                          <a:effectLst/>
                        </a:rPr>
                        <a:t> </a:t>
                      </a:r>
                      <a:endParaRPr lang="ru-RU" sz="1100" b="0" i="0" u="none" strike="noStrike">
                        <a:solidFill>
                          <a:srgbClr val="000000"/>
                        </a:solidFill>
                        <a:effectLst/>
                        <a:latin typeface="Calibri" panose="020F0502020204030204" pitchFamily="34" charset="0"/>
                      </a:endParaRPr>
                    </a:p>
                  </a:txBody>
                  <a:tcPr marL="0" marR="0" marT="0" marB="0" anchor="ctr"/>
                </a:tc>
                <a:extLst>
                  <a:ext uri="{0D108BD9-81ED-4DB2-BD59-A6C34878D82A}">
                    <a16:rowId xmlns:a16="http://schemas.microsoft.com/office/drawing/2014/main" val="3045629366"/>
                  </a:ext>
                </a:extLst>
              </a:tr>
              <a:tr h="192281">
                <a:tc>
                  <a:txBody>
                    <a:bodyPr/>
                    <a:lstStyle/>
                    <a:p>
                      <a:pPr algn="l" fontAlgn="ctr"/>
                      <a:r>
                        <a:rPr lang="en-US" sz="1100" u="none" strike="noStrike" dirty="0">
                          <a:effectLst/>
                        </a:rPr>
                        <a:t>Website checks passed (Successful web app) / </a:t>
                      </a:r>
                      <a:r>
                        <a:rPr lang="en-US" sz="1100" u="none" strike="noStrike" dirty="0" err="1">
                          <a:effectLst/>
                        </a:rPr>
                        <a:t>LongApp</a:t>
                      </a:r>
                      <a:r>
                        <a:rPr lang="en-US" sz="1100" u="none" strike="noStrike" dirty="0">
                          <a:effectLst/>
                        </a:rPr>
                        <a:t>, %</a:t>
                      </a:r>
                      <a:endParaRPr lang="en-US" sz="1100" b="0" i="0" u="none" strike="noStrike" dirty="0">
                        <a:solidFill>
                          <a:srgbClr val="000000"/>
                        </a:solidFill>
                        <a:effectLst/>
                        <a:latin typeface="Calibri" panose="020F0502020204030204" pitchFamily="34" charset="0"/>
                      </a:endParaRPr>
                    </a:p>
                  </a:txBody>
                  <a:tcPr marL="0" marR="0" marT="0" marB="0" anchor="ctr"/>
                </a:tc>
                <a:tc>
                  <a:txBody>
                    <a:bodyPr/>
                    <a:lstStyle/>
                    <a:p>
                      <a:pPr algn="r" fontAlgn="ctr"/>
                      <a:r>
                        <a:rPr lang="ru-RU" sz="1100" u="none" strike="noStrike">
                          <a:effectLst/>
                        </a:rPr>
                        <a:t>94%</a:t>
                      </a:r>
                      <a:endParaRPr lang="ru-RU" sz="1100" b="0"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ru-RU" sz="1100" u="none" strike="noStrike">
                          <a:effectLst/>
                        </a:rPr>
                        <a:t> </a:t>
                      </a:r>
                      <a:endParaRPr lang="ru-RU" sz="1100" b="0" i="0" u="none" strike="noStrike">
                        <a:solidFill>
                          <a:srgbClr val="000000"/>
                        </a:solidFill>
                        <a:effectLst/>
                        <a:latin typeface="Calibri" panose="020F0502020204030204" pitchFamily="34" charset="0"/>
                      </a:endParaRPr>
                    </a:p>
                  </a:txBody>
                  <a:tcPr marL="0" marR="0" marT="0" marB="0" anchor="ctr"/>
                </a:tc>
                <a:extLst>
                  <a:ext uri="{0D108BD9-81ED-4DB2-BD59-A6C34878D82A}">
                    <a16:rowId xmlns:a16="http://schemas.microsoft.com/office/drawing/2014/main" val="2600138144"/>
                  </a:ext>
                </a:extLst>
              </a:tr>
              <a:tr h="192281">
                <a:tc>
                  <a:txBody>
                    <a:bodyPr/>
                    <a:lstStyle/>
                    <a:p>
                      <a:pPr algn="l" fontAlgn="ctr"/>
                      <a:r>
                        <a:rPr lang="en-US" sz="1100" u="none" strike="noStrike" dirty="0" err="1">
                          <a:effectLst/>
                        </a:rPr>
                        <a:t>LongApp</a:t>
                      </a:r>
                      <a:r>
                        <a:rPr lang="en-US" sz="1100" u="none" strike="noStrike" dirty="0">
                          <a:effectLst/>
                        </a:rPr>
                        <a:t> (Completed web application) / Visits, %</a:t>
                      </a:r>
                      <a:endParaRPr lang="en-US" sz="1100" b="1" i="0" u="none" strike="noStrike" dirty="0">
                        <a:solidFill>
                          <a:srgbClr val="000000"/>
                        </a:solidFill>
                        <a:effectLst/>
                        <a:latin typeface="Calibri" panose="020F0502020204030204" pitchFamily="34" charset="0"/>
                      </a:endParaRPr>
                    </a:p>
                  </a:txBody>
                  <a:tcPr marL="0" marR="0" marT="0" marB="0" anchor="ctr"/>
                </a:tc>
                <a:tc>
                  <a:txBody>
                    <a:bodyPr/>
                    <a:lstStyle/>
                    <a:p>
                      <a:pPr algn="r" fontAlgn="ctr"/>
                      <a:r>
                        <a:rPr lang="ru-RU" sz="1100" u="none" strike="noStrike">
                          <a:effectLst/>
                        </a:rPr>
                        <a:t>4,36%</a:t>
                      </a:r>
                      <a:endParaRPr lang="ru-RU" sz="1100" b="1"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ru-RU" sz="1100" u="none" strike="noStrike">
                          <a:effectLst/>
                        </a:rPr>
                        <a:t> </a:t>
                      </a:r>
                      <a:endParaRPr lang="ru-RU" sz="1100" b="0" i="0" u="none" strike="noStrike">
                        <a:solidFill>
                          <a:srgbClr val="000000"/>
                        </a:solidFill>
                        <a:effectLst/>
                        <a:latin typeface="Calibri" panose="020F0502020204030204" pitchFamily="34" charset="0"/>
                      </a:endParaRPr>
                    </a:p>
                  </a:txBody>
                  <a:tcPr marL="0" marR="0" marT="0" marB="0" anchor="ctr"/>
                </a:tc>
                <a:extLst>
                  <a:ext uri="{0D108BD9-81ED-4DB2-BD59-A6C34878D82A}">
                    <a16:rowId xmlns:a16="http://schemas.microsoft.com/office/drawing/2014/main" val="372223819"/>
                  </a:ext>
                </a:extLst>
              </a:tr>
              <a:tr h="192281">
                <a:tc>
                  <a:txBody>
                    <a:bodyPr/>
                    <a:lstStyle/>
                    <a:p>
                      <a:pPr algn="l" fontAlgn="ctr"/>
                      <a:r>
                        <a:rPr lang="en-US" sz="1100" u="none" strike="noStrike">
                          <a:effectLst/>
                        </a:rPr>
                        <a:t>Total WEB CR, %</a:t>
                      </a:r>
                      <a:endParaRPr lang="en-US" sz="1100" b="1" i="0" u="none" strike="noStrike">
                        <a:solidFill>
                          <a:srgbClr val="000000"/>
                        </a:solidFill>
                        <a:effectLst/>
                        <a:latin typeface="Calibri" panose="020F0502020204030204" pitchFamily="34" charset="0"/>
                      </a:endParaRPr>
                    </a:p>
                  </a:txBody>
                  <a:tcPr marL="0" marR="0" marT="0" marB="0" anchor="ctr"/>
                </a:tc>
                <a:tc>
                  <a:txBody>
                    <a:bodyPr/>
                    <a:lstStyle/>
                    <a:p>
                      <a:pPr algn="r" fontAlgn="ctr"/>
                      <a:r>
                        <a:rPr lang="ru-RU" sz="1100" u="none" strike="noStrike">
                          <a:effectLst/>
                        </a:rPr>
                        <a:t>4,12%</a:t>
                      </a:r>
                      <a:endParaRPr lang="ru-RU" sz="1100" b="1" i="0" u="none" strike="noStrike">
                        <a:solidFill>
                          <a:srgbClr val="000000"/>
                        </a:solidFill>
                        <a:effectLst/>
                        <a:latin typeface="Calibri" panose="020F0502020204030204" pitchFamily="34" charset="0"/>
                      </a:endParaRPr>
                    </a:p>
                  </a:txBody>
                  <a:tcPr marL="0" marR="0" marT="0" marB="0" anchor="ctr"/>
                </a:tc>
                <a:tc>
                  <a:txBody>
                    <a:bodyPr/>
                    <a:lstStyle/>
                    <a:p>
                      <a:pPr algn="r" fontAlgn="ctr"/>
                      <a:r>
                        <a:rPr lang="ru-RU" sz="1100" u="none" strike="noStrike">
                          <a:effectLst/>
                        </a:rPr>
                        <a:t> </a:t>
                      </a:r>
                      <a:endParaRPr lang="ru-RU" sz="1100" b="1" i="0" u="none" strike="noStrike">
                        <a:solidFill>
                          <a:srgbClr val="000000"/>
                        </a:solidFill>
                        <a:effectLst/>
                        <a:latin typeface="Calibri" panose="020F0502020204030204" pitchFamily="34" charset="0"/>
                      </a:endParaRPr>
                    </a:p>
                  </a:txBody>
                  <a:tcPr marL="0" marR="0" marT="0" marB="0" anchor="ctr"/>
                </a:tc>
                <a:extLst>
                  <a:ext uri="{0D108BD9-81ED-4DB2-BD59-A6C34878D82A}">
                    <a16:rowId xmlns:a16="http://schemas.microsoft.com/office/drawing/2014/main" val="164135936"/>
                  </a:ext>
                </a:extLst>
              </a:tr>
              <a:tr h="192281">
                <a:tc>
                  <a:txBody>
                    <a:bodyPr/>
                    <a:lstStyle/>
                    <a:p>
                      <a:pPr algn="l" fontAlgn="ctr"/>
                      <a:r>
                        <a:rPr lang="en-US" sz="1100" u="none" strike="noStrike">
                          <a:effectLst/>
                        </a:rPr>
                        <a:t> Acquisition cost</a:t>
                      </a:r>
                      <a:endParaRPr lang="en-US" sz="1100" b="1" i="0" u="none" strike="noStrike">
                        <a:solidFill>
                          <a:srgbClr val="000000"/>
                        </a:solidFill>
                        <a:effectLst/>
                        <a:latin typeface="Calibri" panose="020F0502020204030204" pitchFamily="34" charset="0"/>
                      </a:endParaRPr>
                    </a:p>
                  </a:txBody>
                  <a:tcPr marL="0" marR="0" marT="0" marB="0" anchor="ctr"/>
                </a:tc>
                <a:tc>
                  <a:txBody>
                    <a:bodyPr/>
                    <a:lstStyle/>
                    <a:p>
                      <a:pPr algn="l" fontAlgn="ctr"/>
                      <a:r>
                        <a:rPr lang="ru-RU" sz="1100" u="none" strike="noStrike">
                          <a:effectLst/>
                        </a:rPr>
                        <a:t> </a:t>
                      </a:r>
                      <a:endParaRPr lang="ru-RU" sz="1100" b="0" i="0" u="none" strike="noStrike">
                        <a:solidFill>
                          <a:srgbClr val="000000"/>
                        </a:solidFill>
                        <a:effectLst/>
                        <a:latin typeface="Calibri" panose="020F0502020204030204" pitchFamily="34" charset="0"/>
                      </a:endParaRPr>
                    </a:p>
                  </a:txBody>
                  <a:tcPr marL="0" marR="0" marT="0" marB="0" anchor="ctr"/>
                </a:tc>
                <a:tc>
                  <a:txBody>
                    <a:bodyPr/>
                    <a:lstStyle/>
                    <a:p>
                      <a:pPr algn="l" fontAlgn="ctr"/>
                      <a:r>
                        <a:rPr lang="ru-RU" sz="1100" u="none" strike="noStrike">
                          <a:effectLst/>
                        </a:rPr>
                        <a:t> </a:t>
                      </a:r>
                      <a:endParaRPr lang="ru-RU" sz="1100" b="0" i="0" u="none" strike="noStrike">
                        <a:solidFill>
                          <a:srgbClr val="000000"/>
                        </a:solidFill>
                        <a:effectLst/>
                        <a:latin typeface="Calibri" panose="020F0502020204030204" pitchFamily="34" charset="0"/>
                      </a:endParaRPr>
                    </a:p>
                  </a:txBody>
                  <a:tcPr marL="0" marR="0" marT="0" marB="0" anchor="ctr"/>
                </a:tc>
                <a:extLst>
                  <a:ext uri="{0D108BD9-81ED-4DB2-BD59-A6C34878D82A}">
                    <a16:rowId xmlns:a16="http://schemas.microsoft.com/office/drawing/2014/main" val="1182372534"/>
                  </a:ext>
                </a:extLst>
              </a:tr>
              <a:tr h="248400">
                <a:tc>
                  <a:txBody>
                    <a:bodyPr/>
                    <a:lstStyle/>
                    <a:p>
                      <a:pPr algn="l" fontAlgn="ctr"/>
                      <a:r>
                        <a:rPr lang="en-US" sz="1100" u="none" strike="noStrike" dirty="0">
                          <a:effectLst/>
                        </a:rPr>
                        <a:t>Marketing budget, USD</a:t>
                      </a:r>
                      <a:endParaRPr lang="en-US" sz="1100" b="0" i="0" u="none" strike="noStrike" dirty="0">
                        <a:solidFill>
                          <a:srgbClr val="000000"/>
                        </a:solidFill>
                        <a:effectLst/>
                        <a:latin typeface="Calibri" panose="020F0502020204030204" pitchFamily="34" charset="0"/>
                      </a:endParaRPr>
                    </a:p>
                  </a:txBody>
                  <a:tcPr marL="117766" marR="0" marT="0" marB="0" anchor="ctr"/>
                </a:tc>
                <a:tc>
                  <a:txBody>
                    <a:bodyPr/>
                    <a:lstStyle/>
                    <a:p>
                      <a:pPr algn="ctr" fontAlgn="ctr"/>
                      <a:r>
                        <a:rPr lang="ru-RU" sz="1100" u="none" strike="noStrike">
                          <a:effectLst/>
                        </a:rPr>
                        <a:t>               28 </a:t>
                      </a:r>
                      <a:endParaRPr lang="ru-RU" sz="1100" b="0"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ru-RU" sz="1100" u="none" strike="noStrike">
                          <a:effectLst/>
                        </a:rPr>
                        <a:t> </a:t>
                      </a:r>
                      <a:endParaRPr lang="ru-RU" sz="1100" b="0" i="0" u="none" strike="noStrike">
                        <a:solidFill>
                          <a:srgbClr val="000000"/>
                        </a:solidFill>
                        <a:effectLst/>
                        <a:latin typeface="Calibri" panose="020F0502020204030204" pitchFamily="34" charset="0"/>
                      </a:endParaRPr>
                    </a:p>
                  </a:txBody>
                  <a:tcPr marL="0" marR="0" marT="0" marB="0" anchor="ctr"/>
                </a:tc>
                <a:extLst>
                  <a:ext uri="{0D108BD9-81ED-4DB2-BD59-A6C34878D82A}">
                    <a16:rowId xmlns:a16="http://schemas.microsoft.com/office/drawing/2014/main" val="366125417"/>
                  </a:ext>
                </a:extLst>
              </a:tr>
              <a:tr h="248400">
                <a:tc>
                  <a:txBody>
                    <a:bodyPr/>
                    <a:lstStyle/>
                    <a:p>
                      <a:pPr algn="l" fontAlgn="ctr"/>
                      <a:r>
                        <a:rPr lang="en-US" sz="1100" u="none" strike="noStrike" dirty="0">
                          <a:effectLst/>
                        </a:rPr>
                        <a:t>Acquisition cost per visit, USD</a:t>
                      </a:r>
                      <a:endParaRPr lang="en-US" sz="1100" b="0" i="0" u="none" strike="noStrike" dirty="0">
                        <a:solidFill>
                          <a:srgbClr val="000000"/>
                        </a:solidFill>
                        <a:effectLst/>
                        <a:latin typeface="Calibri" panose="020F0502020204030204" pitchFamily="34" charset="0"/>
                      </a:endParaRPr>
                    </a:p>
                  </a:txBody>
                  <a:tcPr marL="117766" marR="0" marT="0" marB="0" anchor="ctr"/>
                </a:tc>
                <a:tc>
                  <a:txBody>
                    <a:bodyPr/>
                    <a:lstStyle/>
                    <a:p>
                      <a:pPr algn="ctr" fontAlgn="ctr"/>
                      <a:r>
                        <a:rPr lang="ru-RU" sz="1100" u="none" strike="noStrike">
                          <a:effectLst/>
                        </a:rPr>
                        <a:t>         0,002 </a:t>
                      </a:r>
                      <a:endParaRPr lang="ru-RU" sz="1100" b="0"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ru-RU" sz="1100" u="none" strike="noStrike">
                          <a:effectLst/>
                        </a:rPr>
                        <a:t> </a:t>
                      </a:r>
                      <a:endParaRPr lang="ru-RU" sz="1100" b="0" i="0" u="none" strike="noStrike">
                        <a:solidFill>
                          <a:srgbClr val="000000"/>
                        </a:solidFill>
                        <a:effectLst/>
                        <a:latin typeface="Calibri" panose="020F0502020204030204" pitchFamily="34" charset="0"/>
                      </a:endParaRPr>
                    </a:p>
                  </a:txBody>
                  <a:tcPr marL="0" marR="0" marT="0" marB="0" anchor="ctr"/>
                </a:tc>
                <a:extLst>
                  <a:ext uri="{0D108BD9-81ED-4DB2-BD59-A6C34878D82A}">
                    <a16:rowId xmlns:a16="http://schemas.microsoft.com/office/drawing/2014/main" val="4270332640"/>
                  </a:ext>
                </a:extLst>
              </a:tr>
              <a:tr h="248400">
                <a:tc>
                  <a:txBody>
                    <a:bodyPr/>
                    <a:lstStyle/>
                    <a:p>
                      <a:pPr algn="l" fontAlgn="ctr"/>
                      <a:r>
                        <a:rPr lang="en-US" sz="1100" u="none" strike="noStrike" dirty="0">
                          <a:effectLst/>
                        </a:rPr>
                        <a:t>Acquisition cost per application, USD</a:t>
                      </a:r>
                      <a:endParaRPr lang="en-US" sz="1100" b="0" i="0" u="none" strike="noStrike" dirty="0">
                        <a:solidFill>
                          <a:srgbClr val="000000"/>
                        </a:solidFill>
                        <a:effectLst/>
                        <a:latin typeface="Calibri" panose="020F0502020204030204" pitchFamily="34" charset="0"/>
                      </a:endParaRPr>
                    </a:p>
                  </a:txBody>
                  <a:tcPr marL="117766" marR="0" marT="0" marB="0" anchor="ctr"/>
                </a:tc>
                <a:tc>
                  <a:txBody>
                    <a:bodyPr/>
                    <a:lstStyle/>
                    <a:p>
                      <a:pPr algn="ctr" fontAlgn="ctr"/>
                      <a:r>
                        <a:rPr lang="ru-RU" sz="1100" u="none" strike="noStrike">
                          <a:effectLst/>
                        </a:rPr>
                        <a:t>            0,06 </a:t>
                      </a:r>
                      <a:endParaRPr lang="ru-RU" sz="1100" b="0" i="0" u="none" strike="noStrike">
                        <a:solidFill>
                          <a:srgbClr val="000000"/>
                        </a:solidFill>
                        <a:effectLst/>
                        <a:latin typeface="Calibri" panose="020F0502020204030204" pitchFamily="34" charset="0"/>
                      </a:endParaRPr>
                    </a:p>
                  </a:txBody>
                  <a:tcPr marL="0" marR="0" marT="0" marB="0" anchor="ctr"/>
                </a:tc>
                <a:tc>
                  <a:txBody>
                    <a:bodyPr/>
                    <a:lstStyle/>
                    <a:p>
                      <a:pPr algn="ctr" fontAlgn="ctr"/>
                      <a:r>
                        <a:rPr lang="ru-RU" sz="1100" u="none" strike="noStrike" dirty="0">
                          <a:effectLst/>
                        </a:rPr>
                        <a:t> </a:t>
                      </a:r>
                      <a:endParaRPr lang="ru-RU" sz="1100" b="0" i="0" u="none" strike="noStrike" dirty="0">
                        <a:solidFill>
                          <a:srgbClr val="000000"/>
                        </a:solidFill>
                        <a:effectLst/>
                        <a:latin typeface="Calibri" panose="020F0502020204030204" pitchFamily="34" charset="0"/>
                      </a:endParaRPr>
                    </a:p>
                  </a:txBody>
                  <a:tcPr marL="0" marR="0" marT="0" marB="0" anchor="ctr"/>
                </a:tc>
                <a:extLst>
                  <a:ext uri="{0D108BD9-81ED-4DB2-BD59-A6C34878D82A}">
                    <a16:rowId xmlns:a16="http://schemas.microsoft.com/office/drawing/2014/main" val="2295623635"/>
                  </a:ext>
                </a:extLst>
              </a:tr>
              <a:tr h="384561">
                <a:tc>
                  <a:txBody>
                    <a:bodyPr/>
                    <a:lstStyle/>
                    <a:p>
                      <a:pPr algn="l" fontAlgn="ctr"/>
                      <a:r>
                        <a:rPr lang="en-US" sz="1100" b="1" u="none" strike="noStrike" dirty="0">
                          <a:effectLst/>
                        </a:rPr>
                        <a:t>Acquisition cost per loan, USD (forecast based on APAC)</a:t>
                      </a:r>
                      <a:endParaRPr lang="en-US" sz="1100" b="1" i="0" u="none" strike="noStrike" dirty="0">
                        <a:solidFill>
                          <a:srgbClr val="000000"/>
                        </a:solidFill>
                        <a:effectLst/>
                        <a:latin typeface="Calibri" panose="020F0502020204030204" pitchFamily="34" charset="0"/>
                      </a:endParaRPr>
                    </a:p>
                  </a:txBody>
                  <a:tcPr marL="176649" marR="0" marT="0" marB="0" anchor="ctr">
                    <a:solidFill>
                      <a:srgbClr val="FFFF66"/>
                    </a:solidFill>
                  </a:tcPr>
                </a:tc>
                <a:tc>
                  <a:txBody>
                    <a:bodyPr/>
                    <a:lstStyle/>
                    <a:p>
                      <a:pPr algn="ctr" fontAlgn="ctr"/>
                      <a:r>
                        <a:rPr lang="ru-RU" sz="1100" b="1" u="none" strike="noStrike" dirty="0">
                          <a:effectLst/>
                        </a:rPr>
                        <a:t>            0,33 </a:t>
                      </a:r>
                      <a:endParaRPr lang="ru-RU" sz="1100" b="1" i="0" u="none" strike="noStrike" dirty="0">
                        <a:solidFill>
                          <a:srgbClr val="000000"/>
                        </a:solidFill>
                        <a:effectLst/>
                        <a:latin typeface="Calibri" panose="020F0502020204030204" pitchFamily="34" charset="0"/>
                      </a:endParaRPr>
                    </a:p>
                  </a:txBody>
                  <a:tcPr marL="0" marR="0" marT="0" marB="0" anchor="ctr">
                    <a:solidFill>
                      <a:srgbClr val="FFFF66"/>
                    </a:solidFill>
                  </a:tcPr>
                </a:tc>
                <a:tc>
                  <a:txBody>
                    <a:bodyPr/>
                    <a:lstStyle/>
                    <a:p>
                      <a:pPr algn="ctr" fontAlgn="ctr"/>
                      <a:r>
                        <a:rPr lang="ru-RU" sz="1100" u="none" strike="noStrike" dirty="0">
                          <a:effectLst/>
                        </a:rPr>
                        <a:t> </a:t>
                      </a:r>
                      <a:endParaRPr lang="ru-RU" sz="1100" b="1" i="0" u="none" strike="noStrike" dirty="0">
                        <a:solidFill>
                          <a:srgbClr val="000000"/>
                        </a:solidFill>
                        <a:effectLst/>
                        <a:latin typeface="Calibri" panose="020F0502020204030204" pitchFamily="34" charset="0"/>
                      </a:endParaRPr>
                    </a:p>
                  </a:txBody>
                  <a:tcPr marL="0" marR="0" marT="0" marB="0" anchor="ctr">
                    <a:solidFill>
                      <a:srgbClr val="FFFF66"/>
                    </a:solidFill>
                  </a:tcPr>
                </a:tc>
                <a:extLst>
                  <a:ext uri="{0D108BD9-81ED-4DB2-BD59-A6C34878D82A}">
                    <a16:rowId xmlns:a16="http://schemas.microsoft.com/office/drawing/2014/main" val="2272062651"/>
                  </a:ext>
                </a:extLst>
              </a:tr>
            </a:tbl>
          </a:graphicData>
        </a:graphic>
      </p:graphicFrame>
    </p:spTree>
    <p:extLst>
      <p:ext uri="{BB962C8B-B14F-4D97-AF65-F5344CB8AC3E}">
        <p14:creationId xmlns:p14="http://schemas.microsoft.com/office/powerpoint/2010/main" val="39875851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323528" y="164391"/>
            <a:ext cx="8159540" cy="312281"/>
          </a:xfrm>
        </p:spPr>
        <p:txBody>
          <a:bodyPr>
            <a:noAutofit/>
          </a:bodyPr>
          <a:lstStyle/>
          <a:p>
            <a:pPr algn="l"/>
            <a:r>
              <a:rPr lang="en-US"/>
              <a:t>Marketing Mix &amp; Marketing cost </a:t>
            </a:r>
            <a:endParaRPr lang="ru-RU"/>
          </a:p>
        </p:txBody>
      </p:sp>
      <p:sp>
        <p:nvSpPr>
          <p:cNvPr id="6" name="Номер слайда 5"/>
          <p:cNvSpPr>
            <a:spLocks noGrp="1"/>
          </p:cNvSpPr>
          <p:nvPr>
            <p:ph type="sldNum" sz="quarter" idx="12"/>
          </p:nvPr>
        </p:nvSpPr>
        <p:spPr/>
        <p:txBody>
          <a:bodyPr/>
          <a:lstStyle/>
          <a:p>
            <a:fld id="{D7F305DA-160D-498F-B102-A1D8643B4A2C}" type="slidenum">
              <a:rPr lang="ru-RU" smtClean="0"/>
              <a:pPr/>
              <a:t>31</a:t>
            </a:fld>
            <a:endParaRPr lang="ru-RU"/>
          </a:p>
        </p:txBody>
      </p:sp>
      <p:sp>
        <p:nvSpPr>
          <p:cNvPr id="7" name="TextBox 6"/>
          <p:cNvSpPr txBox="1"/>
          <p:nvPr/>
        </p:nvSpPr>
        <p:spPr>
          <a:xfrm>
            <a:off x="130101" y="6485295"/>
            <a:ext cx="8496944" cy="276999"/>
          </a:xfrm>
          <a:prstGeom prst="rect">
            <a:avLst/>
          </a:prstGeom>
          <a:noFill/>
        </p:spPr>
        <p:txBody>
          <a:bodyPr wrap="square" rtlCol="0" anchor="t">
            <a:spAutoFit/>
          </a:bodyPr>
          <a:lstStyle/>
          <a:p>
            <a:r>
              <a:rPr lang="en-US" sz="1200"/>
              <a:t>* Will be managed by in-house Digital Marketing Manager</a:t>
            </a:r>
          </a:p>
        </p:txBody>
      </p:sp>
      <p:sp>
        <p:nvSpPr>
          <p:cNvPr id="11" name="TextBox 10"/>
          <p:cNvSpPr txBox="1"/>
          <p:nvPr/>
        </p:nvSpPr>
        <p:spPr>
          <a:xfrm>
            <a:off x="130101" y="3779976"/>
            <a:ext cx="8856984" cy="1815882"/>
          </a:xfrm>
          <a:prstGeom prst="rect">
            <a:avLst/>
          </a:prstGeom>
          <a:solidFill>
            <a:schemeClr val="accent1">
              <a:lumMod val="20000"/>
              <a:lumOff val="80000"/>
            </a:schemeClr>
          </a:solidFill>
          <a:ln>
            <a:solidFill>
              <a:schemeClr val="accent1"/>
            </a:solidFill>
          </a:ln>
        </p:spPr>
        <p:txBody>
          <a:bodyPr wrap="square" rtlCol="0" anchor="t">
            <a:spAutoFit/>
          </a:bodyPr>
          <a:lstStyle/>
          <a:p>
            <a:r>
              <a:rPr lang="en-US" sz="1600"/>
              <a:t>The assumptions based on results of pilot.</a:t>
            </a:r>
          </a:p>
          <a:p>
            <a:pPr fontAlgn="b"/>
            <a:r>
              <a:rPr lang="en-US" sz="1600"/>
              <a:t>Average lead cost </a:t>
            </a:r>
            <a:r>
              <a:rPr lang="ru-RU" sz="1600"/>
              <a:t> </a:t>
            </a:r>
            <a:r>
              <a:rPr lang="en-US" sz="1600"/>
              <a:t>		-</a:t>
            </a:r>
            <a:r>
              <a:rPr lang="ru-RU" sz="1600"/>
              <a:t>$1,0 </a:t>
            </a:r>
          </a:p>
          <a:p>
            <a:pPr fontAlgn="b"/>
            <a:r>
              <a:rPr lang="en-US" sz="1600"/>
              <a:t>Average MAC cost </a:t>
            </a:r>
            <a:r>
              <a:rPr lang="ru-RU" sz="1600"/>
              <a:t> </a:t>
            </a:r>
            <a:r>
              <a:rPr lang="en-US" sz="1600"/>
              <a:t>		-</a:t>
            </a:r>
            <a:r>
              <a:rPr lang="ru-RU" sz="1600"/>
              <a:t>$5,5 </a:t>
            </a:r>
          </a:p>
          <a:p>
            <a:pPr fontAlgn="b"/>
            <a:r>
              <a:rPr lang="en-US" sz="1600"/>
              <a:t>Average monthly sales 	-</a:t>
            </a:r>
            <a:r>
              <a:rPr lang="ru-RU" sz="1600"/>
              <a:t>3215</a:t>
            </a:r>
            <a:r>
              <a:rPr lang="en-US" sz="1600"/>
              <a:t> loans</a:t>
            </a:r>
          </a:p>
          <a:p>
            <a:pPr fontAlgn="b"/>
            <a:endParaRPr lang="en-US" sz="1600"/>
          </a:p>
          <a:p>
            <a:r>
              <a:rPr lang="en-US" sz="1600"/>
              <a:t>During the first months we will manage our Marketing mix to achieve the optimal cost per client based on our digital marketing experience in Philippines, Indonesia, Malaysia and Vietnam</a:t>
            </a:r>
          </a:p>
        </p:txBody>
      </p:sp>
      <p:graphicFrame>
        <p:nvGraphicFramePr>
          <p:cNvPr id="14" name="Table 2"/>
          <p:cNvGraphicFramePr>
            <a:graphicFrameLocks noGrp="1"/>
          </p:cNvGraphicFramePr>
          <p:nvPr>
            <p:extLst>
              <p:ext uri="{D42A27DB-BD31-4B8C-83A1-F6EECF244321}">
                <p14:modId xmlns:p14="http://schemas.microsoft.com/office/powerpoint/2010/main" val="1307163533"/>
              </p:ext>
            </p:extLst>
          </p:nvPr>
        </p:nvGraphicFramePr>
        <p:xfrm>
          <a:off x="130101" y="681139"/>
          <a:ext cx="8856983" cy="2698878"/>
        </p:xfrm>
        <a:graphic>
          <a:graphicData uri="http://schemas.openxmlformats.org/drawingml/2006/table">
            <a:tbl>
              <a:tblPr/>
              <a:tblGrid>
                <a:gridCol w="873902">
                  <a:extLst>
                    <a:ext uri="{9D8B030D-6E8A-4147-A177-3AD203B41FA5}">
                      <a16:colId xmlns:a16="http://schemas.microsoft.com/office/drawing/2014/main" val="3385118117"/>
                    </a:ext>
                  </a:extLst>
                </a:gridCol>
                <a:gridCol w="1424964">
                  <a:extLst>
                    <a:ext uri="{9D8B030D-6E8A-4147-A177-3AD203B41FA5}">
                      <a16:colId xmlns:a16="http://schemas.microsoft.com/office/drawing/2014/main" val="4122686316"/>
                    </a:ext>
                  </a:extLst>
                </a:gridCol>
                <a:gridCol w="874415">
                  <a:extLst>
                    <a:ext uri="{9D8B030D-6E8A-4147-A177-3AD203B41FA5}">
                      <a16:colId xmlns:a16="http://schemas.microsoft.com/office/drawing/2014/main" val="685962960"/>
                    </a:ext>
                  </a:extLst>
                </a:gridCol>
                <a:gridCol w="860312">
                  <a:extLst>
                    <a:ext uri="{9D8B030D-6E8A-4147-A177-3AD203B41FA5}">
                      <a16:colId xmlns:a16="http://schemas.microsoft.com/office/drawing/2014/main" val="3724411937"/>
                    </a:ext>
                  </a:extLst>
                </a:gridCol>
                <a:gridCol w="1551383">
                  <a:extLst>
                    <a:ext uri="{9D8B030D-6E8A-4147-A177-3AD203B41FA5}">
                      <a16:colId xmlns:a16="http://schemas.microsoft.com/office/drawing/2014/main" val="1848855387"/>
                    </a:ext>
                  </a:extLst>
                </a:gridCol>
                <a:gridCol w="860312">
                  <a:extLst>
                    <a:ext uri="{9D8B030D-6E8A-4147-A177-3AD203B41FA5}">
                      <a16:colId xmlns:a16="http://schemas.microsoft.com/office/drawing/2014/main" val="4038698087"/>
                    </a:ext>
                  </a:extLst>
                </a:gridCol>
                <a:gridCol w="1020947">
                  <a:extLst>
                    <a:ext uri="{9D8B030D-6E8A-4147-A177-3AD203B41FA5}">
                      <a16:colId xmlns:a16="http://schemas.microsoft.com/office/drawing/2014/main" val="4201662173"/>
                    </a:ext>
                  </a:extLst>
                </a:gridCol>
                <a:gridCol w="1390748">
                  <a:extLst>
                    <a:ext uri="{9D8B030D-6E8A-4147-A177-3AD203B41FA5}">
                      <a16:colId xmlns:a16="http://schemas.microsoft.com/office/drawing/2014/main" val="2783280011"/>
                    </a:ext>
                  </a:extLst>
                </a:gridCol>
              </a:tblGrid>
              <a:tr h="843376">
                <a:tc rowSpan="2">
                  <a:txBody>
                    <a:bodyPr/>
                    <a:lstStyle/>
                    <a:p>
                      <a:pPr algn="ctr" rtl="0" fontAlgn="ctr"/>
                      <a:r>
                        <a:rPr lang="ru-RU" sz="1400" b="1" i="0" u="none" strike="noStrike" dirty="0">
                          <a:solidFill>
                            <a:srgbClr val="FFFFFF"/>
                          </a:solidFill>
                          <a:effectLst/>
                          <a:latin typeface="+mn-lt"/>
                        </a:rPr>
                        <a:t>#</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B9BD5"/>
                    </a:solidFill>
                  </a:tcPr>
                </a:tc>
                <a:tc rowSpan="2">
                  <a:txBody>
                    <a:bodyPr/>
                    <a:lstStyle/>
                    <a:p>
                      <a:pPr algn="ctr" rtl="0" fontAlgn="ctr"/>
                      <a:r>
                        <a:rPr lang="en-US" sz="1400" b="1" i="0" u="none" strike="noStrike" dirty="0">
                          <a:solidFill>
                            <a:srgbClr val="FFFFFF"/>
                          </a:solidFill>
                          <a:effectLst/>
                          <a:latin typeface="+mn-lt"/>
                        </a:rPr>
                        <a:t>Marketing tools*</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B9BD5"/>
                    </a:solidFill>
                  </a:tcPr>
                </a:tc>
                <a:tc>
                  <a:txBody>
                    <a:bodyPr/>
                    <a:lstStyle/>
                    <a:p>
                      <a:pPr algn="ctr" rtl="0" fontAlgn="ctr"/>
                      <a:r>
                        <a:rPr lang="en-US" sz="1400" b="1" i="0" u="none" strike="noStrike">
                          <a:solidFill>
                            <a:srgbClr val="FFFFFF"/>
                          </a:solidFill>
                          <a:effectLst/>
                          <a:latin typeface="+mn-lt"/>
                        </a:rPr>
                        <a:t>Application  volume</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a:noFill/>
                    </a:lnB>
                    <a:solidFill>
                      <a:srgbClr val="5B9BD5"/>
                    </a:solidFill>
                  </a:tcPr>
                </a:tc>
                <a:tc>
                  <a:txBody>
                    <a:bodyPr/>
                    <a:lstStyle/>
                    <a:p>
                      <a:pPr algn="ctr" rtl="0" fontAlgn="ctr"/>
                      <a:r>
                        <a:rPr lang="en-US" sz="1400" b="1" i="0" u="none" strike="noStrike">
                          <a:solidFill>
                            <a:srgbClr val="FFFFFF"/>
                          </a:solidFill>
                          <a:effectLst/>
                          <a:latin typeface="+mn-lt"/>
                        </a:rPr>
                        <a:t>Lead cost </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a:noFill/>
                    </a:lnB>
                    <a:solidFill>
                      <a:srgbClr val="5B9BD5"/>
                    </a:solidFill>
                  </a:tcPr>
                </a:tc>
                <a:tc rowSpan="2">
                  <a:txBody>
                    <a:bodyPr/>
                    <a:lstStyle/>
                    <a:p>
                      <a:pPr algn="ctr" rtl="0" fontAlgn="ctr"/>
                      <a:r>
                        <a:rPr lang="en-US" sz="1400" b="1" i="0" u="none" strike="noStrike" dirty="0">
                          <a:solidFill>
                            <a:srgbClr val="FFFFFF"/>
                          </a:solidFill>
                          <a:effectLst/>
                          <a:latin typeface="+mn-lt"/>
                        </a:rPr>
                        <a:t>Estimation maximum monthly leads</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B9BD5"/>
                    </a:solidFill>
                  </a:tcPr>
                </a:tc>
                <a:tc>
                  <a:txBody>
                    <a:bodyPr/>
                    <a:lstStyle/>
                    <a:p>
                      <a:pPr algn="ctr" rtl="0" fontAlgn="ctr"/>
                      <a:r>
                        <a:rPr lang="en-US" sz="1400" b="1" i="0" u="none" strike="noStrike">
                          <a:solidFill>
                            <a:srgbClr val="FFFFFF"/>
                          </a:solidFill>
                          <a:effectLst/>
                          <a:latin typeface="+mn-lt"/>
                        </a:rPr>
                        <a:t>TCR</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a:noFill/>
                    </a:lnB>
                    <a:solidFill>
                      <a:srgbClr val="5B9BD5"/>
                    </a:solidFill>
                  </a:tcPr>
                </a:tc>
                <a:tc>
                  <a:txBody>
                    <a:bodyPr/>
                    <a:lstStyle/>
                    <a:p>
                      <a:pPr algn="ctr" rtl="0" fontAlgn="ctr"/>
                      <a:r>
                        <a:rPr lang="en-US" sz="1400" b="1" i="0" u="none" strike="noStrike">
                          <a:solidFill>
                            <a:srgbClr val="FFFFFF"/>
                          </a:solidFill>
                          <a:effectLst/>
                          <a:latin typeface="+mn-lt"/>
                        </a:rPr>
                        <a:t>Client cost (MAC)</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a:noFill/>
                    </a:lnB>
                    <a:solidFill>
                      <a:srgbClr val="5B9BD5"/>
                    </a:solidFill>
                  </a:tcPr>
                </a:tc>
                <a:tc rowSpan="2">
                  <a:txBody>
                    <a:bodyPr/>
                    <a:lstStyle/>
                    <a:p>
                      <a:pPr algn="ctr" rtl="0" fontAlgn="ctr"/>
                      <a:r>
                        <a:rPr lang="en-US" sz="1400" b="1" i="0" u="none" strike="noStrike">
                          <a:solidFill>
                            <a:srgbClr val="FFFFFF"/>
                          </a:solidFill>
                          <a:effectLst/>
                          <a:latin typeface="+mn-lt"/>
                        </a:rPr>
                        <a:t>Estimation maximum monthly clients</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B9BD5"/>
                    </a:solidFill>
                  </a:tcPr>
                </a:tc>
                <a:extLst>
                  <a:ext uri="{0D108BD9-81ED-4DB2-BD59-A6C34878D82A}">
                    <a16:rowId xmlns:a16="http://schemas.microsoft.com/office/drawing/2014/main" val="3959008997"/>
                  </a:ext>
                </a:extLst>
              </a:tr>
              <a:tr h="458356">
                <a:tc vMerge="1">
                  <a:txBody>
                    <a:bodyPr/>
                    <a:lstStyle/>
                    <a:p>
                      <a:endParaRPr lang="ru-RU"/>
                    </a:p>
                  </a:txBody>
                  <a:tcPr/>
                </a:tc>
                <a:tc vMerge="1">
                  <a:txBody>
                    <a:bodyPr/>
                    <a:lstStyle/>
                    <a:p>
                      <a:endParaRPr lang="ru-RU"/>
                    </a:p>
                  </a:txBody>
                  <a:tcPr/>
                </a:tc>
                <a:tc>
                  <a:txBody>
                    <a:bodyPr/>
                    <a:lstStyle/>
                    <a:p>
                      <a:pPr algn="ctr" rtl="0" fontAlgn="ctr"/>
                      <a:r>
                        <a:rPr lang="ru-RU" sz="1400" b="1" i="0" u="none" strike="noStrike" dirty="0">
                          <a:solidFill>
                            <a:srgbClr val="FFFFFF"/>
                          </a:solidFill>
                          <a:effectLst/>
                          <a:latin typeface="+mn-lt"/>
                        </a:rPr>
                        <a:t>%</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5B9BD5"/>
                    </a:solidFill>
                  </a:tcPr>
                </a:tc>
                <a:tc>
                  <a:txBody>
                    <a:bodyPr/>
                    <a:lstStyle/>
                    <a:p>
                      <a:pPr algn="ctr" rtl="0" fontAlgn="ctr"/>
                      <a:r>
                        <a:rPr lang="ru-RU" sz="1400" b="1" i="0" u="none" strike="noStrike">
                          <a:solidFill>
                            <a:srgbClr val="FFFFFF"/>
                          </a:solidFill>
                          <a:effectLst/>
                          <a:latin typeface="+mn-lt"/>
                        </a:rPr>
                        <a:t>$</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5B9BD5"/>
                    </a:solidFill>
                  </a:tcPr>
                </a:tc>
                <a:tc vMerge="1">
                  <a:txBody>
                    <a:bodyPr/>
                    <a:lstStyle/>
                    <a:p>
                      <a:endParaRPr lang="ru-RU"/>
                    </a:p>
                  </a:txBody>
                  <a:tcPr/>
                </a:tc>
                <a:tc>
                  <a:txBody>
                    <a:bodyPr/>
                    <a:lstStyle/>
                    <a:p>
                      <a:pPr algn="ctr" rtl="0" fontAlgn="ctr"/>
                      <a:r>
                        <a:rPr lang="ru-RU" sz="1400" b="1" i="0" u="none" strike="noStrike">
                          <a:solidFill>
                            <a:srgbClr val="FFFFFF"/>
                          </a:solidFill>
                          <a:effectLst/>
                          <a:latin typeface="+mn-lt"/>
                        </a:rPr>
                        <a:t>%</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5B9BD5"/>
                    </a:solidFill>
                  </a:tcPr>
                </a:tc>
                <a:tc>
                  <a:txBody>
                    <a:bodyPr/>
                    <a:lstStyle/>
                    <a:p>
                      <a:pPr algn="ctr" rtl="0" fontAlgn="ctr"/>
                      <a:r>
                        <a:rPr lang="ru-RU" sz="1400" b="1" i="0" u="none" strike="noStrike">
                          <a:solidFill>
                            <a:srgbClr val="FFFFFF"/>
                          </a:solidFill>
                          <a:effectLst/>
                          <a:latin typeface="+mn-lt"/>
                        </a:rPr>
                        <a:t>$</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5B9BD5"/>
                    </a:solidFill>
                  </a:tcPr>
                </a:tc>
                <a:tc vMerge="1">
                  <a:txBody>
                    <a:bodyPr/>
                    <a:lstStyle/>
                    <a:p>
                      <a:endParaRPr lang="ru-RU"/>
                    </a:p>
                  </a:txBody>
                  <a:tcPr/>
                </a:tc>
                <a:extLst>
                  <a:ext uri="{0D108BD9-81ED-4DB2-BD59-A6C34878D82A}">
                    <a16:rowId xmlns:a16="http://schemas.microsoft.com/office/drawing/2014/main" val="1506959829"/>
                  </a:ext>
                </a:extLst>
              </a:tr>
              <a:tr h="517104">
                <a:tc>
                  <a:txBody>
                    <a:bodyPr/>
                    <a:lstStyle/>
                    <a:p>
                      <a:pPr algn="ctr" rtl="0" fontAlgn="b"/>
                      <a:r>
                        <a:rPr lang="ru-RU" sz="1400" b="0" i="0" u="none" strike="noStrike" dirty="0">
                          <a:solidFill>
                            <a:srgbClr val="000000"/>
                          </a:solidFill>
                          <a:effectLst/>
                          <a:latin typeface="+mn-lt"/>
                        </a:rPr>
                        <a:t>1</a:t>
                      </a:r>
                    </a:p>
                  </a:txBody>
                  <a:tcPr marL="7620" marR="7620" marT="7620"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t"/>
                      <a:r>
                        <a:rPr lang="en-US" sz="1400" b="0" i="0" u="none" strike="noStrike" dirty="0">
                          <a:solidFill>
                            <a:srgbClr val="000000"/>
                          </a:solidFill>
                          <a:effectLst/>
                          <a:latin typeface="+mn-lt"/>
                        </a:rPr>
                        <a:t>Local </a:t>
                      </a:r>
                    </a:p>
                    <a:p>
                      <a:pPr algn="ctr" rtl="0" fontAlgn="t"/>
                      <a:r>
                        <a:rPr lang="en-US" sz="1400" b="0" i="0" u="none" strike="noStrike" dirty="0">
                          <a:solidFill>
                            <a:srgbClr val="000000"/>
                          </a:solidFill>
                          <a:effectLst/>
                          <a:latin typeface="+mn-lt"/>
                        </a:rPr>
                        <a:t>Display Network</a:t>
                      </a:r>
                    </a:p>
                  </a:txBody>
                  <a:tcPr marL="7620" marR="7620" marT="762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b"/>
                      <a:r>
                        <a:rPr lang="en-US" sz="1400" b="0" i="0" u="none" strike="noStrike" dirty="0">
                          <a:solidFill>
                            <a:srgbClr val="000000"/>
                          </a:solidFill>
                          <a:effectLst/>
                          <a:latin typeface="+mn-lt"/>
                        </a:rPr>
                        <a:t>15</a:t>
                      </a:r>
                      <a:r>
                        <a:rPr lang="ru-RU" sz="1400" b="0" i="0" u="none" strike="noStrike" dirty="0">
                          <a:solidFill>
                            <a:srgbClr val="000000"/>
                          </a:solidFill>
                          <a:effectLst/>
                          <a:latin typeface="+mn-lt"/>
                        </a:rPr>
                        <a:t>%</a:t>
                      </a:r>
                    </a:p>
                  </a:txBody>
                  <a:tcPr marL="7620" marR="7620" marT="7620"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b"/>
                      <a:r>
                        <a:rPr lang="ru-RU" sz="1400" b="0" i="0" u="none" strike="noStrike" dirty="0">
                          <a:solidFill>
                            <a:srgbClr val="000000"/>
                          </a:solidFill>
                          <a:effectLst/>
                          <a:latin typeface="+mn-lt"/>
                        </a:rPr>
                        <a:t>3</a:t>
                      </a:r>
                    </a:p>
                  </a:txBody>
                  <a:tcPr marL="7620" marR="7620" marT="7620"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fontAlgn="b"/>
                      <a:r>
                        <a:rPr lang="ru-RU" sz="1400" b="0" i="0" u="none" strike="noStrike" dirty="0">
                          <a:solidFill>
                            <a:srgbClr val="000000"/>
                          </a:solidFill>
                          <a:effectLst/>
                          <a:latin typeface="+mn-lt"/>
                        </a:rPr>
                        <a:t>                          1 472 </a:t>
                      </a:r>
                    </a:p>
                  </a:txBody>
                  <a:tcPr marL="7620" marR="7620" marT="7620"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b"/>
                      <a:r>
                        <a:rPr lang="ru-RU" sz="1400" b="0" i="0" u="none" strike="noStrike" dirty="0">
                          <a:solidFill>
                            <a:srgbClr val="000000"/>
                          </a:solidFill>
                          <a:effectLst/>
                          <a:latin typeface="+mn-lt"/>
                        </a:rPr>
                        <a:t>18%</a:t>
                      </a:r>
                    </a:p>
                  </a:txBody>
                  <a:tcPr marL="7620" marR="7620" marT="7620"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b"/>
                      <a:r>
                        <a:rPr lang="ru-RU" sz="1400" b="0" i="0" u="none" strike="noStrike" dirty="0">
                          <a:solidFill>
                            <a:srgbClr val="000000"/>
                          </a:solidFill>
                          <a:effectLst/>
                          <a:latin typeface="+mn-lt"/>
                        </a:rPr>
                        <a:t> $       18,75 </a:t>
                      </a:r>
                    </a:p>
                  </a:txBody>
                  <a:tcPr marL="7620" marR="7620" marT="7620"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fontAlgn="b"/>
                      <a:r>
                        <a:rPr lang="ru-RU" sz="1400" b="0" i="0" u="none" strike="noStrike" dirty="0">
                          <a:solidFill>
                            <a:srgbClr val="000000"/>
                          </a:solidFill>
                          <a:effectLst/>
                          <a:latin typeface="+mn-lt"/>
                        </a:rPr>
                        <a:t>                              265 </a:t>
                      </a:r>
                    </a:p>
                  </a:txBody>
                  <a:tcPr marL="7620" marR="7620" marT="7620"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extLst>
                  <a:ext uri="{0D108BD9-81ED-4DB2-BD59-A6C34878D82A}">
                    <a16:rowId xmlns:a16="http://schemas.microsoft.com/office/drawing/2014/main" val="3259791406"/>
                  </a:ext>
                </a:extLst>
              </a:tr>
              <a:tr h="440021">
                <a:tc>
                  <a:txBody>
                    <a:bodyPr/>
                    <a:lstStyle/>
                    <a:p>
                      <a:pPr algn="ctr" rtl="0" fontAlgn="b"/>
                      <a:r>
                        <a:rPr lang="ru-RU" sz="1400" b="0" i="0" u="none" strike="noStrike">
                          <a:solidFill>
                            <a:srgbClr val="000000"/>
                          </a:solidFill>
                          <a:effectLst/>
                          <a:latin typeface="+mn-lt"/>
                        </a:rPr>
                        <a:t>2</a:t>
                      </a:r>
                    </a:p>
                  </a:txBody>
                  <a:tcPr marL="7620" marR="7620" marT="7620"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t"/>
                      <a:endParaRPr lang="en-US" sz="1400" b="0" i="0" u="none" strike="noStrike" dirty="0">
                        <a:solidFill>
                          <a:srgbClr val="000000"/>
                        </a:solidFill>
                        <a:effectLst/>
                        <a:latin typeface="+mn-lt"/>
                      </a:endParaRPr>
                    </a:p>
                    <a:p>
                      <a:pPr algn="ctr" rtl="0" fontAlgn="t"/>
                      <a:r>
                        <a:rPr lang="en-US" sz="1400" b="0" i="0" u="none" strike="noStrike" dirty="0">
                          <a:solidFill>
                            <a:srgbClr val="000000"/>
                          </a:solidFill>
                          <a:effectLst/>
                          <a:latin typeface="+mn-lt"/>
                        </a:rPr>
                        <a:t>Facebook</a:t>
                      </a:r>
                    </a:p>
                  </a:txBody>
                  <a:tcPr marL="7620" marR="7620" marT="762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b"/>
                      <a:r>
                        <a:rPr lang="en-US" sz="1400" b="0" i="0" u="none" strike="noStrike" dirty="0">
                          <a:solidFill>
                            <a:srgbClr val="000000"/>
                          </a:solidFill>
                          <a:effectLst/>
                          <a:latin typeface="+mn-lt"/>
                        </a:rPr>
                        <a:t>85</a:t>
                      </a:r>
                      <a:r>
                        <a:rPr lang="ru-RU" sz="1400" b="0" i="0" u="none" strike="noStrike" dirty="0">
                          <a:solidFill>
                            <a:srgbClr val="000000"/>
                          </a:solidFill>
                          <a:effectLst/>
                          <a:latin typeface="+mn-lt"/>
                        </a:rPr>
                        <a:t>%</a:t>
                      </a:r>
                    </a:p>
                  </a:txBody>
                  <a:tcPr marL="7620" marR="7620" marT="7620"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b"/>
                      <a:r>
                        <a:rPr lang="ru-RU" sz="1400" b="0" i="0" u="none" strike="noStrike" dirty="0">
                          <a:solidFill>
                            <a:srgbClr val="000000"/>
                          </a:solidFill>
                          <a:effectLst/>
                          <a:latin typeface="+mn-lt"/>
                        </a:rPr>
                        <a:t>0,8</a:t>
                      </a:r>
                    </a:p>
                  </a:txBody>
                  <a:tcPr marL="7620" marR="7620" marT="7620"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fontAlgn="b"/>
                      <a:r>
                        <a:rPr lang="ru-RU" sz="1400" b="0" i="0" u="none" strike="noStrike">
                          <a:solidFill>
                            <a:srgbClr val="000000"/>
                          </a:solidFill>
                          <a:effectLst/>
                          <a:latin typeface="+mn-lt"/>
                        </a:rPr>
                        <a:t>                        16 391 </a:t>
                      </a:r>
                    </a:p>
                  </a:txBody>
                  <a:tcPr marL="7620" marR="7620" marT="7620"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b"/>
                      <a:r>
                        <a:rPr lang="ru-RU" sz="1400" b="0" i="0" u="none" strike="noStrike">
                          <a:solidFill>
                            <a:srgbClr val="000000"/>
                          </a:solidFill>
                          <a:effectLst/>
                          <a:latin typeface="+mn-lt"/>
                        </a:rPr>
                        <a:t>18%</a:t>
                      </a:r>
                    </a:p>
                  </a:txBody>
                  <a:tcPr marL="7620" marR="7620" marT="7620"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b"/>
                      <a:r>
                        <a:rPr lang="ru-RU" sz="1400" b="0" i="0" u="none" strike="noStrike">
                          <a:solidFill>
                            <a:srgbClr val="000000"/>
                          </a:solidFill>
                          <a:effectLst/>
                          <a:latin typeface="+mn-lt"/>
                        </a:rPr>
                        <a:t> $         4,44 </a:t>
                      </a:r>
                    </a:p>
                  </a:txBody>
                  <a:tcPr marL="7620" marR="7620" marT="7620"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fontAlgn="b"/>
                      <a:r>
                        <a:rPr lang="ru-RU" sz="1400" b="0" i="0" u="none" strike="noStrike" dirty="0">
                          <a:solidFill>
                            <a:srgbClr val="000000"/>
                          </a:solidFill>
                          <a:effectLst/>
                          <a:latin typeface="+mn-lt"/>
                        </a:rPr>
                        <a:t>2 950 </a:t>
                      </a:r>
                    </a:p>
                  </a:txBody>
                  <a:tcPr marL="7620" marR="7620" marT="7620" marB="0" anchor="b">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extLst>
                  <a:ext uri="{0D108BD9-81ED-4DB2-BD59-A6C34878D82A}">
                    <a16:rowId xmlns:a16="http://schemas.microsoft.com/office/drawing/2014/main" val="524549281"/>
                  </a:ext>
                </a:extLst>
              </a:tr>
              <a:tr h="440021">
                <a:tc>
                  <a:txBody>
                    <a:bodyPr/>
                    <a:lstStyle/>
                    <a:p>
                      <a:pPr algn="l" fontAlgn="t"/>
                      <a:r>
                        <a:rPr lang="ru-RU" sz="1400" b="0" i="0" u="none" strike="noStrike" dirty="0">
                          <a:solidFill>
                            <a:srgbClr val="000000"/>
                          </a:solidFill>
                          <a:effectLst/>
                          <a:latin typeface="+mn-lt"/>
                        </a:rPr>
                        <a:t> </a:t>
                      </a:r>
                    </a:p>
                  </a:txBody>
                  <a:tcPr marL="7620" marR="7620" marT="762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r>
                        <a:rPr lang="en-US" sz="1400" b="0" i="0" u="none" strike="noStrike">
                          <a:solidFill>
                            <a:srgbClr val="000000"/>
                          </a:solidFill>
                          <a:effectLst/>
                          <a:latin typeface="+mn-lt"/>
                        </a:rPr>
                        <a:t>Summary</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r>
                        <a:rPr lang="ru-RU" sz="1400" b="0" i="0" u="none" strike="noStrike">
                          <a:solidFill>
                            <a:srgbClr val="000000"/>
                          </a:solidFill>
                          <a:effectLst/>
                          <a:latin typeface="+mn-lt"/>
                        </a:rPr>
                        <a:t>100%</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r>
                        <a:rPr lang="ru-RU" sz="1400" b="0" i="0" u="none" strike="noStrike">
                          <a:solidFill>
                            <a:srgbClr val="000000"/>
                          </a:solidFill>
                          <a:effectLst/>
                          <a:latin typeface="+mn-lt"/>
                        </a:rPr>
                        <a:t> </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fontAlgn="t"/>
                      <a:r>
                        <a:rPr lang="ru-RU" sz="1400" b="0" i="0" u="none" strike="noStrike">
                          <a:solidFill>
                            <a:srgbClr val="000000"/>
                          </a:solidFill>
                          <a:effectLst/>
                          <a:latin typeface="+mn-lt"/>
                        </a:rPr>
                        <a:t>                        17 863 </a:t>
                      </a:r>
                    </a:p>
                  </a:txBody>
                  <a:tcPr marL="7620" marR="7620" marT="762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fontAlgn="t"/>
                      <a:r>
                        <a:rPr lang="ru-RU" sz="1400" b="0" i="0" u="none" strike="noStrike">
                          <a:solidFill>
                            <a:srgbClr val="000000"/>
                          </a:solidFill>
                          <a:effectLst/>
                          <a:latin typeface="+mn-lt"/>
                        </a:rPr>
                        <a:t> </a:t>
                      </a:r>
                    </a:p>
                  </a:txBody>
                  <a:tcPr marL="7620" marR="7620" marT="762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r>
                        <a:rPr lang="ru-RU" sz="1400" b="0" i="0" u="none" strike="noStrike">
                          <a:solidFill>
                            <a:srgbClr val="000000"/>
                          </a:solidFill>
                          <a:effectLst/>
                          <a:latin typeface="+mn-lt"/>
                        </a:rPr>
                        <a:t> $         6,10 </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fontAlgn="t"/>
                      <a:r>
                        <a:rPr lang="ru-RU" sz="1400" b="0" i="0" u="none" strike="noStrike" dirty="0">
                          <a:solidFill>
                            <a:srgbClr val="000000"/>
                          </a:solidFill>
                          <a:effectLst/>
                          <a:latin typeface="+mn-lt"/>
                        </a:rPr>
                        <a:t>3 215 </a:t>
                      </a:r>
                    </a:p>
                  </a:txBody>
                  <a:tcPr marL="7620" marR="7620" marT="762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extLst>
                  <a:ext uri="{0D108BD9-81ED-4DB2-BD59-A6C34878D82A}">
                    <a16:rowId xmlns:a16="http://schemas.microsoft.com/office/drawing/2014/main" val="3764889593"/>
                  </a:ext>
                </a:extLst>
              </a:tr>
            </a:tbl>
          </a:graphicData>
        </a:graphic>
      </p:graphicFrame>
    </p:spTree>
    <p:extLst>
      <p:ext uri="{BB962C8B-B14F-4D97-AF65-F5344CB8AC3E}">
        <p14:creationId xmlns:p14="http://schemas.microsoft.com/office/powerpoint/2010/main" val="12825513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D7F305DA-160D-498F-B102-A1D8643B4A2C}" type="slidenum">
              <a:rPr lang="ru-RU" smtClean="0"/>
              <a:pPr/>
              <a:t>32</a:t>
            </a:fld>
            <a:endParaRPr lang="ru-RU"/>
          </a:p>
        </p:txBody>
      </p:sp>
      <p:sp>
        <p:nvSpPr>
          <p:cNvPr id="5" name="Title 1"/>
          <p:cNvSpPr>
            <a:spLocks noGrp="1"/>
          </p:cNvSpPr>
          <p:nvPr>
            <p:ph type="title"/>
          </p:nvPr>
        </p:nvSpPr>
        <p:spPr>
          <a:xfrm>
            <a:off x="395536" y="116632"/>
            <a:ext cx="8159540" cy="312281"/>
          </a:xfrm>
        </p:spPr>
        <p:txBody>
          <a:bodyPr/>
          <a:lstStyle/>
          <a:p>
            <a:r>
              <a:rPr lang="en-US"/>
              <a:t>Sales Plan</a:t>
            </a:r>
            <a:endParaRPr lang="en-US" b="1"/>
          </a:p>
        </p:txBody>
      </p:sp>
      <p:graphicFrame>
        <p:nvGraphicFramePr>
          <p:cNvPr id="3" name="Table 2"/>
          <p:cNvGraphicFramePr>
            <a:graphicFrameLocks noGrp="1"/>
          </p:cNvGraphicFramePr>
          <p:nvPr>
            <p:extLst>
              <p:ext uri="{D42A27DB-BD31-4B8C-83A1-F6EECF244321}">
                <p14:modId xmlns:p14="http://schemas.microsoft.com/office/powerpoint/2010/main" val="132749041"/>
              </p:ext>
            </p:extLst>
          </p:nvPr>
        </p:nvGraphicFramePr>
        <p:xfrm>
          <a:off x="179388" y="3461404"/>
          <a:ext cx="8785224" cy="2343860"/>
        </p:xfrm>
        <a:graphic>
          <a:graphicData uri="http://schemas.openxmlformats.org/drawingml/2006/table">
            <a:tbl>
              <a:tblPr/>
              <a:tblGrid>
                <a:gridCol w="2588118">
                  <a:extLst>
                    <a:ext uri="{9D8B030D-6E8A-4147-A177-3AD203B41FA5}">
                      <a16:colId xmlns:a16="http://schemas.microsoft.com/office/drawing/2014/main" val="20000"/>
                    </a:ext>
                  </a:extLst>
                </a:gridCol>
                <a:gridCol w="1156422">
                  <a:extLst>
                    <a:ext uri="{9D8B030D-6E8A-4147-A177-3AD203B41FA5}">
                      <a16:colId xmlns:a16="http://schemas.microsoft.com/office/drawing/2014/main" val="20001"/>
                    </a:ext>
                  </a:extLst>
                </a:gridCol>
                <a:gridCol w="1296144">
                  <a:extLst>
                    <a:ext uri="{9D8B030D-6E8A-4147-A177-3AD203B41FA5}">
                      <a16:colId xmlns:a16="http://schemas.microsoft.com/office/drawing/2014/main" val="20002"/>
                    </a:ext>
                  </a:extLst>
                </a:gridCol>
                <a:gridCol w="1368152">
                  <a:extLst>
                    <a:ext uri="{9D8B030D-6E8A-4147-A177-3AD203B41FA5}">
                      <a16:colId xmlns:a16="http://schemas.microsoft.com/office/drawing/2014/main" val="20003"/>
                    </a:ext>
                  </a:extLst>
                </a:gridCol>
                <a:gridCol w="1224136">
                  <a:extLst>
                    <a:ext uri="{9D8B030D-6E8A-4147-A177-3AD203B41FA5}">
                      <a16:colId xmlns:a16="http://schemas.microsoft.com/office/drawing/2014/main" val="20004"/>
                    </a:ext>
                  </a:extLst>
                </a:gridCol>
                <a:gridCol w="1152252">
                  <a:extLst>
                    <a:ext uri="{9D8B030D-6E8A-4147-A177-3AD203B41FA5}">
                      <a16:colId xmlns:a16="http://schemas.microsoft.com/office/drawing/2014/main" val="20005"/>
                    </a:ext>
                  </a:extLst>
                </a:gridCol>
              </a:tblGrid>
              <a:tr h="299098">
                <a:tc>
                  <a:txBody>
                    <a:bodyPr/>
                    <a:lstStyle/>
                    <a:p>
                      <a:pPr algn="ctr" fontAlgn="b"/>
                      <a:r>
                        <a:rPr lang="en-US" sz="1400" kern="1200" dirty="0">
                          <a:solidFill>
                            <a:schemeClr val="tx1"/>
                          </a:solidFill>
                          <a:latin typeface="+mn-lt"/>
                          <a:ea typeface="+mn-ea"/>
                          <a:cs typeface="+mn-cs"/>
                        </a:rPr>
                        <a:t>Parameter</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algn="ctr" fontAlgn="ctr"/>
                      <a:r>
                        <a:rPr lang="en-US" sz="1400" kern="1200" dirty="0">
                          <a:solidFill>
                            <a:schemeClr val="tx1"/>
                          </a:solidFill>
                          <a:latin typeface="+mn-lt"/>
                          <a:ea typeface="+mn-ea"/>
                          <a:cs typeface="+mn-cs"/>
                        </a:rPr>
                        <a:t>EOY 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algn="ctr" fontAlgn="ctr"/>
                      <a:r>
                        <a:rPr lang="en-US" sz="1400" kern="1200" dirty="0">
                          <a:solidFill>
                            <a:schemeClr val="tx1"/>
                          </a:solidFill>
                          <a:latin typeface="+mn-lt"/>
                          <a:ea typeface="+mn-ea"/>
                          <a:cs typeface="+mn-cs"/>
                        </a:rPr>
                        <a:t>EOY 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algn="ctr" fontAlgn="ctr"/>
                      <a:r>
                        <a:rPr lang="en-US" sz="1400" kern="1200" dirty="0">
                          <a:solidFill>
                            <a:schemeClr val="tx1"/>
                          </a:solidFill>
                          <a:latin typeface="+mn-lt"/>
                          <a:ea typeface="+mn-ea"/>
                          <a:cs typeface="+mn-cs"/>
                        </a:rPr>
                        <a:t>EOY 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algn="ctr" fontAlgn="ctr"/>
                      <a:r>
                        <a:rPr lang="en-US" sz="1400" kern="1200" dirty="0">
                          <a:solidFill>
                            <a:schemeClr val="tx1"/>
                          </a:solidFill>
                          <a:latin typeface="+mn-lt"/>
                          <a:ea typeface="+mn-ea"/>
                          <a:cs typeface="+mn-cs"/>
                        </a:rPr>
                        <a:t>EOY 4</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algn="ctr" fontAlgn="ctr"/>
                      <a:r>
                        <a:rPr lang="en-US" sz="1400" kern="1200" dirty="0">
                          <a:solidFill>
                            <a:schemeClr val="tx1"/>
                          </a:solidFill>
                          <a:latin typeface="+mn-lt"/>
                          <a:ea typeface="+mn-ea"/>
                          <a:cs typeface="+mn-cs"/>
                        </a:rPr>
                        <a:t>EOY 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0"/>
                  </a:ext>
                </a:extLst>
              </a:tr>
              <a:tr h="538206">
                <a:tc>
                  <a:txBody>
                    <a:bodyPr/>
                    <a:lstStyle/>
                    <a:p>
                      <a:pPr algn="l" fontAlgn="b"/>
                      <a:r>
                        <a:rPr lang="en-US" sz="1400" kern="1200" dirty="0">
                          <a:solidFill>
                            <a:schemeClr val="tx1"/>
                          </a:solidFill>
                          <a:latin typeface="+mn-lt"/>
                          <a:ea typeface="+mn-ea"/>
                          <a:cs typeface="+mn-cs"/>
                        </a:rPr>
                        <a:t>Number of loans disbursed per month</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ru-RU" sz="1400" b="0" i="0" u="none" strike="noStrike">
                          <a:solidFill>
                            <a:srgbClr val="000000"/>
                          </a:solidFill>
                          <a:effectLst/>
                          <a:latin typeface="Calibri" panose="020F0502020204030204" pitchFamily="34" charset="0"/>
                        </a:rPr>
                        <a:t>7900</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ru-RU" sz="1400" b="0" i="0" u="none" strike="noStrike">
                          <a:solidFill>
                            <a:srgbClr val="000000"/>
                          </a:solidFill>
                          <a:effectLst/>
                          <a:latin typeface="Calibri" panose="020F0502020204030204" pitchFamily="34" charset="0"/>
                        </a:rPr>
                        <a:t>21000</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ru-RU" sz="1400" b="0" i="0" u="none" strike="noStrike" dirty="0">
                          <a:solidFill>
                            <a:srgbClr val="000000"/>
                          </a:solidFill>
                          <a:effectLst/>
                          <a:latin typeface="Calibri" panose="020F0502020204030204" pitchFamily="34" charset="0"/>
                        </a:rPr>
                        <a:t>36000</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ru-RU" sz="1400" b="0" i="0" u="none" strike="noStrike">
                          <a:solidFill>
                            <a:srgbClr val="000000"/>
                          </a:solidFill>
                          <a:effectLst/>
                          <a:latin typeface="Calibri" panose="020F0502020204030204" pitchFamily="34" charset="0"/>
                        </a:rPr>
                        <a:t>49100</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ctr"/>
                      <a:r>
                        <a:rPr lang="ru-RU" sz="1400" b="0" i="0" u="none" strike="noStrike" dirty="0">
                          <a:solidFill>
                            <a:srgbClr val="000000"/>
                          </a:solidFill>
                          <a:effectLst/>
                          <a:latin typeface="Calibri" panose="020F0502020204030204" pitchFamily="34" charset="0"/>
                        </a:rPr>
                        <a:t>52200</a:t>
                      </a:r>
                    </a:p>
                  </a:txBody>
                  <a:tcPr marL="7620" marR="7620" marT="762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299098">
                <a:tc gridSpan="6">
                  <a:txBody>
                    <a:bodyPr/>
                    <a:lstStyle/>
                    <a:p>
                      <a:pPr algn="ctr" fontAlgn="ctr"/>
                      <a:endParaRPr lang="en-US" sz="1400" kern="1200" dirty="0">
                        <a:solidFill>
                          <a:schemeClr val="tx1"/>
                        </a:solidFill>
                        <a:latin typeface="+mn-lt"/>
                        <a:ea typeface="+mn-ea"/>
                        <a:cs typeface="+mn-cs"/>
                      </a:endParaRP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40000"/>
                        <a:lumOff val="60000"/>
                      </a:schemeClr>
                    </a:solidFill>
                  </a:tcPr>
                </a:tc>
                <a:tc hMerge="1">
                  <a:txBody>
                    <a:bodyPr/>
                    <a:lstStyle/>
                    <a:p>
                      <a:endParaRPr lang="en-US"/>
                    </a:p>
                  </a:txBody>
                  <a:tcPr/>
                </a:tc>
                <a:tc hMerge="1">
                  <a:txBody>
                    <a:bodyPr/>
                    <a:lstStyle/>
                    <a:p>
                      <a:endParaRPr lang="ru-RU"/>
                    </a:p>
                  </a:txBody>
                  <a:tcPr/>
                </a:tc>
                <a:tc hMerge="1">
                  <a:txBody>
                    <a:bodyPr/>
                    <a:lstStyle/>
                    <a:p>
                      <a:endParaRPr lang="ru-RU"/>
                    </a:p>
                  </a:txBody>
                  <a:tcPr/>
                </a:tc>
                <a:tc hMerge="1">
                  <a:txBody>
                    <a:bodyPr/>
                    <a:lstStyle/>
                    <a:p>
                      <a:endParaRPr lang="ru-RU"/>
                    </a:p>
                  </a:txBody>
                  <a:tcPr/>
                </a:tc>
                <a:tc hMerge="1">
                  <a:txBody>
                    <a:bodyPr/>
                    <a:lstStyle/>
                    <a:p>
                      <a:endParaRPr lang="ru-RU"/>
                    </a:p>
                  </a:txBody>
                  <a:tcPr/>
                </a:tc>
                <a:extLst>
                  <a:ext uri="{0D108BD9-81ED-4DB2-BD59-A6C34878D82A}">
                    <a16:rowId xmlns:a16="http://schemas.microsoft.com/office/drawing/2014/main" val="10002"/>
                  </a:ext>
                </a:extLst>
              </a:tr>
              <a:tr h="299098">
                <a:tc>
                  <a:txBody>
                    <a:bodyPr/>
                    <a:lstStyle/>
                    <a:p>
                      <a:pPr algn="l" fontAlgn="b"/>
                      <a:r>
                        <a:rPr lang="en-US" sz="1400" b="0" kern="1200" dirty="0">
                          <a:solidFill>
                            <a:schemeClr val="tx1"/>
                          </a:solidFill>
                          <a:latin typeface="+mn-lt"/>
                          <a:ea typeface="+mn-ea"/>
                          <a:cs typeface="+mn-cs"/>
                        </a:rPr>
                        <a:t>New sales</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400" b="0" kern="1200" dirty="0">
                          <a:solidFill>
                            <a:schemeClr val="tx1"/>
                          </a:solidFill>
                          <a:latin typeface="+mn-lt"/>
                          <a:ea typeface="+mn-ea"/>
                          <a:cs typeface="+mn-cs"/>
                        </a:rPr>
                        <a:t>3400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a:r>
                        <a:rPr lang="en-US" sz="1400" b="0" dirty="0">
                          <a:solidFill>
                            <a:schemeClr val="tx1"/>
                          </a:solidFill>
                        </a:rPr>
                        <a:t>6900</a:t>
                      </a:r>
                      <a:endParaRPr lang="ru-RU" sz="1400" b="0" dirty="0">
                        <a:solidFill>
                          <a:schemeClr val="tx1"/>
                        </a:solidFill>
                      </a:endParaRP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a:r>
                        <a:rPr lang="en-US" sz="1400" b="0" dirty="0">
                          <a:solidFill>
                            <a:schemeClr val="tx1"/>
                          </a:solidFill>
                        </a:rPr>
                        <a:t>11200</a:t>
                      </a:r>
                      <a:endParaRPr lang="ru-RU" sz="1400" b="0" dirty="0">
                        <a:solidFill>
                          <a:schemeClr val="tx1"/>
                        </a:solidFill>
                      </a:endParaRP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a:r>
                        <a:rPr lang="en-US" sz="1400" b="0" dirty="0">
                          <a:solidFill>
                            <a:schemeClr val="tx1"/>
                          </a:solidFill>
                        </a:rPr>
                        <a:t>14700</a:t>
                      </a:r>
                      <a:endParaRPr lang="ru-RU" sz="1400" b="0" dirty="0">
                        <a:solidFill>
                          <a:schemeClr val="tx1"/>
                        </a:solidFill>
                      </a:endParaRP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a:r>
                        <a:rPr lang="en-US" sz="1400" b="0" dirty="0">
                          <a:solidFill>
                            <a:schemeClr val="tx1"/>
                          </a:solidFill>
                        </a:rPr>
                        <a:t>14800</a:t>
                      </a:r>
                      <a:endParaRPr lang="ru-RU" sz="1400" b="0" dirty="0">
                        <a:solidFill>
                          <a:schemeClr val="tx1"/>
                        </a:solidFill>
                      </a:endParaRP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54643380"/>
                  </a:ext>
                </a:extLst>
              </a:tr>
              <a:tr h="454180">
                <a:tc>
                  <a:txBody>
                    <a:bodyPr/>
                    <a:lstStyle/>
                    <a:p>
                      <a:pPr algn="l" fontAlgn="b"/>
                      <a:r>
                        <a:rPr lang="en-US" sz="1400" b="0" kern="1200" dirty="0">
                          <a:solidFill>
                            <a:schemeClr val="tx1"/>
                          </a:solidFill>
                          <a:latin typeface="+mn-lt"/>
                          <a:ea typeface="+mn-ea"/>
                          <a:cs typeface="+mn-cs"/>
                        </a:rPr>
                        <a:t>Prolongation sales</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algn="ctr" defTabSz="914400" rtl="0" eaLnBrk="1" fontAlgn="ctr" latinLnBrk="0" hangingPunct="1"/>
                      <a:r>
                        <a:rPr lang="en-US" sz="1400" b="0" kern="1200" dirty="0">
                          <a:solidFill>
                            <a:schemeClr val="tx1"/>
                          </a:solidFill>
                          <a:latin typeface="+mn-lt"/>
                          <a:ea typeface="+mn-ea"/>
                          <a:cs typeface="+mn-cs"/>
                        </a:rPr>
                        <a:t>1600</a:t>
                      </a:r>
                      <a:endParaRPr lang="ru-RU" sz="1400" b="0" kern="1200" dirty="0">
                        <a:solidFill>
                          <a:schemeClr val="tx1"/>
                        </a:solidFill>
                        <a:latin typeface="+mn-lt"/>
                        <a:ea typeface="+mn-ea"/>
                        <a:cs typeface="+mn-cs"/>
                      </a:endParaRP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algn="ctr" defTabSz="914400" rtl="0" eaLnBrk="1" fontAlgn="ctr" latinLnBrk="0" hangingPunct="1"/>
                      <a:r>
                        <a:rPr lang="en-US" sz="1400" b="0" kern="1200" dirty="0">
                          <a:solidFill>
                            <a:schemeClr val="tx1"/>
                          </a:solidFill>
                          <a:latin typeface="+mn-lt"/>
                          <a:ea typeface="+mn-ea"/>
                          <a:cs typeface="+mn-cs"/>
                        </a:rPr>
                        <a:t>8900</a:t>
                      </a:r>
                      <a:endParaRPr lang="ru-RU" sz="1400" b="0" kern="1200" dirty="0">
                        <a:solidFill>
                          <a:schemeClr val="tx1"/>
                        </a:solidFill>
                        <a:latin typeface="+mn-lt"/>
                        <a:ea typeface="+mn-ea"/>
                        <a:cs typeface="+mn-cs"/>
                      </a:endParaRP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algn="ctr" defTabSz="914400" rtl="0" eaLnBrk="1" fontAlgn="ctr" latinLnBrk="0" hangingPunct="1"/>
                      <a:r>
                        <a:rPr lang="en-US" sz="1400" b="0" kern="1200" dirty="0">
                          <a:solidFill>
                            <a:schemeClr val="tx1"/>
                          </a:solidFill>
                          <a:latin typeface="+mn-lt"/>
                          <a:ea typeface="+mn-ea"/>
                          <a:cs typeface="+mn-cs"/>
                        </a:rPr>
                        <a:t>9300</a:t>
                      </a:r>
                      <a:endParaRPr lang="ru-RU" sz="1400" b="0" kern="1200" dirty="0">
                        <a:solidFill>
                          <a:schemeClr val="tx1"/>
                        </a:solidFill>
                        <a:latin typeface="+mn-lt"/>
                        <a:ea typeface="+mn-ea"/>
                        <a:cs typeface="+mn-cs"/>
                      </a:endParaRP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algn="ctr" defTabSz="914400" rtl="0" eaLnBrk="1" fontAlgn="ctr" latinLnBrk="0" hangingPunct="1"/>
                      <a:r>
                        <a:rPr lang="en-US" sz="1400" b="0" kern="1200" dirty="0">
                          <a:solidFill>
                            <a:schemeClr val="tx1"/>
                          </a:solidFill>
                          <a:latin typeface="+mn-lt"/>
                          <a:ea typeface="+mn-ea"/>
                          <a:cs typeface="+mn-cs"/>
                        </a:rPr>
                        <a:t>13000</a:t>
                      </a:r>
                      <a:endParaRPr lang="ru-RU" sz="1400" b="0" kern="1200" dirty="0">
                        <a:solidFill>
                          <a:schemeClr val="tx1"/>
                        </a:solidFill>
                        <a:latin typeface="+mn-lt"/>
                        <a:ea typeface="+mn-ea"/>
                        <a:cs typeface="+mn-cs"/>
                      </a:endParaRP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algn="ctr" defTabSz="914400" rtl="0" eaLnBrk="1" fontAlgn="ctr" latinLnBrk="0" hangingPunct="1"/>
                      <a:r>
                        <a:rPr lang="en-US" sz="1400" b="0" kern="1200" dirty="0">
                          <a:solidFill>
                            <a:schemeClr val="tx1"/>
                          </a:solidFill>
                          <a:latin typeface="+mn-lt"/>
                          <a:ea typeface="+mn-ea"/>
                          <a:cs typeface="+mn-cs"/>
                        </a:rPr>
                        <a:t>14400</a:t>
                      </a:r>
                      <a:endParaRPr lang="ru-RU" sz="1400" b="0" kern="1200" dirty="0">
                        <a:solidFill>
                          <a:schemeClr val="tx1"/>
                        </a:solidFill>
                        <a:latin typeface="+mn-lt"/>
                        <a:ea typeface="+mn-ea"/>
                        <a:cs typeface="+mn-cs"/>
                      </a:endParaRP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91929622"/>
                  </a:ext>
                </a:extLst>
              </a:tr>
              <a:tr h="454180">
                <a:tc>
                  <a:txBody>
                    <a:bodyPr/>
                    <a:lstStyle/>
                    <a:p>
                      <a:pPr algn="l" fontAlgn="b"/>
                      <a:r>
                        <a:rPr lang="en-US" sz="1400" b="0" kern="1200" dirty="0">
                          <a:solidFill>
                            <a:schemeClr val="tx1"/>
                          </a:solidFill>
                          <a:latin typeface="+mn-lt"/>
                          <a:ea typeface="+mn-ea"/>
                          <a:cs typeface="+mn-cs"/>
                        </a:rPr>
                        <a:t>Repeat sales</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algn="ctr" defTabSz="914400" rtl="0" eaLnBrk="1" fontAlgn="ctr" latinLnBrk="0" hangingPunct="1"/>
                      <a:r>
                        <a:rPr lang="en-US" sz="1400" b="0" kern="1200" dirty="0">
                          <a:solidFill>
                            <a:schemeClr val="tx1"/>
                          </a:solidFill>
                          <a:latin typeface="+mn-lt"/>
                          <a:ea typeface="+mn-ea"/>
                          <a:cs typeface="+mn-cs"/>
                        </a:rPr>
                        <a:t>2900</a:t>
                      </a:r>
                      <a:endParaRPr lang="ru-RU" sz="1400" b="0" kern="1200" dirty="0">
                        <a:solidFill>
                          <a:schemeClr val="tx1"/>
                        </a:solidFill>
                        <a:latin typeface="+mn-lt"/>
                        <a:ea typeface="+mn-ea"/>
                        <a:cs typeface="+mn-cs"/>
                      </a:endParaRP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algn="ctr" defTabSz="914400" rtl="0" eaLnBrk="1" fontAlgn="ctr" latinLnBrk="0" hangingPunct="1"/>
                      <a:r>
                        <a:rPr lang="en-US" sz="1400" b="0" kern="1200" dirty="0">
                          <a:solidFill>
                            <a:schemeClr val="tx1"/>
                          </a:solidFill>
                          <a:latin typeface="+mn-lt"/>
                          <a:ea typeface="+mn-ea"/>
                          <a:cs typeface="+mn-cs"/>
                        </a:rPr>
                        <a:t>5200</a:t>
                      </a:r>
                      <a:endParaRPr lang="ru-RU" sz="1400" b="0" kern="1200" dirty="0">
                        <a:solidFill>
                          <a:schemeClr val="tx1"/>
                        </a:solidFill>
                        <a:latin typeface="+mn-lt"/>
                        <a:ea typeface="+mn-ea"/>
                        <a:cs typeface="+mn-cs"/>
                      </a:endParaRP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algn="ctr" defTabSz="914400" rtl="0" eaLnBrk="1" fontAlgn="ctr" latinLnBrk="0" hangingPunct="1"/>
                      <a:r>
                        <a:rPr lang="en-US" sz="1400" b="0" kern="1200" dirty="0">
                          <a:solidFill>
                            <a:schemeClr val="tx1"/>
                          </a:solidFill>
                          <a:latin typeface="+mn-lt"/>
                          <a:ea typeface="+mn-ea"/>
                          <a:cs typeface="+mn-cs"/>
                        </a:rPr>
                        <a:t>15500</a:t>
                      </a:r>
                      <a:endParaRPr lang="ru-RU" sz="1400" b="0" kern="1200" dirty="0">
                        <a:solidFill>
                          <a:schemeClr val="tx1"/>
                        </a:solidFill>
                        <a:latin typeface="+mn-lt"/>
                        <a:ea typeface="+mn-ea"/>
                        <a:cs typeface="+mn-cs"/>
                      </a:endParaRP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algn="ctr" defTabSz="914400" rtl="0" eaLnBrk="1" fontAlgn="ctr" latinLnBrk="0" hangingPunct="1"/>
                      <a:r>
                        <a:rPr lang="en-US" sz="1400" b="0" kern="1200" dirty="0">
                          <a:solidFill>
                            <a:schemeClr val="tx1"/>
                          </a:solidFill>
                          <a:latin typeface="+mn-lt"/>
                          <a:ea typeface="+mn-ea"/>
                          <a:cs typeface="+mn-cs"/>
                        </a:rPr>
                        <a:t>21400</a:t>
                      </a:r>
                      <a:endParaRPr lang="ru-RU" sz="1400" b="0" kern="1200" dirty="0">
                        <a:solidFill>
                          <a:schemeClr val="tx1"/>
                        </a:solidFill>
                        <a:latin typeface="+mn-lt"/>
                        <a:ea typeface="+mn-ea"/>
                        <a:cs typeface="+mn-cs"/>
                      </a:endParaRP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algn="ctr" defTabSz="914400" rtl="0" eaLnBrk="1" fontAlgn="ctr" latinLnBrk="0" hangingPunct="1"/>
                      <a:r>
                        <a:rPr lang="en-US" sz="1400" b="0" kern="1200" dirty="0">
                          <a:solidFill>
                            <a:schemeClr val="tx1"/>
                          </a:solidFill>
                          <a:latin typeface="+mn-lt"/>
                          <a:ea typeface="+mn-ea"/>
                          <a:cs typeface="+mn-cs"/>
                        </a:rPr>
                        <a:t>23000</a:t>
                      </a:r>
                      <a:endParaRPr lang="ru-RU" sz="1400" b="0" kern="1200" dirty="0">
                        <a:solidFill>
                          <a:schemeClr val="tx1"/>
                        </a:solidFill>
                        <a:latin typeface="+mn-lt"/>
                        <a:ea typeface="+mn-ea"/>
                        <a:cs typeface="+mn-cs"/>
                      </a:endParaRP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565493285"/>
              </p:ext>
            </p:extLst>
          </p:nvPr>
        </p:nvGraphicFramePr>
        <p:xfrm>
          <a:off x="179388" y="1032060"/>
          <a:ext cx="8785224" cy="2005222"/>
        </p:xfrm>
        <a:graphic>
          <a:graphicData uri="http://schemas.openxmlformats.org/drawingml/2006/table">
            <a:tbl>
              <a:tblPr/>
              <a:tblGrid>
                <a:gridCol w="1872332">
                  <a:extLst>
                    <a:ext uri="{9D8B030D-6E8A-4147-A177-3AD203B41FA5}">
                      <a16:colId xmlns:a16="http://schemas.microsoft.com/office/drawing/2014/main" val="20000"/>
                    </a:ext>
                  </a:extLst>
                </a:gridCol>
                <a:gridCol w="936104">
                  <a:extLst>
                    <a:ext uri="{9D8B030D-6E8A-4147-A177-3AD203B41FA5}">
                      <a16:colId xmlns:a16="http://schemas.microsoft.com/office/drawing/2014/main" val="20001"/>
                    </a:ext>
                  </a:extLst>
                </a:gridCol>
                <a:gridCol w="936104">
                  <a:extLst>
                    <a:ext uri="{9D8B030D-6E8A-4147-A177-3AD203B41FA5}">
                      <a16:colId xmlns:a16="http://schemas.microsoft.com/office/drawing/2014/main" val="20002"/>
                    </a:ext>
                  </a:extLst>
                </a:gridCol>
                <a:gridCol w="1296144">
                  <a:extLst>
                    <a:ext uri="{9D8B030D-6E8A-4147-A177-3AD203B41FA5}">
                      <a16:colId xmlns:a16="http://schemas.microsoft.com/office/drawing/2014/main" val="20003"/>
                    </a:ext>
                  </a:extLst>
                </a:gridCol>
                <a:gridCol w="1440160">
                  <a:extLst>
                    <a:ext uri="{9D8B030D-6E8A-4147-A177-3AD203B41FA5}">
                      <a16:colId xmlns:a16="http://schemas.microsoft.com/office/drawing/2014/main" val="20004"/>
                    </a:ext>
                  </a:extLst>
                </a:gridCol>
                <a:gridCol w="1152128">
                  <a:extLst>
                    <a:ext uri="{9D8B030D-6E8A-4147-A177-3AD203B41FA5}">
                      <a16:colId xmlns:a16="http://schemas.microsoft.com/office/drawing/2014/main" val="20005"/>
                    </a:ext>
                  </a:extLst>
                </a:gridCol>
                <a:gridCol w="1152252">
                  <a:extLst>
                    <a:ext uri="{9D8B030D-6E8A-4147-A177-3AD203B41FA5}">
                      <a16:colId xmlns:a16="http://schemas.microsoft.com/office/drawing/2014/main" val="20006"/>
                    </a:ext>
                  </a:extLst>
                </a:gridCol>
              </a:tblGrid>
              <a:tr h="379694">
                <a:tc>
                  <a:txBody>
                    <a:bodyPr/>
                    <a:lstStyle/>
                    <a:p>
                      <a:pPr algn="ctr" fontAlgn="ctr"/>
                      <a:r>
                        <a:rPr lang="en-US" sz="1400" b="0" kern="1200" dirty="0">
                          <a:solidFill>
                            <a:schemeClr val="tx1"/>
                          </a:solidFill>
                          <a:latin typeface="+mn-lt"/>
                          <a:ea typeface="+mn-ea"/>
                          <a:cs typeface="+mn-cs"/>
                        </a:rPr>
                        <a:t> </a:t>
                      </a:r>
                    </a:p>
                  </a:txBody>
                  <a:tcPr marL="6350" marR="6350" marT="635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algn="ctr" fontAlgn="ctr"/>
                      <a:r>
                        <a:rPr lang="en-US" sz="1400" b="0" kern="1200" dirty="0">
                          <a:solidFill>
                            <a:schemeClr val="tx1"/>
                          </a:solidFill>
                          <a:latin typeface="+mn-lt"/>
                          <a:ea typeface="+mn-ea"/>
                          <a:cs typeface="+mn-cs"/>
                        </a:rPr>
                        <a:t>Month 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algn="ctr" fontAlgn="ctr"/>
                      <a:r>
                        <a:rPr lang="en-US" sz="1400" b="0" kern="1200" dirty="0">
                          <a:solidFill>
                            <a:schemeClr val="tx1"/>
                          </a:solidFill>
                          <a:latin typeface="+mn-lt"/>
                          <a:ea typeface="+mn-ea"/>
                          <a:cs typeface="+mn-cs"/>
                        </a:rPr>
                        <a:t>Month 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algn="ctr" fontAlgn="ctr"/>
                      <a:r>
                        <a:rPr lang="en-US" sz="1400" b="0" kern="1200" dirty="0">
                          <a:solidFill>
                            <a:schemeClr val="tx1"/>
                          </a:solidFill>
                          <a:latin typeface="+mn-lt"/>
                          <a:ea typeface="+mn-ea"/>
                          <a:cs typeface="+mn-cs"/>
                        </a:rPr>
                        <a:t>Month 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algn="ctr" fontAlgn="ctr"/>
                      <a:r>
                        <a:rPr lang="en-US" sz="1400" b="0" kern="1200" dirty="0">
                          <a:solidFill>
                            <a:schemeClr val="tx1"/>
                          </a:solidFill>
                          <a:latin typeface="+mn-lt"/>
                          <a:ea typeface="+mn-ea"/>
                          <a:cs typeface="+mn-cs"/>
                        </a:rPr>
                        <a:t>Month 4</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algn="ctr" fontAlgn="ctr"/>
                      <a:r>
                        <a:rPr lang="en-US" sz="1400" b="0" kern="1200" dirty="0">
                          <a:solidFill>
                            <a:schemeClr val="tx1"/>
                          </a:solidFill>
                          <a:latin typeface="+mn-lt"/>
                          <a:ea typeface="+mn-ea"/>
                          <a:cs typeface="+mn-cs"/>
                        </a:rPr>
                        <a:t>Month 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algn="ctr" fontAlgn="ctr"/>
                      <a:r>
                        <a:rPr lang="en-US" sz="1400" b="0" kern="1200" dirty="0">
                          <a:solidFill>
                            <a:schemeClr val="tx1"/>
                          </a:solidFill>
                          <a:latin typeface="+mn-lt"/>
                          <a:ea typeface="+mn-ea"/>
                          <a:cs typeface="+mn-cs"/>
                        </a:rPr>
                        <a:t>Month 6</a:t>
                      </a:r>
                    </a:p>
                  </a:txBody>
                  <a:tcPr marL="6350" marR="6350" marT="635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0"/>
                  </a:ext>
                </a:extLst>
              </a:tr>
              <a:tr h="379694">
                <a:tc>
                  <a:txBody>
                    <a:bodyPr/>
                    <a:lstStyle/>
                    <a:p>
                      <a:pPr algn="ctr" fontAlgn="ctr"/>
                      <a:r>
                        <a:rPr lang="en-US" sz="1400" kern="1200" dirty="0">
                          <a:solidFill>
                            <a:schemeClr val="tx1"/>
                          </a:solidFill>
                          <a:latin typeface="+mn-lt"/>
                          <a:ea typeface="+mn-ea"/>
                          <a:cs typeface="+mn-cs"/>
                        </a:rPr>
                        <a:t>Number of loans disbursed per month</a:t>
                      </a:r>
                    </a:p>
                  </a:txBody>
                  <a:tcPr marL="6350" marR="6350" marT="635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400" kern="1200" dirty="0">
                          <a:solidFill>
                            <a:schemeClr val="tx1"/>
                          </a:solidFill>
                          <a:latin typeface="+mn-lt"/>
                          <a:ea typeface="+mn-ea"/>
                          <a:cs typeface="+mn-cs"/>
                        </a:rPr>
                        <a:t>100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400" kern="1200" dirty="0">
                          <a:solidFill>
                            <a:schemeClr val="tx1"/>
                          </a:solidFill>
                          <a:latin typeface="+mn-lt"/>
                          <a:ea typeface="+mn-ea"/>
                          <a:cs typeface="+mn-cs"/>
                        </a:rPr>
                        <a:t>3</a:t>
                      </a:r>
                      <a:r>
                        <a:rPr lang="ru-RU" sz="1400" kern="1200" dirty="0">
                          <a:solidFill>
                            <a:schemeClr val="tx1"/>
                          </a:solidFill>
                          <a:latin typeface="+mn-lt"/>
                          <a:ea typeface="+mn-ea"/>
                          <a:cs typeface="+mn-cs"/>
                        </a:rPr>
                        <a:t>00</a:t>
                      </a:r>
                      <a:endParaRPr lang="en-US" sz="1400" kern="1200" dirty="0">
                        <a:solidFill>
                          <a:schemeClr val="tx1"/>
                        </a:solidFill>
                        <a:latin typeface="+mn-lt"/>
                        <a:ea typeface="+mn-ea"/>
                        <a:cs typeface="+mn-cs"/>
                      </a:endParaRP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ru-RU" sz="1400" kern="1200" dirty="0">
                          <a:solidFill>
                            <a:schemeClr val="tx1"/>
                          </a:solidFill>
                          <a:latin typeface="+mn-lt"/>
                          <a:ea typeface="+mn-ea"/>
                          <a:cs typeface="+mn-cs"/>
                        </a:rPr>
                        <a:t>600</a:t>
                      </a:r>
                      <a:endParaRPr lang="en-US" sz="1400" kern="1200" dirty="0">
                        <a:solidFill>
                          <a:schemeClr val="tx1"/>
                        </a:solidFill>
                        <a:latin typeface="+mn-lt"/>
                        <a:ea typeface="+mn-ea"/>
                        <a:cs typeface="+mn-cs"/>
                      </a:endParaRP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ru-RU" sz="1400" kern="1200" dirty="0">
                          <a:solidFill>
                            <a:schemeClr val="tx1"/>
                          </a:solidFill>
                          <a:latin typeface="+mn-lt"/>
                          <a:ea typeface="+mn-ea"/>
                          <a:cs typeface="+mn-cs"/>
                        </a:rPr>
                        <a:t>900</a:t>
                      </a:r>
                      <a:endParaRPr lang="en-US" sz="1400" kern="1200" dirty="0">
                        <a:solidFill>
                          <a:schemeClr val="tx1"/>
                        </a:solidFill>
                        <a:latin typeface="+mn-lt"/>
                        <a:ea typeface="+mn-ea"/>
                        <a:cs typeface="+mn-cs"/>
                      </a:endParaRP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ru-RU" sz="1400" kern="1200" dirty="0">
                          <a:solidFill>
                            <a:schemeClr val="tx1"/>
                          </a:solidFill>
                          <a:latin typeface="+mn-lt"/>
                          <a:ea typeface="+mn-ea"/>
                          <a:cs typeface="+mn-cs"/>
                        </a:rPr>
                        <a:t>1200</a:t>
                      </a:r>
                      <a:endParaRPr lang="en-US" sz="1400" kern="1200" dirty="0">
                        <a:solidFill>
                          <a:schemeClr val="tx1"/>
                        </a:solidFill>
                        <a:latin typeface="+mn-lt"/>
                        <a:ea typeface="+mn-ea"/>
                        <a:cs typeface="+mn-cs"/>
                      </a:endParaRP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ru-RU" sz="1400" kern="1200" dirty="0">
                          <a:solidFill>
                            <a:schemeClr val="tx1"/>
                          </a:solidFill>
                          <a:latin typeface="+mn-lt"/>
                          <a:ea typeface="+mn-ea"/>
                          <a:cs typeface="+mn-cs"/>
                        </a:rPr>
                        <a:t>1</a:t>
                      </a:r>
                      <a:r>
                        <a:rPr lang="en-US" sz="1400" kern="1200" dirty="0">
                          <a:solidFill>
                            <a:schemeClr val="tx1"/>
                          </a:solidFill>
                          <a:latin typeface="+mn-lt"/>
                          <a:ea typeface="+mn-ea"/>
                          <a:cs typeface="+mn-cs"/>
                        </a:rPr>
                        <a:t>5</a:t>
                      </a:r>
                      <a:r>
                        <a:rPr lang="ru-RU" sz="1400" kern="1200" dirty="0">
                          <a:solidFill>
                            <a:schemeClr val="tx1"/>
                          </a:solidFill>
                          <a:latin typeface="+mn-lt"/>
                          <a:ea typeface="+mn-ea"/>
                          <a:cs typeface="+mn-cs"/>
                        </a:rPr>
                        <a:t>00</a:t>
                      </a:r>
                      <a:endParaRPr lang="en-US" sz="1400" kern="1200" dirty="0">
                        <a:solidFill>
                          <a:schemeClr val="tx1"/>
                        </a:solidFill>
                        <a:latin typeface="+mn-lt"/>
                        <a:ea typeface="+mn-ea"/>
                        <a:cs typeface="+mn-cs"/>
                      </a:endParaRPr>
                    </a:p>
                  </a:txBody>
                  <a:tcPr marL="6350" marR="6350" marT="635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379694">
                <a:tc>
                  <a:txBody>
                    <a:bodyPr/>
                    <a:lstStyle/>
                    <a:p>
                      <a:pPr marL="138113" indent="0" algn="l" fontAlgn="ctr">
                        <a:tabLst/>
                      </a:pPr>
                      <a:r>
                        <a:rPr lang="en-US" sz="1400" kern="1200" dirty="0">
                          <a:solidFill>
                            <a:schemeClr val="tx1"/>
                          </a:solidFill>
                          <a:latin typeface="+mn-lt"/>
                          <a:ea typeface="+mn-ea"/>
                          <a:cs typeface="+mn-cs"/>
                        </a:rPr>
                        <a:t>Share of new sales, % </a:t>
                      </a:r>
                    </a:p>
                  </a:txBody>
                  <a:tcPr marL="6350" marR="6350" marT="635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is-IS" sz="1400" b="0" i="0" u="none" strike="noStrike" dirty="0">
                          <a:solidFill>
                            <a:srgbClr val="000000"/>
                          </a:solidFill>
                          <a:effectLst/>
                          <a:latin typeface="Calibri" charset="0"/>
                        </a:rPr>
                        <a:t>82%</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1400" b="0" i="0" u="none" strike="noStrike" dirty="0">
                          <a:solidFill>
                            <a:srgbClr val="000000"/>
                          </a:solidFill>
                          <a:effectLst/>
                          <a:latin typeface="Calibri" charset="0"/>
                        </a:rPr>
                        <a:t>76%</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it-IT" sz="1400" b="0" i="0" u="none" strike="noStrike">
                          <a:solidFill>
                            <a:srgbClr val="000000"/>
                          </a:solidFill>
                          <a:effectLst/>
                          <a:latin typeface="Calibri" charset="0"/>
                        </a:rPr>
                        <a:t>74%</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is-IS" sz="1400" b="0" i="0" u="none" strike="noStrike">
                          <a:solidFill>
                            <a:srgbClr val="000000"/>
                          </a:solidFill>
                          <a:effectLst/>
                          <a:latin typeface="Calibri" charset="0"/>
                        </a:rPr>
                        <a:t>72%</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is-IS" sz="1400" b="0" i="0" u="none" strike="noStrike">
                          <a:solidFill>
                            <a:srgbClr val="000000"/>
                          </a:solidFill>
                          <a:effectLst/>
                          <a:latin typeface="Calibri" charset="0"/>
                        </a:rPr>
                        <a:t>52%</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1400" b="0" i="0" u="none" strike="noStrike">
                          <a:solidFill>
                            <a:srgbClr val="000000"/>
                          </a:solidFill>
                          <a:effectLst/>
                          <a:latin typeface="Calibri" charset="0"/>
                        </a:rPr>
                        <a:t>49%</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26764186"/>
                  </a:ext>
                </a:extLst>
              </a:tr>
              <a:tr h="379694">
                <a:tc>
                  <a:txBody>
                    <a:bodyPr/>
                    <a:lstStyle/>
                    <a:p>
                      <a:pPr marL="95250" indent="0" algn="l" fontAlgn="ctr">
                        <a:tabLst/>
                      </a:pPr>
                      <a:r>
                        <a:rPr lang="en-US" sz="1400" kern="1200" dirty="0">
                          <a:solidFill>
                            <a:schemeClr val="tx1"/>
                          </a:solidFill>
                          <a:latin typeface="+mn-lt"/>
                          <a:ea typeface="+mn-ea"/>
                          <a:cs typeface="+mn-cs"/>
                        </a:rPr>
                        <a:t>Share of repeat sales, %</a:t>
                      </a:r>
                    </a:p>
                  </a:txBody>
                  <a:tcPr marL="6350" marR="6350" marT="635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1400" b="0" i="0" u="none" strike="noStrike">
                          <a:solidFill>
                            <a:srgbClr val="000000"/>
                          </a:solidFill>
                          <a:effectLst/>
                          <a:latin typeface="Calibri" charset="0"/>
                        </a:rPr>
                        <a:t>18%</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1400" b="0" i="0" u="none" strike="noStrike" dirty="0">
                          <a:solidFill>
                            <a:srgbClr val="000000"/>
                          </a:solidFill>
                          <a:effectLst/>
                          <a:latin typeface="Calibri" charset="0"/>
                        </a:rPr>
                        <a:t>18%</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1400" b="0" i="0" u="none" strike="noStrike" dirty="0">
                          <a:solidFill>
                            <a:srgbClr val="000000"/>
                          </a:solidFill>
                          <a:effectLst/>
                          <a:latin typeface="Calibri" charset="0"/>
                        </a:rPr>
                        <a:t>16%</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it-IT" sz="1400" b="0" i="0" u="none" strike="noStrike">
                          <a:solidFill>
                            <a:srgbClr val="000000"/>
                          </a:solidFill>
                          <a:effectLst/>
                          <a:latin typeface="Calibri" charset="0"/>
                        </a:rPr>
                        <a:t>14%</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it-IT" sz="1400" b="0" i="0" u="none" strike="noStrike">
                          <a:solidFill>
                            <a:srgbClr val="000000"/>
                          </a:solidFill>
                          <a:effectLst/>
                          <a:latin typeface="Calibri" charset="0"/>
                        </a:rPr>
                        <a:t>34%</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it-IT" sz="1400" b="0" i="0" u="none" strike="noStrike">
                          <a:solidFill>
                            <a:srgbClr val="000000"/>
                          </a:solidFill>
                          <a:effectLst/>
                          <a:latin typeface="Calibri" charset="0"/>
                        </a:rPr>
                        <a:t>35%</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22532509"/>
                  </a:ext>
                </a:extLst>
              </a:tr>
              <a:tr h="379694">
                <a:tc>
                  <a:txBody>
                    <a:bodyPr/>
                    <a:lstStyle/>
                    <a:p>
                      <a:pPr marL="95250" indent="0" algn="l" fontAlgn="ctr">
                        <a:tabLst/>
                      </a:pPr>
                      <a:r>
                        <a:rPr lang="en-US" sz="1400" kern="1200" dirty="0">
                          <a:solidFill>
                            <a:schemeClr val="tx1"/>
                          </a:solidFill>
                          <a:latin typeface="+mn-lt"/>
                          <a:ea typeface="+mn-ea"/>
                          <a:cs typeface="+mn-cs"/>
                        </a:rPr>
                        <a:t>Share of prolongations, %</a:t>
                      </a:r>
                    </a:p>
                  </a:txBody>
                  <a:tcPr marL="6350" marR="6350" marT="635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charset="0"/>
                        </a:rPr>
                        <a:t>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1400" b="0" i="0" u="none" strike="noStrike">
                          <a:solidFill>
                            <a:srgbClr val="000000"/>
                          </a:solidFill>
                          <a:effectLst/>
                          <a:latin typeface="Calibri" charset="0"/>
                        </a:rPr>
                        <a:t>6%</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1400" b="0" i="0" u="none" strike="noStrike" dirty="0">
                          <a:solidFill>
                            <a:srgbClr val="000000"/>
                          </a:solidFill>
                          <a:effectLst/>
                          <a:latin typeface="Calibri" charset="0"/>
                        </a:rPr>
                        <a:t>10%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it-IT" sz="1400" b="0" i="0" u="none" strike="noStrike" dirty="0">
                          <a:solidFill>
                            <a:srgbClr val="000000"/>
                          </a:solidFill>
                          <a:effectLst/>
                          <a:latin typeface="Calibri" charset="0"/>
                        </a:rPr>
                        <a:t>14%</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it-IT" sz="1400" b="0" i="0" u="none" strike="noStrike" dirty="0">
                          <a:solidFill>
                            <a:srgbClr val="000000"/>
                          </a:solidFill>
                          <a:effectLst/>
                          <a:latin typeface="Calibri" charset="0"/>
                        </a:rPr>
                        <a:t>14%</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1400" b="0" i="0" u="none" strike="noStrike" dirty="0">
                          <a:solidFill>
                            <a:srgbClr val="000000"/>
                          </a:solidFill>
                          <a:effectLst/>
                          <a:latin typeface="Calibri" charset="0"/>
                        </a:rPr>
                        <a:t>17%</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51241305"/>
                  </a:ext>
                </a:extLst>
              </a:tr>
            </a:tbl>
          </a:graphicData>
        </a:graphic>
      </p:graphicFrame>
      <p:sp>
        <p:nvSpPr>
          <p:cNvPr id="10" name="TextBox 9"/>
          <p:cNvSpPr txBox="1"/>
          <p:nvPr/>
        </p:nvSpPr>
        <p:spPr>
          <a:xfrm>
            <a:off x="1547664" y="636271"/>
            <a:ext cx="6192688" cy="369332"/>
          </a:xfrm>
          <a:prstGeom prst="rect">
            <a:avLst/>
          </a:prstGeom>
          <a:noFill/>
        </p:spPr>
        <p:txBody>
          <a:bodyPr wrap="square" rtlCol="0">
            <a:spAutoFit/>
          </a:bodyPr>
          <a:lstStyle/>
          <a:p>
            <a:pPr algn="ctr"/>
            <a:r>
              <a:rPr lang="en-US"/>
              <a:t>Short term sales plan</a:t>
            </a:r>
          </a:p>
        </p:txBody>
      </p:sp>
      <p:sp>
        <p:nvSpPr>
          <p:cNvPr id="11" name="TextBox 10"/>
          <p:cNvSpPr txBox="1"/>
          <p:nvPr/>
        </p:nvSpPr>
        <p:spPr>
          <a:xfrm>
            <a:off x="1547664" y="3131676"/>
            <a:ext cx="6192688" cy="369332"/>
          </a:xfrm>
          <a:prstGeom prst="rect">
            <a:avLst/>
          </a:prstGeom>
          <a:noFill/>
        </p:spPr>
        <p:txBody>
          <a:bodyPr wrap="square" rtlCol="0">
            <a:spAutoFit/>
          </a:bodyPr>
          <a:lstStyle/>
          <a:p>
            <a:pPr algn="ctr"/>
            <a:r>
              <a:rPr lang="en-US"/>
              <a:t>Long term sales plan</a:t>
            </a:r>
          </a:p>
        </p:txBody>
      </p:sp>
    </p:spTree>
    <p:extLst>
      <p:ext uri="{BB962C8B-B14F-4D97-AF65-F5344CB8AC3E}">
        <p14:creationId xmlns:p14="http://schemas.microsoft.com/office/powerpoint/2010/main" val="103520622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Текст 5"/>
          <p:cNvSpPr>
            <a:spLocks noGrp="1"/>
          </p:cNvSpPr>
          <p:nvPr>
            <p:ph type="body" idx="1"/>
          </p:nvPr>
        </p:nvSpPr>
        <p:spPr/>
        <p:txBody>
          <a:bodyPr/>
          <a:lstStyle/>
          <a:p>
            <a:r>
              <a:rPr lang="en-US"/>
              <a:t>Decision making &amp; Collection</a:t>
            </a:r>
          </a:p>
        </p:txBody>
      </p:sp>
      <p:sp>
        <p:nvSpPr>
          <p:cNvPr id="4" name="Номер слайда 3"/>
          <p:cNvSpPr>
            <a:spLocks noGrp="1"/>
          </p:cNvSpPr>
          <p:nvPr>
            <p:ph type="sldNum" sz="quarter" idx="12"/>
          </p:nvPr>
        </p:nvSpPr>
        <p:spPr/>
        <p:txBody>
          <a:bodyPr/>
          <a:lstStyle/>
          <a:p>
            <a:fld id="{D7F305DA-160D-498F-B102-A1D8643B4A2C}" type="slidenum">
              <a:rPr lang="ru-RU" smtClean="0"/>
              <a:pPr/>
              <a:t>33</a:t>
            </a:fld>
            <a:endParaRPr lang="ru-RU"/>
          </a:p>
        </p:txBody>
      </p:sp>
    </p:spTree>
    <p:extLst>
      <p:ext uri="{BB962C8B-B14F-4D97-AF65-F5344CB8AC3E}">
        <p14:creationId xmlns:p14="http://schemas.microsoft.com/office/powerpoint/2010/main" val="48138898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0892" y="116632"/>
            <a:ext cx="5135204" cy="312281"/>
          </a:xfrm>
        </p:spPr>
        <p:txBody>
          <a:bodyPr/>
          <a:lstStyle/>
          <a:p>
            <a:r>
              <a:rPr lang="en-US"/>
              <a:t>Credit and Limit Policy </a:t>
            </a:r>
          </a:p>
        </p:txBody>
      </p:sp>
      <p:sp>
        <p:nvSpPr>
          <p:cNvPr id="4" name="Slide Number Placeholder 3"/>
          <p:cNvSpPr>
            <a:spLocks noGrp="1"/>
          </p:cNvSpPr>
          <p:nvPr>
            <p:ph type="sldNum" sz="quarter" idx="12"/>
          </p:nvPr>
        </p:nvSpPr>
        <p:spPr/>
        <p:txBody>
          <a:bodyPr/>
          <a:lstStyle/>
          <a:p>
            <a:fld id="{D7F305DA-160D-498F-B102-A1D8643B4A2C}" type="slidenum">
              <a:rPr lang="ru-RU" smtClean="0"/>
              <a:pPr/>
              <a:t>34</a:t>
            </a:fld>
            <a:endParaRPr lang="ru-RU"/>
          </a:p>
        </p:txBody>
      </p:sp>
      <p:graphicFrame>
        <p:nvGraphicFramePr>
          <p:cNvPr id="5" name="Таблица 2"/>
          <p:cNvGraphicFramePr>
            <a:graphicFrameLocks noGrp="1"/>
          </p:cNvGraphicFramePr>
          <p:nvPr>
            <p:extLst>
              <p:ext uri="{D42A27DB-BD31-4B8C-83A1-F6EECF244321}">
                <p14:modId xmlns:p14="http://schemas.microsoft.com/office/powerpoint/2010/main" val="527736527"/>
              </p:ext>
            </p:extLst>
          </p:nvPr>
        </p:nvGraphicFramePr>
        <p:xfrm>
          <a:off x="35496" y="606584"/>
          <a:ext cx="9070226" cy="5886265"/>
        </p:xfrm>
        <a:graphic>
          <a:graphicData uri="http://schemas.openxmlformats.org/drawingml/2006/table">
            <a:tbl>
              <a:tblPr firstRow="1" bandRow="1">
                <a:tableStyleId>{5C22544A-7EE6-4342-B048-85BDC9FD1C3A}</a:tableStyleId>
              </a:tblPr>
              <a:tblGrid>
                <a:gridCol w="357505">
                  <a:extLst>
                    <a:ext uri="{9D8B030D-6E8A-4147-A177-3AD203B41FA5}">
                      <a16:colId xmlns:a16="http://schemas.microsoft.com/office/drawing/2014/main" val="20000"/>
                    </a:ext>
                  </a:extLst>
                </a:gridCol>
                <a:gridCol w="2268514">
                  <a:extLst>
                    <a:ext uri="{9D8B030D-6E8A-4147-A177-3AD203B41FA5}">
                      <a16:colId xmlns:a16="http://schemas.microsoft.com/office/drawing/2014/main" val="20001"/>
                    </a:ext>
                  </a:extLst>
                </a:gridCol>
                <a:gridCol w="6444207">
                  <a:extLst>
                    <a:ext uri="{9D8B030D-6E8A-4147-A177-3AD203B41FA5}">
                      <a16:colId xmlns:a16="http://schemas.microsoft.com/office/drawing/2014/main" val="20002"/>
                    </a:ext>
                  </a:extLst>
                </a:gridCol>
              </a:tblGrid>
              <a:tr h="250958">
                <a:tc>
                  <a:txBody>
                    <a:bodyPr/>
                    <a:lstStyle/>
                    <a:p>
                      <a:pPr algn="ctr"/>
                      <a:r>
                        <a:rPr lang="en-US" sz="1200" dirty="0"/>
                        <a:t>#</a:t>
                      </a:r>
                    </a:p>
                  </a:txBody>
                  <a:tcPr anchor="ctr"/>
                </a:tc>
                <a:tc>
                  <a:txBody>
                    <a:bodyPr/>
                    <a:lstStyle/>
                    <a:p>
                      <a:pPr algn="ctr"/>
                      <a:r>
                        <a:rPr lang="en-US" sz="1200" dirty="0"/>
                        <a:t>Rule</a:t>
                      </a:r>
                    </a:p>
                  </a:txBody>
                  <a:tcPr anchor="ctr"/>
                </a:tc>
                <a:tc>
                  <a:txBody>
                    <a:bodyPr/>
                    <a:lstStyle/>
                    <a:p>
                      <a:pPr algn="ctr"/>
                      <a:r>
                        <a:rPr lang="en-US" sz="1200" dirty="0"/>
                        <a:t>Description</a:t>
                      </a:r>
                    </a:p>
                  </a:txBody>
                  <a:tcPr anchor="ctr"/>
                </a:tc>
                <a:extLst>
                  <a:ext uri="{0D108BD9-81ED-4DB2-BD59-A6C34878D82A}">
                    <a16:rowId xmlns:a16="http://schemas.microsoft.com/office/drawing/2014/main" val="10000"/>
                  </a:ext>
                </a:extLst>
              </a:tr>
              <a:tr h="237016">
                <a:tc>
                  <a:txBody>
                    <a:bodyPr/>
                    <a:lstStyle/>
                    <a:p>
                      <a:pPr algn="ctr"/>
                      <a:r>
                        <a:rPr lang="en-US" sz="1100" dirty="0">
                          <a:latin typeface="+mn-lt"/>
                        </a:rPr>
                        <a:t>1</a:t>
                      </a:r>
                    </a:p>
                  </a:txBody>
                  <a:tcPr anchor="ctr"/>
                </a:tc>
                <a:tc>
                  <a:txBody>
                    <a:bodyPr/>
                    <a:lstStyle/>
                    <a:p>
                      <a:pPr algn="l" fontAlgn="t"/>
                      <a:r>
                        <a:rPr lang="en-US" sz="1100" b="1" i="0" u="none" strike="noStrike" dirty="0">
                          <a:solidFill>
                            <a:srgbClr val="000000"/>
                          </a:solidFill>
                          <a:effectLst/>
                          <a:latin typeface="+mn-lt"/>
                        </a:rPr>
                        <a:t>Customer segment</a:t>
                      </a:r>
                    </a:p>
                  </a:txBody>
                  <a:tcPr marL="12700" marR="12700" marT="12700" marB="0"/>
                </a:tc>
                <a:tc>
                  <a:txBody>
                    <a:bodyPr/>
                    <a:lstStyle/>
                    <a:p>
                      <a:pPr algn="l" fontAlgn="t"/>
                      <a:r>
                        <a:rPr lang="en-US" sz="1100" b="0" i="0" u="none" strike="noStrike" dirty="0">
                          <a:solidFill>
                            <a:srgbClr val="000000"/>
                          </a:solidFill>
                          <a:effectLst/>
                          <a:latin typeface="+mn-lt"/>
                        </a:rPr>
                        <a:t>All customers, valid bank account is obligatory</a:t>
                      </a:r>
                    </a:p>
                  </a:txBody>
                  <a:tcPr marL="12700" marR="12700" marT="12700" marB="0"/>
                </a:tc>
                <a:extLst>
                  <a:ext uri="{0D108BD9-81ED-4DB2-BD59-A6C34878D82A}">
                    <a16:rowId xmlns:a16="http://schemas.microsoft.com/office/drawing/2014/main" val="10006"/>
                  </a:ext>
                </a:extLst>
              </a:tr>
              <a:tr h="778435">
                <a:tc>
                  <a:txBody>
                    <a:bodyPr/>
                    <a:lstStyle/>
                    <a:p>
                      <a:pPr algn="ctr"/>
                      <a:r>
                        <a:rPr lang="en-US" sz="1100" kern="1200" baseline="0" dirty="0">
                          <a:latin typeface="+mn-lt"/>
                          <a:ea typeface="+mn-ea"/>
                          <a:cs typeface="+mn-cs"/>
                        </a:rPr>
                        <a:t>2</a:t>
                      </a:r>
                      <a:endParaRPr lang="en-US" sz="1100" kern="1200" baseline="0" dirty="0">
                        <a:solidFill>
                          <a:schemeClr val="dk1"/>
                        </a:solidFill>
                        <a:latin typeface="+mn-lt"/>
                        <a:ea typeface="+mn-ea"/>
                        <a:cs typeface="+mn-cs"/>
                      </a:endParaRPr>
                    </a:p>
                  </a:txBody>
                  <a:tcPr anchor="ctr"/>
                </a:tc>
                <a:tc>
                  <a:txBody>
                    <a:bodyPr/>
                    <a:lstStyle/>
                    <a:p>
                      <a:pPr algn="l" fontAlgn="t"/>
                      <a:r>
                        <a:rPr lang="en-US" sz="1100" b="1" i="0" u="none" strike="noStrike" kern="1200" dirty="0">
                          <a:solidFill>
                            <a:srgbClr val="000000"/>
                          </a:solidFill>
                          <a:effectLst/>
                          <a:latin typeface="+mn-lt"/>
                          <a:ea typeface="+mn-ea"/>
                          <a:cs typeface="+mn-cs"/>
                        </a:rPr>
                        <a:t>1st loan policy</a:t>
                      </a:r>
                    </a:p>
                  </a:txBody>
                  <a:tcPr marL="12700" marR="12700" marT="12700" marB="0"/>
                </a:tc>
                <a:tc>
                  <a: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kern="1200" baseline="0" dirty="0">
                          <a:solidFill>
                            <a:schemeClr val="tx1"/>
                          </a:solidFill>
                          <a:latin typeface="+mn-lt"/>
                          <a:ea typeface="+mn-ea"/>
                          <a:cs typeface="+mn-cs"/>
                        </a:rPr>
                        <a:t>50k MMK via Bank domestic remittance (15% of </a:t>
                      </a:r>
                      <a:r>
                        <a:rPr lang="en-US" sz="1100" u="none" strike="noStrike" dirty="0">
                          <a:effectLst/>
                        </a:rPr>
                        <a:t>average</a:t>
                      </a:r>
                      <a:r>
                        <a:rPr lang="en-US" sz="1100" kern="1200" baseline="0" dirty="0">
                          <a:solidFill>
                            <a:schemeClr val="tx1"/>
                          </a:solidFill>
                          <a:latin typeface="+mn-lt"/>
                          <a:ea typeface="+mn-ea"/>
                          <a:cs typeface="+mn-cs"/>
                        </a:rPr>
                        <a:t> salary</a:t>
                      </a:r>
                      <a:r>
                        <a:rPr lang="en-US" sz="1100" b="0" kern="1200" baseline="0" dirty="0">
                          <a:solidFill>
                            <a:schemeClr val="tx1"/>
                          </a:solidFill>
                          <a:latin typeface="+mn-lt"/>
                          <a:ea typeface="+mn-ea"/>
                          <a:cs typeface="+mn-cs"/>
                        </a:rPr>
                        <a:t>, </a:t>
                      </a:r>
                      <a:r>
                        <a:rPr lang="en-US" sz="1100" b="0" dirty="0">
                          <a:solidFill>
                            <a:schemeClr val="tx1"/>
                          </a:solidFill>
                        </a:rPr>
                        <a:t>equivalent</a:t>
                      </a:r>
                      <a:r>
                        <a:rPr lang="en-US" sz="1100" b="0" baseline="0" dirty="0">
                          <a:solidFill>
                            <a:schemeClr val="tx1"/>
                          </a:solidFill>
                        </a:rPr>
                        <a:t> of </a:t>
                      </a:r>
                      <a:r>
                        <a:rPr lang="en-US" sz="1100" kern="1200" baseline="0" dirty="0">
                          <a:solidFill>
                            <a:schemeClr val="tx1"/>
                          </a:solidFill>
                          <a:latin typeface="+mn-lt"/>
                          <a:ea typeface="+mn-ea"/>
                          <a:cs typeface="+mn-cs"/>
                        </a:rPr>
                        <a:t>41usd)</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kern="1200" baseline="0" dirty="0">
                          <a:solidFill>
                            <a:schemeClr val="tx1"/>
                          </a:solidFill>
                          <a:latin typeface="+mn-lt"/>
                          <a:ea typeface="+mn-ea"/>
                          <a:cs typeface="+mn-cs"/>
                        </a:rPr>
                        <a:t>100k MMK on bank account (30% of </a:t>
                      </a:r>
                      <a:r>
                        <a:rPr lang="en-US" sz="1100" u="none" strike="noStrike" dirty="0">
                          <a:effectLst/>
                        </a:rPr>
                        <a:t>average</a:t>
                      </a:r>
                      <a:r>
                        <a:rPr lang="en-US" sz="1100" kern="1200" baseline="0" dirty="0">
                          <a:solidFill>
                            <a:schemeClr val="tx1"/>
                          </a:solidFill>
                          <a:latin typeface="+mn-lt"/>
                          <a:ea typeface="+mn-ea"/>
                          <a:cs typeface="+mn-cs"/>
                        </a:rPr>
                        <a:t> salary</a:t>
                      </a:r>
                      <a:r>
                        <a:rPr lang="en-US" sz="1100" b="0" kern="1200" baseline="0" dirty="0">
                          <a:solidFill>
                            <a:schemeClr val="tx1"/>
                          </a:solidFill>
                          <a:latin typeface="+mn-lt"/>
                          <a:ea typeface="+mn-ea"/>
                          <a:cs typeface="+mn-cs"/>
                        </a:rPr>
                        <a:t>, </a:t>
                      </a:r>
                      <a:r>
                        <a:rPr lang="en-US" sz="1100" b="0" dirty="0">
                          <a:solidFill>
                            <a:schemeClr val="tx1"/>
                          </a:solidFill>
                        </a:rPr>
                        <a:t>equivalent</a:t>
                      </a:r>
                      <a:r>
                        <a:rPr lang="en-US" sz="1100" b="0" baseline="0" dirty="0">
                          <a:solidFill>
                            <a:schemeClr val="tx1"/>
                          </a:solidFill>
                        </a:rPr>
                        <a:t> of </a:t>
                      </a:r>
                      <a:r>
                        <a:rPr lang="en-US" sz="1100" kern="1200" baseline="0" dirty="0">
                          <a:solidFill>
                            <a:schemeClr val="tx1"/>
                          </a:solidFill>
                          <a:latin typeface="+mn-lt"/>
                          <a:ea typeface="+mn-ea"/>
                          <a:cs typeface="+mn-cs"/>
                        </a:rPr>
                        <a:t>82usd)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aseline="0" dirty="0">
                          <a:solidFill>
                            <a:schemeClr val="tx1"/>
                          </a:solidFill>
                          <a:latin typeface="+mn-lt"/>
                        </a:rPr>
                        <a:t>Loan amount does not exceed 30% of customer’s average monthly net Income </a:t>
                      </a:r>
                      <a:endParaRPr lang="en-US" sz="1100" kern="1200" baseline="0" dirty="0">
                        <a:solidFill>
                          <a:schemeClr val="tx1"/>
                        </a:solidFill>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u="none" strike="noStrike" dirty="0">
                          <a:effectLst/>
                        </a:rPr>
                        <a:t>Loan amount depends on the region, age, credit history </a:t>
                      </a:r>
                      <a:r>
                        <a:rPr lang="en-US" sz="1100" baseline="0" dirty="0">
                          <a:solidFill>
                            <a:schemeClr val="tx1"/>
                          </a:solidFill>
                          <a:latin typeface="+mn-lt"/>
                        </a:rPr>
                        <a:t>and it is to be chosen from the list of 5 values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100" baseline="0" dirty="0">
                          <a:solidFill>
                            <a:schemeClr val="tx1"/>
                          </a:solidFill>
                          <a:latin typeface="+mn-lt"/>
                        </a:rPr>
                        <a:t>     [50k; 100k; 150k; 200k; 250k MMK] </a:t>
                      </a:r>
                      <a:endParaRPr lang="en-US" sz="1100" u="none" strike="noStrike" dirty="0">
                        <a:effectLst/>
                      </a:endParaRPr>
                    </a:p>
                  </a:txBody>
                  <a:tcPr marL="12700" marR="12700" marT="12700" marB="0"/>
                </a:tc>
                <a:extLst>
                  <a:ext uri="{0D108BD9-81ED-4DB2-BD59-A6C34878D82A}">
                    <a16:rowId xmlns:a16="http://schemas.microsoft.com/office/drawing/2014/main" val="10008"/>
                  </a:ext>
                </a:extLst>
              </a:tr>
              <a:tr h="237016">
                <a:tc>
                  <a:txBody>
                    <a:bodyPr/>
                    <a:lstStyle/>
                    <a:p>
                      <a:pPr algn="ctr"/>
                      <a:r>
                        <a:rPr lang="en-US" sz="1100" dirty="0">
                          <a:latin typeface="+mn-lt"/>
                        </a:rPr>
                        <a:t>3</a:t>
                      </a:r>
                    </a:p>
                  </a:txBody>
                  <a:tcPr anchor="ctr"/>
                </a:tc>
                <a:tc>
                  <a:txBody>
                    <a:bodyPr/>
                    <a:lstStyle/>
                    <a:p>
                      <a:pPr algn="l" fontAlgn="t"/>
                      <a:r>
                        <a:rPr lang="en-US" sz="1100" b="1" i="0" u="none" strike="noStrike" dirty="0">
                          <a:solidFill>
                            <a:srgbClr val="000000"/>
                          </a:solidFill>
                          <a:effectLst/>
                          <a:latin typeface="+mn-lt"/>
                        </a:rPr>
                        <a:t>Tenure</a:t>
                      </a:r>
                    </a:p>
                  </a:txBody>
                  <a:tcPr marL="12700" marR="12700" marT="12700" marB="0"/>
                </a:tc>
                <a:tc>
                  <a:txBody>
                    <a:bodyPr/>
                    <a:lstStyle/>
                    <a:p>
                      <a:pPr algn="l" fontAlgn="t"/>
                      <a:r>
                        <a:rPr lang="ru-RU" sz="1100" b="0" i="0" u="none" strike="noStrike" dirty="0">
                          <a:solidFill>
                            <a:srgbClr val="000000"/>
                          </a:solidFill>
                          <a:effectLst/>
                          <a:latin typeface="+mn-lt"/>
                        </a:rPr>
                        <a:t>7,</a:t>
                      </a:r>
                      <a:r>
                        <a:rPr lang="ru-RU" sz="1100" b="0" i="0" u="none" strike="noStrike" baseline="0" dirty="0">
                          <a:solidFill>
                            <a:srgbClr val="000000"/>
                          </a:solidFill>
                          <a:effectLst/>
                          <a:latin typeface="+mn-lt"/>
                        </a:rPr>
                        <a:t> </a:t>
                      </a:r>
                      <a:r>
                        <a:rPr lang="en-US" sz="1100" b="0" i="0" u="none" strike="noStrike" dirty="0">
                          <a:solidFill>
                            <a:srgbClr val="000000"/>
                          </a:solidFill>
                          <a:effectLst/>
                          <a:latin typeface="+mn-lt"/>
                        </a:rPr>
                        <a:t>15, 21, 30 days</a:t>
                      </a:r>
                    </a:p>
                  </a:txBody>
                  <a:tcPr marL="12700" marR="12700" marT="12700" marB="0"/>
                </a:tc>
                <a:extLst>
                  <a:ext uri="{0D108BD9-81ED-4DB2-BD59-A6C34878D82A}">
                    <a16:rowId xmlns:a16="http://schemas.microsoft.com/office/drawing/2014/main" val="2657506883"/>
                  </a:ext>
                </a:extLst>
              </a:tr>
              <a:tr h="237016">
                <a:tc>
                  <a:txBody>
                    <a:bodyPr/>
                    <a:lstStyle/>
                    <a:p>
                      <a:pPr algn="ctr"/>
                      <a:r>
                        <a:rPr lang="en-US" sz="1100" dirty="0">
                          <a:latin typeface="+mn-lt"/>
                        </a:rPr>
                        <a:t>4</a:t>
                      </a:r>
                    </a:p>
                  </a:txBody>
                  <a:tcPr anchor="ctr"/>
                </a:tc>
                <a:tc>
                  <a:txBody>
                    <a:bodyPr/>
                    <a:lstStyle/>
                    <a:p>
                      <a:pPr algn="l" fontAlgn="t"/>
                      <a:r>
                        <a:rPr lang="en-US" sz="1100" b="1" i="0" u="none" strike="noStrike" dirty="0">
                          <a:solidFill>
                            <a:srgbClr val="000000"/>
                          </a:solidFill>
                          <a:effectLst/>
                          <a:latin typeface="+mn-lt"/>
                        </a:rPr>
                        <a:t>ID copy</a:t>
                      </a:r>
                    </a:p>
                  </a:txBody>
                  <a:tcPr marL="12700" marR="12700" marT="12700" marB="0"/>
                </a:tc>
                <a:tc>
                  <a:txBody>
                    <a:bodyPr/>
                    <a:lstStyle/>
                    <a:p>
                      <a:pPr algn="l" fontAlgn="t"/>
                      <a:r>
                        <a:rPr lang="en-US" sz="1100" b="0" i="0" u="none" strike="noStrike" dirty="0">
                          <a:solidFill>
                            <a:srgbClr val="000000"/>
                          </a:solidFill>
                          <a:effectLst/>
                          <a:latin typeface="+mn-lt"/>
                        </a:rPr>
                        <a:t>not required</a:t>
                      </a:r>
                    </a:p>
                  </a:txBody>
                  <a:tcPr marL="12700" marR="12700" marT="12700" marB="0"/>
                </a:tc>
                <a:extLst>
                  <a:ext uri="{0D108BD9-81ED-4DB2-BD59-A6C34878D82A}">
                    <a16:rowId xmlns:a16="http://schemas.microsoft.com/office/drawing/2014/main" val="3559330445"/>
                  </a:ext>
                </a:extLst>
              </a:tr>
              <a:tr h="237016">
                <a:tc>
                  <a:txBody>
                    <a:bodyPr/>
                    <a:lstStyle/>
                    <a:p>
                      <a:pPr algn="ctr"/>
                      <a:r>
                        <a:rPr lang="en-US" sz="1100" dirty="0">
                          <a:latin typeface="+mn-lt"/>
                        </a:rPr>
                        <a:t>5</a:t>
                      </a:r>
                    </a:p>
                  </a:txBody>
                  <a:tcPr anchor="ctr"/>
                </a:tc>
                <a:tc>
                  <a:txBody>
                    <a:bodyPr/>
                    <a:lstStyle/>
                    <a:p>
                      <a:pPr algn="l" fontAlgn="t"/>
                      <a:r>
                        <a:rPr lang="en-US" sz="1100" b="1" i="0" u="none" strike="noStrike" dirty="0">
                          <a:solidFill>
                            <a:srgbClr val="000000"/>
                          </a:solidFill>
                          <a:effectLst/>
                          <a:latin typeface="+mn-lt"/>
                        </a:rPr>
                        <a:t>Identification</a:t>
                      </a:r>
                    </a:p>
                  </a:txBody>
                  <a:tcPr marL="12700" marR="12700" marT="12700" marB="0"/>
                </a:tc>
                <a:tc>
                  <a:txBody>
                    <a:bodyPr/>
                    <a:lstStyle/>
                    <a:p>
                      <a:pPr algn="l" fontAlgn="t"/>
                      <a:r>
                        <a:rPr lang="en-US" sz="1100" b="0" i="0" u="none" strike="noStrike" dirty="0">
                          <a:solidFill>
                            <a:srgbClr val="000000"/>
                          </a:solidFill>
                          <a:effectLst/>
                          <a:latin typeface="+mn-lt"/>
                        </a:rPr>
                        <a:t>Done at disbursement at the bank branch</a:t>
                      </a:r>
                    </a:p>
                  </a:txBody>
                  <a:tcPr marL="12700" marR="12700" marT="12700" marB="0"/>
                </a:tc>
                <a:extLst>
                  <a:ext uri="{0D108BD9-81ED-4DB2-BD59-A6C34878D82A}">
                    <a16:rowId xmlns:a16="http://schemas.microsoft.com/office/drawing/2014/main" val="2845805673"/>
                  </a:ext>
                </a:extLst>
              </a:tr>
              <a:tr h="237016">
                <a:tc>
                  <a:txBody>
                    <a:bodyPr/>
                    <a:lstStyle/>
                    <a:p>
                      <a:pPr algn="ctr"/>
                      <a:r>
                        <a:rPr lang="en-US" sz="1100" dirty="0">
                          <a:latin typeface="+mn-lt"/>
                        </a:rPr>
                        <a:t>6</a:t>
                      </a:r>
                    </a:p>
                  </a:txBody>
                  <a:tcPr anchor="ctr"/>
                </a:tc>
                <a:tc>
                  <a:txBody>
                    <a:bodyPr/>
                    <a:lstStyle/>
                    <a:p>
                      <a:pPr algn="l" fontAlgn="t"/>
                      <a:r>
                        <a:rPr lang="en-US" sz="1100" b="1" i="0" u="none" strike="noStrike" dirty="0">
                          <a:solidFill>
                            <a:srgbClr val="000000"/>
                          </a:solidFill>
                          <a:effectLst/>
                          <a:latin typeface="+mn-lt"/>
                        </a:rPr>
                        <a:t>Address proof doc</a:t>
                      </a:r>
                    </a:p>
                  </a:txBody>
                  <a:tcPr marL="12700" marR="12700" marT="12700" marB="0"/>
                </a:tc>
                <a:tc>
                  <a:txBody>
                    <a:bodyPr/>
                    <a:lstStyle/>
                    <a:p>
                      <a:pPr algn="l" fontAlgn="t"/>
                      <a:r>
                        <a:rPr lang="en-US" sz="1100" b="0" i="0" u="none" strike="noStrike" dirty="0">
                          <a:solidFill>
                            <a:srgbClr val="000000"/>
                          </a:solidFill>
                          <a:effectLst/>
                          <a:latin typeface="+mn-lt"/>
                        </a:rPr>
                        <a:t>Copy of the document is not required</a:t>
                      </a:r>
                    </a:p>
                  </a:txBody>
                  <a:tcPr marL="12700" marR="12700" marT="12700" marB="0"/>
                </a:tc>
                <a:extLst>
                  <a:ext uri="{0D108BD9-81ED-4DB2-BD59-A6C34878D82A}">
                    <a16:rowId xmlns:a16="http://schemas.microsoft.com/office/drawing/2014/main" val="10007"/>
                  </a:ext>
                </a:extLst>
              </a:tr>
              <a:tr h="237016">
                <a:tc>
                  <a:txBody>
                    <a:bodyPr/>
                    <a:lstStyle/>
                    <a:p>
                      <a:pPr algn="ctr"/>
                      <a:r>
                        <a:rPr lang="en-US" sz="1100" dirty="0">
                          <a:latin typeface="+mn-lt"/>
                        </a:rPr>
                        <a:t>7</a:t>
                      </a:r>
                    </a:p>
                  </a:txBody>
                  <a:tcPr anchor="ctr"/>
                </a:tc>
                <a:tc>
                  <a:txBody>
                    <a:bodyPr/>
                    <a:lstStyle/>
                    <a:p>
                      <a:pPr algn="l" fontAlgn="t"/>
                      <a:r>
                        <a:rPr lang="en-US" sz="1100" b="1" i="0" u="none" strike="noStrike" dirty="0">
                          <a:solidFill>
                            <a:srgbClr val="000000"/>
                          </a:solidFill>
                          <a:effectLst/>
                          <a:latin typeface="+mn-lt"/>
                        </a:rPr>
                        <a:t>Income proof doc</a:t>
                      </a:r>
                    </a:p>
                  </a:txBody>
                  <a:tcPr marL="12700" marR="12700" marT="12700" marB="0"/>
                </a:tc>
                <a:tc>
                  <a:txBody>
                    <a:bodyPr/>
                    <a:lstStyle/>
                    <a:p>
                      <a:pPr algn="l" fontAlgn="t"/>
                      <a:r>
                        <a:rPr lang="en-US" sz="1100" b="0" i="0" u="none" strike="noStrike" dirty="0">
                          <a:solidFill>
                            <a:srgbClr val="000000"/>
                          </a:solidFill>
                          <a:effectLst/>
                          <a:latin typeface="+mn-lt"/>
                        </a:rPr>
                        <a:t>Copy of the document is not required</a:t>
                      </a:r>
                    </a:p>
                  </a:txBody>
                  <a:tcPr marL="12700" marR="12700" marT="12700" marB="0"/>
                </a:tc>
                <a:extLst>
                  <a:ext uri="{0D108BD9-81ED-4DB2-BD59-A6C34878D82A}">
                    <a16:rowId xmlns:a16="http://schemas.microsoft.com/office/drawing/2014/main" val="10009"/>
                  </a:ext>
                </a:extLst>
              </a:tr>
              <a:tr h="237016">
                <a:tc>
                  <a:txBody>
                    <a:bodyPr/>
                    <a:lstStyle/>
                    <a:p>
                      <a:pPr algn="ctr"/>
                      <a:r>
                        <a:rPr lang="en-US" sz="1100" dirty="0">
                          <a:latin typeface="+mn-lt"/>
                        </a:rPr>
                        <a:t>8</a:t>
                      </a:r>
                    </a:p>
                  </a:txBody>
                  <a:tcPr anchor="ctr"/>
                </a:tc>
                <a:tc>
                  <a:txBody>
                    <a:bodyPr/>
                    <a:lstStyle/>
                    <a:p>
                      <a:pPr algn="l" fontAlgn="t"/>
                      <a:r>
                        <a:rPr lang="en-US" sz="1100" b="1" i="0" u="none" strike="noStrike" dirty="0">
                          <a:solidFill>
                            <a:srgbClr val="000000"/>
                          </a:solidFill>
                          <a:effectLst/>
                          <a:latin typeface="+mn-lt"/>
                        </a:rPr>
                        <a:t>Credit bureau</a:t>
                      </a:r>
                    </a:p>
                  </a:txBody>
                  <a:tcPr marL="12700" marR="12700" marT="12700" marB="0"/>
                </a:tc>
                <a:tc>
                  <a:txBody>
                    <a:bodyPr/>
                    <a:lstStyle/>
                    <a:p>
                      <a:pPr marL="11113" marR="0" lvl="0" indent="0" algn="l" defTabSz="914400" rtl="0" eaLnBrk="1" fontAlgn="t" latinLnBrk="0" hangingPunct="1">
                        <a:lnSpc>
                          <a:spcPct val="100000"/>
                        </a:lnSpc>
                        <a:spcBef>
                          <a:spcPts val="0"/>
                        </a:spcBef>
                        <a:spcAft>
                          <a:spcPts val="0"/>
                        </a:spcAft>
                        <a:buClrTx/>
                        <a:buSzTx/>
                        <a:buFont typeface="Arial" charset="0"/>
                        <a:buNone/>
                        <a:tabLst/>
                        <a:defRPr/>
                      </a:pPr>
                      <a:r>
                        <a:rPr lang="en-GB" sz="1100" b="0" i="0" u="none" strike="noStrike" dirty="0">
                          <a:solidFill>
                            <a:srgbClr val="000000"/>
                          </a:solidFill>
                          <a:effectLst/>
                          <a:latin typeface="+mn-lt"/>
                        </a:rPr>
                        <a:t>No</a:t>
                      </a:r>
                      <a:r>
                        <a:rPr lang="en-GB" sz="1100" b="0" i="0" u="none" strike="noStrike" baseline="0" dirty="0">
                          <a:solidFill>
                            <a:srgbClr val="000000"/>
                          </a:solidFill>
                          <a:effectLst/>
                          <a:latin typeface="+mn-lt"/>
                        </a:rPr>
                        <a:t> access to credit bureau in country now. It will be opened in 2 years (in 2016 passed Credit Bureau law)</a:t>
                      </a:r>
                      <a:endParaRPr lang="en-US" sz="1100" b="0" i="0" u="none" strike="noStrike" dirty="0">
                        <a:solidFill>
                          <a:srgbClr val="FF0000"/>
                        </a:solidFill>
                        <a:effectLst/>
                        <a:latin typeface="+mn-lt"/>
                      </a:endParaRPr>
                    </a:p>
                  </a:txBody>
                  <a:tcPr marL="12700" marR="12700" marT="12700" marB="0"/>
                </a:tc>
                <a:extLst>
                  <a:ext uri="{0D108BD9-81ED-4DB2-BD59-A6C34878D82A}">
                    <a16:rowId xmlns:a16="http://schemas.microsoft.com/office/drawing/2014/main" val="10010"/>
                  </a:ext>
                </a:extLst>
              </a:tr>
              <a:tr h="318345">
                <a:tc>
                  <a:txBody>
                    <a:bodyPr/>
                    <a:lstStyle/>
                    <a:p>
                      <a:pPr algn="ctr"/>
                      <a:r>
                        <a:rPr lang="en-US" sz="1100" dirty="0">
                          <a:latin typeface="+mn-lt"/>
                        </a:rPr>
                        <a:t>9</a:t>
                      </a:r>
                    </a:p>
                  </a:txBody>
                  <a:tcPr anchor="ctr"/>
                </a:tc>
                <a:tc>
                  <a:txBody>
                    <a:bodyPr/>
                    <a:lstStyle/>
                    <a:p>
                      <a:pPr algn="l" fontAlgn="t"/>
                      <a:r>
                        <a:rPr lang="en-US" sz="1100" b="1" i="0" u="none" strike="noStrike" dirty="0">
                          <a:solidFill>
                            <a:srgbClr val="000000"/>
                          </a:solidFill>
                          <a:effectLst/>
                          <a:latin typeface="+mn-lt"/>
                        </a:rPr>
                        <a:t>Anti-fraud auto checks</a:t>
                      </a:r>
                    </a:p>
                  </a:txBody>
                  <a:tcPr marL="12700" marR="12700" marT="12700" marB="0"/>
                </a:tc>
                <a:tc>
                  <a:txBody>
                    <a:bodyPr/>
                    <a:lstStyle/>
                    <a:p>
                      <a:pPr algn="l" fontAlgn="t"/>
                      <a:r>
                        <a:rPr lang="en-US" sz="1100" b="0" i="0" u="none" strike="noStrike" dirty="0">
                          <a:solidFill>
                            <a:srgbClr val="000000"/>
                          </a:solidFill>
                          <a:effectLst/>
                          <a:latin typeface="+mn-lt"/>
                        </a:rPr>
                        <a:t>Following</a:t>
                      </a:r>
                      <a:r>
                        <a:rPr lang="en-US" sz="1100" b="0" i="0" u="none" strike="noStrike" baseline="0" dirty="0">
                          <a:solidFill>
                            <a:srgbClr val="000000"/>
                          </a:solidFill>
                          <a:effectLst/>
                          <a:latin typeface="+mn-lt"/>
                        </a:rPr>
                        <a:t> customer’s data to be cross-checked </a:t>
                      </a:r>
                      <a:r>
                        <a:rPr lang="en-US" sz="1100" b="0" i="0" u="none" strike="noStrike" dirty="0">
                          <a:solidFill>
                            <a:srgbClr val="000000"/>
                          </a:solidFill>
                          <a:effectLst/>
                          <a:latin typeface="+mn-lt"/>
                        </a:rPr>
                        <a:t>against existing customers who</a:t>
                      </a:r>
                      <a:r>
                        <a:rPr lang="en-US" sz="1100" b="0" i="0" u="none" strike="noStrike" baseline="0" dirty="0">
                          <a:solidFill>
                            <a:srgbClr val="000000"/>
                          </a:solidFill>
                          <a:effectLst/>
                          <a:latin typeface="+mn-lt"/>
                        </a:rPr>
                        <a:t> </a:t>
                      </a:r>
                      <a:r>
                        <a:rPr lang="en-GB" sz="1100" b="0" i="0" u="none" strike="noStrike" baseline="0" dirty="0">
                          <a:solidFill>
                            <a:srgbClr val="000000"/>
                          </a:solidFill>
                          <a:effectLst/>
                          <a:latin typeface="+mn-lt"/>
                        </a:rPr>
                        <a:t>are </a:t>
                      </a:r>
                      <a:r>
                        <a:rPr lang="en-US" sz="1100" b="0" i="0" u="none" strike="noStrike" dirty="0">
                          <a:solidFill>
                            <a:srgbClr val="000000"/>
                          </a:solidFill>
                          <a:effectLst/>
                          <a:latin typeface="+mn-lt"/>
                        </a:rPr>
                        <a:t>delinquent:</a:t>
                      </a:r>
                    </a:p>
                    <a:p>
                      <a:pPr algn="l" fontAlgn="t"/>
                      <a:r>
                        <a:rPr lang="en-US" sz="1100" b="0" i="0" u="none" strike="noStrike" dirty="0">
                          <a:solidFill>
                            <a:srgbClr val="000000"/>
                          </a:solidFill>
                          <a:effectLst/>
                          <a:latin typeface="+mn-lt"/>
                        </a:rPr>
                        <a:t>phone numbers, bank account numbers, IDs, contact and work phones, IPs, Devices. </a:t>
                      </a:r>
                    </a:p>
                  </a:txBody>
                  <a:tcPr marL="12700" marR="12700" marT="12700" marB="0"/>
                </a:tc>
                <a:extLst>
                  <a:ext uri="{0D108BD9-81ED-4DB2-BD59-A6C34878D82A}">
                    <a16:rowId xmlns:a16="http://schemas.microsoft.com/office/drawing/2014/main" val="10011"/>
                  </a:ext>
                </a:extLst>
              </a:tr>
              <a:tr h="237016">
                <a:tc>
                  <a:txBody>
                    <a:bodyPr/>
                    <a:lstStyle/>
                    <a:p>
                      <a:pPr algn="ctr"/>
                      <a:r>
                        <a:rPr lang="en-US" sz="1100" dirty="0">
                          <a:latin typeface="+mn-lt"/>
                        </a:rPr>
                        <a:t>10</a:t>
                      </a:r>
                    </a:p>
                  </a:txBody>
                  <a:tcPr anchor="ctr"/>
                </a:tc>
                <a:tc>
                  <a:txBody>
                    <a:bodyPr/>
                    <a:lstStyle/>
                    <a:p>
                      <a:pPr algn="l" fontAlgn="t"/>
                      <a:r>
                        <a:rPr lang="en-US" sz="1100" b="1" i="0" u="none" strike="noStrike" dirty="0">
                          <a:solidFill>
                            <a:srgbClr val="000000"/>
                          </a:solidFill>
                          <a:effectLst/>
                          <a:latin typeface="+mn-lt"/>
                        </a:rPr>
                        <a:t>Work phone in application form</a:t>
                      </a:r>
                    </a:p>
                  </a:txBody>
                  <a:tcPr marL="12700" marR="12700" marT="12700" marB="0"/>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sz="1100" b="0" i="0" u="none" strike="noStrike" dirty="0">
                          <a:solidFill>
                            <a:srgbClr val="000000"/>
                          </a:solidFill>
                          <a:effectLst/>
                          <a:latin typeface="+mn-lt"/>
                        </a:rPr>
                        <a:t>It has to be properly </a:t>
                      </a:r>
                      <a:r>
                        <a:rPr lang="en-GB" sz="1100" b="0" i="0" u="none" strike="noStrike" dirty="0">
                          <a:solidFill>
                            <a:srgbClr val="000000"/>
                          </a:solidFill>
                          <a:effectLst/>
                          <a:latin typeface="+mn-lt"/>
                        </a:rPr>
                        <a:t>declared</a:t>
                      </a:r>
                      <a:r>
                        <a:rPr lang="en-US" sz="1100" b="0" i="0" u="none" strike="noStrike" baseline="0" dirty="0">
                          <a:solidFill>
                            <a:srgbClr val="000000"/>
                          </a:solidFill>
                          <a:effectLst/>
                          <a:latin typeface="+mn-lt"/>
                        </a:rPr>
                        <a:t> in the application</a:t>
                      </a:r>
                      <a:endParaRPr lang="en-US" sz="1100" b="0" i="0" u="none" strike="noStrike" dirty="0">
                        <a:solidFill>
                          <a:srgbClr val="000000"/>
                        </a:solidFill>
                        <a:effectLst/>
                        <a:latin typeface="+mn-lt"/>
                      </a:endParaRPr>
                    </a:p>
                  </a:txBody>
                  <a:tcPr marL="12700" marR="12700" marT="12700" marB="0"/>
                </a:tc>
                <a:extLst>
                  <a:ext uri="{0D108BD9-81ED-4DB2-BD59-A6C34878D82A}">
                    <a16:rowId xmlns:a16="http://schemas.microsoft.com/office/drawing/2014/main" val="10012"/>
                  </a:ext>
                </a:extLst>
              </a:tr>
              <a:tr h="237016">
                <a:tc>
                  <a:txBody>
                    <a:bodyPr/>
                    <a:lstStyle/>
                    <a:p>
                      <a:pPr algn="ctr"/>
                      <a:r>
                        <a:rPr lang="en-US" sz="1100" dirty="0">
                          <a:latin typeface="+mn-lt"/>
                        </a:rPr>
                        <a:t>11</a:t>
                      </a:r>
                    </a:p>
                  </a:txBody>
                  <a:tcPr anchor="ctr"/>
                </a:tc>
                <a:tc>
                  <a:txBody>
                    <a:bodyPr/>
                    <a:lstStyle/>
                    <a:p>
                      <a:pPr algn="l" fontAlgn="t"/>
                      <a:r>
                        <a:rPr lang="en-US" sz="1100" b="1" i="0" u="none" strike="noStrike">
                          <a:solidFill>
                            <a:srgbClr val="000000"/>
                          </a:solidFill>
                          <a:effectLst/>
                          <a:latin typeface="+mn-lt"/>
                        </a:rPr>
                        <a:t>Contact person in application form</a:t>
                      </a:r>
                    </a:p>
                  </a:txBody>
                  <a:tcPr marL="12700" marR="12700" marT="12700" marB="0"/>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sz="1100" b="0" i="0" u="none" strike="noStrike" dirty="0">
                          <a:solidFill>
                            <a:srgbClr val="000000"/>
                          </a:solidFill>
                          <a:effectLst/>
                          <a:latin typeface="+mn-lt"/>
                        </a:rPr>
                        <a:t>It has to be properly </a:t>
                      </a:r>
                      <a:r>
                        <a:rPr lang="en-GB" sz="1100" b="0" i="0" u="none" strike="noStrike" dirty="0">
                          <a:solidFill>
                            <a:srgbClr val="000000"/>
                          </a:solidFill>
                          <a:effectLst/>
                          <a:latin typeface="+mn-lt"/>
                        </a:rPr>
                        <a:t>declared</a:t>
                      </a:r>
                      <a:r>
                        <a:rPr lang="en-US" sz="1100" b="0" i="0" u="none" strike="noStrike" baseline="0" dirty="0">
                          <a:solidFill>
                            <a:srgbClr val="000000"/>
                          </a:solidFill>
                          <a:effectLst/>
                          <a:latin typeface="+mn-lt"/>
                        </a:rPr>
                        <a:t> in the application</a:t>
                      </a:r>
                      <a:endParaRPr lang="en-US" sz="1100" b="0" i="0" u="none" strike="noStrike" dirty="0">
                        <a:solidFill>
                          <a:srgbClr val="000000"/>
                        </a:solidFill>
                        <a:effectLst/>
                        <a:latin typeface="+mn-lt"/>
                      </a:endParaRPr>
                    </a:p>
                  </a:txBody>
                  <a:tcPr marL="12700" marR="12700" marT="12700" marB="0"/>
                </a:tc>
                <a:extLst>
                  <a:ext uri="{0D108BD9-81ED-4DB2-BD59-A6C34878D82A}">
                    <a16:rowId xmlns:a16="http://schemas.microsoft.com/office/drawing/2014/main" val="10013"/>
                  </a:ext>
                </a:extLst>
              </a:tr>
              <a:tr h="237016">
                <a:tc>
                  <a:txBody>
                    <a:bodyPr/>
                    <a:lstStyle/>
                    <a:p>
                      <a:pPr algn="ctr"/>
                      <a:r>
                        <a:rPr lang="en-US" sz="1100" dirty="0">
                          <a:latin typeface="+mn-lt"/>
                        </a:rPr>
                        <a:t>12</a:t>
                      </a:r>
                    </a:p>
                  </a:txBody>
                  <a:tcPr anchor="ctr"/>
                </a:tc>
                <a:tc>
                  <a:txBody>
                    <a:bodyPr/>
                    <a:lstStyle/>
                    <a:p>
                      <a:pPr algn="l" fontAlgn="t"/>
                      <a:r>
                        <a:rPr lang="en-US" sz="1100" b="1" i="0" u="none" strike="noStrike" dirty="0">
                          <a:solidFill>
                            <a:srgbClr val="000000"/>
                          </a:solidFill>
                          <a:effectLst/>
                          <a:latin typeface="+mn-lt"/>
                        </a:rPr>
                        <a:t>SMS confirmation of the phone</a:t>
                      </a:r>
                    </a:p>
                  </a:txBody>
                  <a:tcPr marL="12700" marR="12700" marT="12700" marB="0"/>
                </a:tc>
                <a:tc>
                  <a:txBody>
                    <a:bodyPr/>
                    <a:lstStyle/>
                    <a:p>
                      <a:pPr algn="l" fontAlgn="t"/>
                      <a:r>
                        <a:rPr lang="en-US" sz="1100" b="0" i="0" u="none" strike="noStrike" dirty="0">
                          <a:solidFill>
                            <a:srgbClr val="000000"/>
                          </a:solidFill>
                          <a:effectLst/>
                          <a:latin typeface="+mn-lt"/>
                        </a:rPr>
                        <a:t>to be</a:t>
                      </a:r>
                      <a:r>
                        <a:rPr lang="en-US" sz="1100" b="0" i="0" u="none" strike="noStrike" baseline="0" dirty="0">
                          <a:solidFill>
                            <a:srgbClr val="000000"/>
                          </a:solidFill>
                          <a:effectLst/>
                          <a:latin typeface="+mn-lt"/>
                        </a:rPr>
                        <a:t> confirmed via SMS sent to customer’s phone number</a:t>
                      </a:r>
                      <a:endParaRPr lang="en-US" sz="1100" b="0" i="0" u="none" strike="noStrike" dirty="0">
                        <a:solidFill>
                          <a:srgbClr val="000000"/>
                        </a:solidFill>
                        <a:effectLst/>
                        <a:latin typeface="+mn-lt"/>
                      </a:endParaRPr>
                    </a:p>
                  </a:txBody>
                  <a:tcPr marL="12700" marR="12700" marT="12700" marB="0"/>
                </a:tc>
                <a:extLst>
                  <a:ext uri="{0D108BD9-81ED-4DB2-BD59-A6C34878D82A}">
                    <a16:rowId xmlns:a16="http://schemas.microsoft.com/office/drawing/2014/main" val="10014"/>
                  </a:ext>
                </a:extLst>
              </a:tr>
              <a:tr h="318345">
                <a:tc>
                  <a:txBody>
                    <a:bodyPr/>
                    <a:lstStyle/>
                    <a:p>
                      <a:pPr algn="ctr"/>
                      <a:r>
                        <a:rPr lang="en-US" sz="1100" dirty="0">
                          <a:latin typeface="+mn-lt"/>
                        </a:rPr>
                        <a:t>13</a:t>
                      </a:r>
                    </a:p>
                  </a:txBody>
                  <a:tcPr anchor="ctr"/>
                </a:tc>
                <a:tc>
                  <a:txBody>
                    <a:bodyPr/>
                    <a:lstStyle/>
                    <a:p>
                      <a:pPr algn="l" fontAlgn="t"/>
                      <a:r>
                        <a:rPr lang="en-US" sz="1100" b="1" i="0" u="none" strike="noStrike" dirty="0">
                          <a:solidFill>
                            <a:srgbClr val="000000"/>
                          </a:solidFill>
                          <a:effectLst/>
                          <a:latin typeface="+mn-lt"/>
                        </a:rPr>
                        <a:t>Verification phone requirement</a:t>
                      </a:r>
                    </a:p>
                  </a:txBody>
                  <a:tcPr marL="12700" marR="12700" marT="12700" marB="0"/>
                </a:tc>
                <a:tc>
                  <a:txBody>
                    <a:bodyPr/>
                    <a:lstStyle/>
                    <a:p>
                      <a:pPr algn="l" fontAlgn="t"/>
                      <a:r>
                        <a:rPr lang="en-US" sz="1100" b="0" i="0" u="none" strike="noStrike" dirty="0">
                          <a:solidFill>
                            <a:srgbClr val="000000"/>
                          </a:solidFill>
                          <a:effectLst/>
                          <a:latin typeface="+mn-lt"/>
                        </a:rPr>
                        <a:t>Confirm identity of the customer. Confirm contact</a:t>
                      </a:r>
                      <a:r>
                        <a:rPr lang="en-US" sz="1100" b="0" i="0" u="none" strike="noStrike" baseline="0" dirty="0">
                          <a:solidFill>
                            <a:srgbClr val="000000"/>
                          </a:solidFill>
                          <a:effectLst/>
                          <a:latin typeface="+mn-lt"/>
                        </a:rPr>
                        <a:t> person phone number and relationship between customer and contact person. </a:t>
                      </a:r>
                      <a:endParaRPr lang="en-US" sz="1100" b="0" i="0" u="none" strike="noStrike" dirty="0">
                        <a:solidFill>
                          <a:srgbClr val="000000"/>
                        </a:solidFill>
                        <a:effectLst/>
                        <a:latin typeface="+mn-lt"/>
                      </a:endParaRPr>
                    </a:p>
                  </a:txBody>
                  <a:tcPr marL="12700" marR="12700" marT="12700" marB="0"/>
                </a:tc>
                <a:extLst>
                  <a:ext uri="{0D108BD9-81ED-4DB2-BD59-A6C34878D82A}">
                    <a16:rowId xmlns:a16="http://schemas.microsoft.com/office/drawing/2014/main" val="10015"/>
                  </a:ext>
                </a:extLst>
              </a:tr>
              <a:tr h="237016">
                <a:tc>
                  <a:txBody>
                    <a:bodyPr/>
                    <a:lstStyle/>
                    <a:p>
                      <a:pPr algn="ctr"/>
                      <a:r>
                        <a:rPr lang="en-US" sz="1100" dirty="0">
                          <a:latin typeface="+mn-lt"/>
                        </a:rPr>
                        <a:t>14</a:t>
                      </a:r>
                    </a:p>
                  </a:txBody>
                  <a:tcPr anchor="ctr"/>
                </a:tc>
                <a:tc>
                  <a:txBody>
                    <a:bodyPr/>
                    <a:lstStyle/>
                    <a:p>
                      <a:pPr algn="l" fontAlgn="t"/>
                      <a:r>
                        <a:rPr lang="en-US" sz="1100" b="1" i="0" u="none" strike="noStrike" dirty="0">
                          <a:solidFill>
                            <a:srgbClr val="000000"/>
                          </a:solidFill>
                          <a:effectLst/>
                          <a:latin typeface="+mn-lt"/>
                        </a:rPr>
                        <a:t>Employment </a:t>
                      </a:r>
                      <a:r>
                        <a:rPr lang="en-GB" sz="1100" b="1" i="0" u="none" strike="noStrike" dirty="0">
                          <a:solidFill>
                            <a:srgbClr val="000000"/>
                          </a:solidFill>
                          <a:effectLst/>
                          <a:latin typeface="+mn-lt"/>
                        </a:rPr>
                        <a:t>&amp;</a:t>
                      </a:r>
                      <a:r>
                        <a:rPr lang="en-GB" sz="1100" b="1" i="0" u="none" strike="noStrike" baseline="0" dirty="0">
                          <a:solidFill>
                            <a:srgbClr val="000000"/>
                          </a:solidFill>
                          <a:effectLst/>
                          <a:latin typeface="+mn-lt"/>
                        </a:rPr>
                        <a:t> income </a:t>
                      </a:r>
                      <a:r>
                        <a:rPr lang="en-US" sz="1100" b="1" i="0" u="none" strike="noStrike" dirty="0">
                          <a:solidFill>
                            <a:srgbClr val="000000"/>
                          </a:solidFill>
                          <a:effectLst/>
                          <a:latin typeface="+mn-lt"/>
                        </a:rPr>
                        <a:t>check</a:t>
                      </a:r>
                    </a:p>
                  </a:txBody>
                  <a:tcPr marL="12700" marR="12700" marT="12700" marB="0"/>
                </a:tc>
                <a:tc>
                  <a:txBody>
                    <a:bodyPr/>
                    <a:lstStyle/>
                    <a:p>
                      <a:pPr algn="l" fontAlgn="t"/>
                      <a:r>
                        <a:rPr lang="en-US" sz="1100" b="0" i="0" u="none" strike="noStrike" dirty="0">
                          <a:solidFill>
                            <a:srgbClr val="000000"/>
                          </a:solidFill>
                          <a:effectLst/>
                          <a:latin typeface="+mn-lt"/>
                        </a:rPr>
                        <a:t>Only some occupation knowledge questions (for customer and contact person)</a:t>
                      </a:r>
                    </a:p>
                  </a:txBody>
                  <a:tcPr marL="12700" marR="12700" marT="12700" marB="0"/>
                </a:tc>
                <a:extLst>
                  <a:ext uri="{0D108BD9-81ED-4DB2-BD59-A6C34878D82A}">
                    <a16:rowId xmlns:a16="http://schemas.microsoft.com/office/drawing/2014/main" val="10016"/>
                  </a:ext>
                </a:extLst>
              </a:tr>
              <a:tr h="237016">
                <a:tc>
                  <a:txBody>
                    <a:bodyPr/>
                    <a:lstStyle/>
                    <a:p>
                      <a:pPr algn="ctr"/>
                      <a:r>
                        <a:rPr lang="en-US" sz="1100" dirty="0">
                          <a:latin typeface="+mn-lt"/>
                        </a:rPr>
                        <a:t>15</a:t>
                      </a:r>
                    </a:p>
                  </a:txBody>
                  <a:tcPr anchor="ctr"/>
                </a:tc>
                <a:tc>
                  <a:txBody>
                    <a:bodyPr/>
                    <a:lstStyle/>
                    <a:p>
                      <a:pPr algn="l" fontAlgn="t"/>
                      <a:r>
                        <a:rPr lang="en-US" sz="1100" b="1" i="0" u="none" strike="noStrike">
                          <a:solidFill>
                            <a:srgbClr val="000000"/>
                          </a:solidFill>
                          <a:effectLst/>
                          <a:latin typeface="+mn-lt"/>
                        </a:rPr>
                        <a:t>Income type &amp; source of repayment</a:t>
                      </a:r>
                    </a:p>
                  </a:txBody>
                  <a:tcPr marL="12700" marR="12700" marT="12700" marB="0"/>
                </a:tc>
                <a:tc>
                  <a:txBody>
                    <a:bodyPr/>
                    <a:lstStyle/>
                    <a:p>
                      <a:pPr algn="l" fontAlgn="t"/>
                      <a:r>
                        <a:rPr lang="en-US" sz="1100" b="0" i="0" u="none" strike="noStrike" dirty="0">
                          <a:solidFill>
                            <a:srgbClr val="000000"/>
                          </a:solidFill>
                          <a:effectLst/>
                          <a:latin typeface="+mn-lt"/>
                        </a:rPr>
                        <a:t>Customer can explain about source of repayment of the loan.</a:t>
                      </a:r>
                    </a:p>
                  </a:txBody>
                  <a:tcPr marL="12700" marR="12700" marT="12700" marB="0"/>
                </a:tc>
                <a:extLst>
                  <a:ext uri="{0D108BD9-81ED-4DB2-BD59-A6C34878D82A}">
                    <a16:rowId xmlns:a16="http://schemas.microsoft.com/office/drawing/2014/main" val="10017"/>
                  </a:ext>
                </a:extLst>
              </a:tr>
              <a:tr h="349065">
                <a:tc>
                  <a:txBody>
                    <a:bodyPr/>
                    <a:lstStyle/>
                    <a:p>
                      <a:pPr algn="ctr"/>
                      <a:r>
                        <a:rPr lang="en-US" sz="1100" dirty="0">
                          <a:latin typeface="+mn-lt"/>
                        </a:rPr>
                        <a:t>16</a:t>
                      </a:r>
                    </a:p>
                  </a:txBody>
                  <a:tcPr anchor="ctr"/>
                </a:tc>
                <a:tc>
                  <a:txBody>
                    <a:bodyPr/>
                    <a:lstStyle/>
                    <a:p>
                      <a:pPr algn="l" fontAlgn="t"/>
                      <a:r>
                        <a:rPr lang="en-US" sz="1100" b="1" i="0" u="none" strike="noStrike" dirty="0">
                          <a:solidFill>
                            <a:srgbClr val="000000"/>
                          </a:solidFill>
                          <a:effectLst/>
                          <a:latin typeface="+mn-lt"/>
                        </a:rPr>
                        <a:t>Restricted occupation</a:t>
                      </a:r>
                    </a:p>
                  </a:txBody>
                  <a:tcPr marL="12700" marR="12700" marT="12700" marB="0"/>
                </a:tc>
                <a:tc>
                  <a:txBody>
                    <a:bodyPr/>
                    <a:lstStyle/>
                    <a:p>
                      <a:pPr algn="l" fontAlgn="t"/>
                      <a:r>
                        <a:rPr lang="en-US" sz="1100" b="0" i="0" u="none" strike="noStrike" dirty="0">
                          <a:solidFill>
                            <a:srgbClr val="000000"/>
                          </a:solidFill>
                          <a:effectLst/>
                          <a:latin typeface="+mn-lt"/>
                        </a:rPr>
                        <a:t>Applications with following occupations must be declined: Police, Military, Communication/ Media/ PR/ Newspaper, Law/ Court.</a:t>
                      </a:r>
                    </a:p>
                  </a:txBody>
                  <a:tcPr marL="12700" marR="12700" marT="12700" marB="0"/>
                </a:tc>
                <a:extLst>
                  <a:ext uri="{0D108BD9-81ED-4DB2-BD59-A6C34878D82A}">
                    <a16:rowId xmlns:a16="http://schemas.microsoft.com/office/drawing/2014/main" val="10018"/>
                  </a:ext>
                </a:extLst>
              </a:tr>
              <a:tr h="237016">
                <a:tc>
                  <a:txBody>
                    <a:bodyPr/>
                    <a:lstStyle/>
                    <a:p>
                      <a:pPr algn="ctr"/>
                      <a:r>
                        <a:rPr lang="en-US" sz="1100" dirty="0">
                          <a:latin typeface="+mn-lt"/>
                        </a:rPr>
                        <a:t>17</a:t>
                      </a:r>
                    </a:p>
                  </a:txBody>
                  <a:tcPr anchor="ctr"/>
                </a:tc>
                <a:tc>
                  <a:txBody>
                    <a:bodyPr/>
                    <a:lstStyle/>
                    <a:p>
                      <a:pPr algn="l" fontAlgn="t"/>
                      <a:r>
                        <a:rPr lang="en-US" sz="1100" b="1" i="0" u="none" strike="noStrike" dirty="0">
                          <a:solidFill>
                            <a:srgbClr val="000000"/>
                          </a:solidFill>
                          <a:effectLst/>
                          <a:latin typeface="+mn-lt"/>
                        </a:rPr>
                        <a:t>Disbursement channel</a:t>
                      </a:r>
                    </a:p>
                  </a:txBody>
                  <a:tcPr marL="12700" marR="12700" marT="12700" marB="0"/>
                </a:tc>
                <a:tc>
                  <a:txBody>
                    <a:bodyPr/>
                    <a:lstStyle/>
                    <a:p>
                      <a:pPr algn="l" fontAlgn="t"/>
                      <a:r>
                        <a:rPr lang="en-US" sz="1100" b="0" i="0" u="none" strike="noStrike" dirty="0">
                          <a:solidFill>
                            <a:srgbClr val="000000"/>
                          </a:solidFill>
                          <a:effectLst/>
                          <a:latin typeface="+mn-lt"/>
                        </a:rPr>
                        <a:t>Bank transfer; </a:t>
                      </a:r>
                      <a:r>
                        <a:rPr lang="en-US" sz="1100" kern="1200" baseline="0" dirty="0">
                          <a:solidFill>
                            <a:schemeClr val="tx1"/>
                          </a:solidFill>
                          <a:latin typeface="+mn-lt"/>
                          <a:ea typeface="+mn-ea"/>
                          <a:cs typeface="+mn-cs"/>
                        </a:rPr>
                        <a:t>Bank domestic remittance </a:t>
                      </a:r>
                      <a:endParaRPr lang="en-US" sz="1100" b="0" i="0" u="none" strike="noStrike" dirty="0">
                        <a:solidFill>
                          <a:srgbClr val="000000"/>
                        </a:solidFill>
                        <a:effectLst/>
                        <a:latin typeface="+mn-lt"/>
                      </a:endParaRPr>
                    </a:p>
                  </a:txBody>
                  <a:tcPr marL="12700" marR="12700" marT="12700" marB="0"/>
                </a:tc>
                <a:extLst>
                  <a:ext uri="{0D108BD9-81ED-4DB2-BD59-A6C34878D82A}">
                    <a16:rowId xmlns:a16="http://schemas.microsoft.com/office/drawing/2014/main" val="10019"/>
                  </a:ext>
                </a:extLst>
              </a:tr>
              <a:tr h="318345">
                <a:tc>
                  <a:txBody>
                    <a:bodyPr/>
                    <a:lstStyle/>
                    <a:p>
                      <a:pPr algn="ctr"/>
                      <a:r>
                        <a:rPr lang="en-US" sz="1100" dirty="0">
                          <a:latin typeface="+mn-lt"/>
                        </a:rPr>
                        <a:t>18</a:t>
                      </a:r>
                    </a:p>
                  </a:txBody>
                  <a:tcPr anchor="ctr"/>
                </a:tc>
                <a:tc>
                  <a:txBody>
                    <a:bodyPr/>
                    <a:lstStyle/>
                    <a:p>
                      <a:pPr algn="l" fontAlgn="t"/>
                      <a:r>
                        <a:rPr lang="en-US" sz="1100" b="1" i="0" u="none" strike="noStrike" dirty="0">
                          <a:solidFill>
                            <a:srgbClr val="000000"/>
                          </a:solidFill>
                          <a:effectLst/>
                          <a:latin typeface="+mn-lt"/>
                        </a:rPr>
                        <a:t>Repeat loan</a:t>
                      </a:r>
                      <a:r>
                        <a:rPr lang="en-US" sz="1100" b="1" i="0" u="none" strike="noStrike" baseline="0" dirty="0">
                          <a:solidFill>
                            <a:srgbClr val="000000"/>
                          </a:solidFill>
                          <a:effectLst/>
                          <a:latin typeface="+mn-lt"/>
                        </a:rPr>
                        <a:t> </a:t>
                      </a:r>
                      <a:r>
                        <a:rPr lang="en-US" sz="1100" b="1" i="0" u="none" strike="noStrike" dirty="0">
                          <a:solidFill>
                            <a:srgbClr val="000000"/>
                          </a:solidFill>
                          <a:effectLst/>
                          <a:latin typeface="+mn-lt"/>
                        </a:rPr>
                        <a:t>policy</a:t>
                      </a:r>
                    </a:p>
                  </a:txBody>
                  <a:tcPr marL="12700" marR="12700" marT="12700" marB="0"/>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100" kern="1200" baseline="0" dirty="0">
                          <a:solidFill>
                            <a:schemeClr val="tx1"/>
                          </a:solidFill>
                          <a:latin typeface="+mn-lt"/>
                          <a:ea typeface="+mn-ea"/>
                          <a:cs typeface="+mn-cs"/>
                        </a:rPr>
                        <a:t>Repeat loan 150k&gt;200k&gt;250k MMK  (</a:t>
                      </a:r>
                      <a:r>
                        <a:rPr lang="en-US" sz="1100" b="0" dirty="0">
                          <a:solidFill>
                            <a:schemeClr val="tx1"/>
                          </a:solidFill>
                        </a:rPr>
                        <a:t>equivalent of</a:t>
                      </a:r>
                      <a:r>
                        <a:rPr lang="en-US" sz="1100" b="0" baseline="0" dirty="0">
                          <a:solidFill>
                            <a:schemeClr val="tx1"/>
                          </a:solidFill>
                        </a:rPr>
                        <a:t> </a:t>
                      </a:r>
                      <a:r>
                        <a:rPr lang="en-US" sz="1100" kern="1200" baseline="0" dirty="0">
                          <a:solidFill>
                            <a:schemeClr val="tx1"/>
                          </a:solidFill>
                          <a:latin typeface="+mn-lt"/>
                          <a:ea typeface="+mn-ea"/>
                          <a:cs typeface="+mn-cs"/>
                        </a:rPr>
                        <a:t>123&gt;166&gt;208 </a:t>
                      </a:r>
                      <a:r>
                        <a:rPr lang="en-US" sz="1100" kern="1200" baseline="0" dirty="0" err="1">
                          <a:solidFill>
                            <a:schemeClr val="tx1"/>
                          </a:solidFill>
                          <a:latin typeface="+mn-lt"/>
                          <a:ea typeface="+mn-ea"/>
                          <a:cs typeface="+mn-cs"/>
                        </a:rPr>
                        <a:t>usd</a:t>
                      </a:r>
                      <a:r>
                        <a:rPr lang="en-US" sz="1100" kern="1200" baseline="0" dirty="0">
                          <a:solidFill>
                            <a:schemeClr val="tx1"/>
                          </a:solidFill>
                          <a:latin typeface="+mn-lt"/>
                          <a:ea typeface="+mn-ea"/>
                          <a:cs typeface="+mn-cs"/>
                        </a:rPr>
                        <a:t>)</a:t>
                      </a:r>
                    </a:p>
                    <a:p>
                      <a:pPr algn="l" fontAlgn="t"/>
                      <a:r>
                        <a:rPr lang="en-US" sz="1100" b="0" i="0" u="none" strike="noStrike" dirty="0">
                          <a:solidFill>
                            <a:srgbClr val="000000"/>
                          </a:solidFill>
                          <a:effectLst/>
                          <a:latin typeface="+mn-lt"/>
                        </a:rPr>
                        <a:t>Loan</a:t>
                      </a:r>
                      <a:r>
                        <a:rPr lang="en-US" sz="1100" b="0" i="0" u="none" strike="noStrike" baseline="0" dirty="0">
                          <a:solidFill>
                            <a:srgbClr val="000000"/>
                          </a:solidFill>
                          <a:effectLst/>
                          <a:latin typeface="+mn-lt"/>
                        </a:rPr>
                        <a:t> amounts 150k – 250k MMK with 50k MMK step, maximum cap -  50% of net monthly net income</a:t>
                      </a:r>
                      <a:endParaRPr lang="en-US" sz="1100" b="0" i="0" u="none" strike="noStrike" dirty="0">
                        <a:solidFill>
                          <a:srgbClr val="000000"/>
                        </a:solidFill>
                        <a:effectLst/>
                        <a:latin typeface="+mn-lt"/>
                      </a:endParaRPr>
                    </a:p>
                  </a:txBody>
                  <a:tcPr marL="12700" marR="12700" marT="12700" marB="0"/>
                </a:tc>
                <a:extLst>
                  <a:ext uri="{0D108BD9-81ED-4DB2-BD59-A6C34878D82A}">
                    <a16:rowId xmlns:a16="http://schemas.microsoft.com/office/drawing/2014/main" val="22465701"/>
                  </a:ext>
                </a:extLst>
              </a:tr>
            </a:tbl>
          </a:graphicData>
        </a:graphic>
      </p:graphicFrame>
    </p:spTree>
    <p:extLst>
      <p:ext uri="{BB962C8B-B14F-4D97-AF65-F5344CB8AC3E}">
        <p14:creationId xmlns:p14="http://schemas.microsoft.com/office/powerpoint/2010/main" val="363291639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179512" y="764704"/>
            <a:ext cx="8807572" cy="5361459"/>
          </a:xfrm>
        </p:spPr>
        <p:txBody>
          <a:bodyPr/>
          <a:lstStyle/>
          <a:p>
            <a:pPr marL="0" indent="0">
              <a:buNone/>
            </a:pPr>
            <a:r>
              <a:rPr lang="en-US" sz="1800" b="1"/>
              <a:t>Credit Bureaus</a:t>
            </a:r>
          </a:p>
          <a:p>
            <a:pPr marL="685800" lvl="1"/>
            <a:r>
              <a:rPr lang="en-US" sz="1600"/>
              <a:t>Do not exist in the country as of now</a:t>
            </a:r>
          </a:p>
          <a:p>
            <a:pPr marL="0" indent="0">
              <a:buNone/>
            </a:pPr>
            <a:r>
              <a:rPr lang="en-US" sz="1800" b="1"/>
              <a:t>Anti-fraud tools</a:t>
            </a:r>
          </a:p>
          <a:p>
            <a:pPr marL="685800" lvl="1"/>
            <a:r>
              <a:rPr lang="en-US" sz="1600"/>
              <a:t>Internal anti-fraud rules – cross checks of application data against historical data to detect links between applicants, find chains of fraudulent applications, highlight mismatches of data within one application.</a:t>
            </a:r>
          </a:p>
          <a:p>
            <a:pPr marL="685800" lvl="1"/>
            <a:r>
              <a:rPr lang="en-US" sz="1600" err="1"/>
              <a:t>iovation</a:t>
            </a:r>
            <a:r>
              <a:rPr lang="en-US" sz="1600"/>
              <a:t> solution – tool to prevent online-fraud, multi-applying, deliver additional variables for scoring. Solution allows to get all available data applicant`s device (PC, smartphone where the application was submitted) and perform a cross check against historical database</a:t>
            </a:r>
          </a:p>
          <a:p>
            <a:pPr marL="0" indent="0">
              <a:buNone/>
            </a:pPr>
            <a:r>
              <a:rPr lang="en-US" sz="1800" b="1"/>
              <a:t>Internal scoring</a:t>
            </a:r>
          </a:p>
          <a:p>
            <a:pPr marL="685800" lvl="1"/>
            <a:r>
              <a:rPr lang="en-US" sz="1600"/>
              <a:t>Can be implemented after 6-8 from go live. Will use standard application parameters, </a:t>
            </a:r>
            <a:r>
              <a:rPr lang="en-US" sz="1600" err="1"/>
              <a:t>Iovation</a:t>
            </a:r>
            <a:r>
              <a:rPr lang="en-US" sz="1600"/>
              <a:t> data plus additional client behavior data, captured during application filling</a:t>
            </a:r>
          </a:p>
          <a:p>
            <a:pPr marL="0" indent="0">
              <a:buNone/>
            </a:pPr>
            <a:r>
              <a:rPr lang="en-US" sz="1800" b="1"/>
              <a:t>Social data</a:t>
            </a:r>
          </a:p>
          <a:p>
            <a:pPr lvl="1"/>
            <a:r>
              <a:rPr lang="en-US" sz="1600"/>
              <a:t>Facebook data (should be available for more than 50% of applicants) – we will offer optional FB authorization to the client, which will give us possibility directly got to FB API and get social data which will be used as additional variables for scoring</a:t>
            </a:r>
          </a:p>
          <a:p>
            <a:pPr lvl="1"/>
            <a:r>
              <a:rPr lang="en-US" sz="1600"/>
              <a:t>Messengers (Viber, </a:t>
            </a:r>
            <a:r>
              <a:rPr lang="en-US" sz="1600" err="1"/>
              <a:t>WhatsUp</a:t>
            </a:r>
            <a:r>
              <a:rPr lang="en-US" sz="1600"/>
              <a:t>) – will be used during verification as additional source to confirm identity and </a:t>
            </a:r>
            <a:r>
              <a:rPr lang="en-US" sz="1600" err="1"/>
              <a:t>contactability</a:t>
            </a:r>
            <a:r>
              <a:rPr lang="en-US" sz="1600"/>
              <a:t> of client </a:t>
            </a:r>
          </a:p>
          <a:p>
            <a:endParaRPr lang="en-US"/>
          </a:p>
          <a:p>
            <a:endParaRPr lang="en-US"/>
          </a:p>
          <a:p>
            <a:endParaRPr lang="en-US"/>
          </a:p>
          <a:p>
            <a:endParaRPr lang="en-US"/>
          </a:p>
          <a:p>
            <a:endParaRPr lang="en-US"/>
          </a:p>
          <a:p>
            <a:endParaRPr lang="en-US"/>
          </a:p>
          <a:p>
            <a:endParaRPr lang="en-US"/>
          </a:p>
        </p:txBody>
      </p:sp>
      <p:sp>
        <p:nvSpPr>
          <p:cNvPr id="2" name="Заголовок 1"/>
          <p:cNvSpPr>
            <a:spLocks noGrp="1"/>
          </p:cNvSpPr>
          <p:nvPr>
            <p:ph type="title"/>
          </p:nvPr>
        </p:nvSpPr>
        <p:spPr>
          <a:xfrm>
            <a:off x="395536" y="116632"/>
            <a:ext cx="8159540" cy="312281"/>
          </a:xfrm>
        </p:spPr>
        <p:txBody>
          <a:bodyPr/>
          <a:lstStyle/>
          <a:p>
            <a:r>
              <a:rPr lang="en-US"/>
              <a:t>Risk Management tools</a:t>
            </a:r>
            <a:endParaRPr lang="ru-RU"/>
          </a:p>
        </p:txBody>
      </p:sp>
      <p:sp>
        <p:nvSpPr>
          <p:cNvPr id="7" name="Номер слайда 6"/>
          <p:cNvSpPr>
            <a:spLocks noGrp="1"/>
          </p:cNvSpPr>
          <p:nvPr>
            <p:ph type="sldNum" sz="quarter" idx="12"/>
          </p:nvPr>
        </p:nvSpPr>
        <p:spPr/>
        <p:txBody>
          <a:bodyPr/>
          <a:lstStyle/>
          <a:p>
            <a:fld id="{D7F305DA-160D-498F-B102-A1D8643B4A2C}" type="slidenum">
              <a:rPr lang="ru-RU" smtClean="0"/>
              <a:t>35</a:t>
            </a:fld>
            <a:endParaRPr lang="ru-RU"/>
          </a:p>
        </p:txBody>
      </p:sp>
      <p:sp>
        <p:nvSpPr>
          <p:cNvPr id="6" name="TextBox 5"/>
          <p:cNvSpPr txBox="1"/>
          <p:nvPr/>
        </p:nvSpPr>
        <p:spPr>
          <a:xfrm>
            <a:off x="154705" y="6378215"/>
            <a:ext cx="8964488" cy="261610"/>
          </a:xfrm>
          <a:prstGeom prst="rect">
            <a:avLst/>
          </a:prstGeom>
          <a:noFill/>
        </p:spPr>
        <p:txBody>
          <a:bodyPr wrap="square" rtlCol="0">
            <a:spAutoFit/>
          </a:bodyPr>
          <a:lstStyle/>
          <a:p>
            <a:pPr marL="171450" indent="-171450">
              <a:buFont typeface="Arial" panose="020B0604020202020204" pitchFamily="34" charset="0"/>
              <a:buChar char="•"/>
            </a:pPr>
            <a:endParaRPr lang="en-US" sz="1100"/>
          </a:p>
        </p:txBody>
      </p:sp>
    </p:spTree>
    <p:extLst>
      <p:ext uri="{BB962C8B-B14F-4D97-AF65-F5344CB8AC3E}">
        <p14:creationId xmlns:p14="http://schemas.microsoft.com/office/powerpoint/2010/main" val="230828099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179512" y="764704"/>
            <a:ext cx="8807572" cy="5361459"/>
          </a:xfrm>
        </p:spPr>
        <p:txBody>
          <a:bodyPr/>
          <a:lstStyle/>
          <a:p>
            <a:pPr marL="0" indent="0">
              <a:buNone/>
            </a:pPr>
            <a:endParaRPr lang="en-US"/>
          </a:p>
          <a:p>
            <a:endParaRPr lang="en-US"/>
          </a:p>
          <a:p>
            <a:endParaRPr lang="en-US"/>
          </a:p>
          <a:p>
            <a:endParaRPr lang="en-US"/>
          </a:p>
          <a:p>
            <a:endParaRPr lang="en-US"/>
          </a:p>
          <a:p>
            <a:endParaRPr lang="en-US"/>
          </a:p>
          <a:p>
            <a:endParaRPr lang="en-US"/>
          </a:p>
          <a:p>
            <a:endParaRPr lang="en-US"/>
          </a:p>
          <a:p>
            <a:endParaRPr lang="en-US"/>
          </a:p>
          <a:p>
            <a:endParaRPr lang="en-US"/>
          </a:p>
        </p:txBody>
      </p:sp>
      <p:sp>
        <p:nvSpPr>
          <p:cNvPr id="2" name="Заголовок 1"/>
          <p:cNvSpPr>
            <a:spLocks noGrp="1"/>
          </p:cNvSpPr>
          <p:nvPr>
            <p:ph type="title"/>
          </p:nvPr>
        </p:nvSpPr>
        <p:spPr/>
        <p:txBody>
          <a:bodyPr/>
          <a:lstStyle/>
          <a:p>
            <a:r>
              <a:rPr lang="en-US"/>
              <a:t>Target Collection strategy</a:t>
            </a:r>
            <a:endParaRPr lang="ru-RU"/>
          </a:p>
        </p:txBody>
      </p:sp>
      <p:sp>
        <p:nvSpPr>
          <p:cNvPr id="7" name="Номер слайда 6"/>
          <p:cNvSpPr>
            <a:spLocks noGrp="1"/>
          </p:cNvSpPr>
          <p:nvPr>
            <p:ph type="sldNum" sz="quarter" idx="12"/>
          </p:nvPr>
        </p:nvSpPr>
        <p:spPr/>
        <p:txBody>
          <a:bodyPr/>
          <a:lstStyle/>
          <a:p>
            <a:fld id="{D7F305DA-160D-498F-B102-A1D8643B4A2C}" type="slidenum">
              <a:rPr lang="ru-RU" smtClean="0"/>
              <a:t>36</a:t>
            </a:fld>
            <a:endParaRPr lang="ru-RU"/>
          </a:p>
        </p:txBody>
      </p:sp>
      <p:sp>
        <p:nvSpPr>
          <p:cNvPr id="6" name="TextBox 5"/>
          <p:cNvSpPr txBox="1"/>
          <p:nvPr/>
        </p:nvSpPr>
        <p:spPr>
          <a:xfrm>
            <a:off x="154705" y="6378215"/>
            <a:ext cx="8964488" cy="430887"/>
          </a:xfrm>
          <a:prstGeom prst="rect">
            <a:avLst/>
          </a:prstGeom>
          <a:noFill/>
        </p:spPr>
        <p:txBody>
          <a:bodyPr wrap="square" rtlCol="0">
            <a:spAutoFit/>
          </a:bodyPr>
          <a:lstStyle/>
          <a:p>
            <a:pPr marL="171450" indent="-171450">
              <a:buFont typeface="Arial" panose="020B0604020202020204" pitchFamily="34" charset="0"/>
              <a:buChar char="•"/>
            </a:pPr>
            <a:r>
              <a:rPr lang="en-US" sz="1100"/>
              <a:t>All phone conversations with customer will be recorded.  </a:t>
            </a:r>
          </a:p>
          <a:p>
            <a:pPr marL="171450" indent="-171450">
              <a:buFont typeface="Arial" panose="020B0604020202020204" pitchFamily="34" charset="0"/>
              <a:buChar char="•"/>
            </a:pPr>
            <a:r>
              <a:rPr lang="en-US" sz="1100"/>
              <a:t>All meetings with customers will be recorded with audio and video</a:t>
            </a:r>
          </a:p>
        </p:txBody>
      </p:sp>
      <p:graphicFrame>
        <p:nvGraphicFramePr>
          <p:cNvPr id="9" name="Таблица 8"/>
          <p:cNvGraphicFramePr>
            <a:graphicFrameLocks noGrp="1"/>
          </p:cNvGraphicFramePr>
          <p:nvPr>
            <p:extLst>
              <p:ext uri="{D42A27DB-BD31-4B8C-83A1-F6EECF244321}">
                <p14:modId xmlns:p14="http://schemas.microsoft.com/office/powerpoint/2010/main" val="1631553563"/>
              </p:ext>
            </p:extLst>
          </p:nvPr>
        </p:nvGraphicFramePr>
        <p:xfrm>
          <a:off x="35496" y="692696"/>
          <a:ext cx="9037127" cy="5317078"/>
        </p:xfrm>
        <a:graphic>
          <a:graphicData uri="http://schemas.openxmlformats.org/drawingml/2006/table">
            <a:tbl>
              <a:tblPr firstRow="1" bandRow="1">
                <a:tableStyleId>{5C22544A-7EE6-4342-B048-85BDC9FD1C3A}</a:tableStyleId>
              </a:tblPr>
              <a:tblGrid>
                <a:gridCol w="274263">
                  <a:extLst>
                    <a:ext uri="{9D8B030D-6E8A-4147-A177-3AD203B41FA5}">
                      <a16:colId xmlns:a16="http://schemas.microsoft.com/office/drawing/2014/main" val="20003"/>
                    </a:ext>
                  </a:extLst>
                </a:gridCol>
                <a:gridCol w="1203187">
                  <a:extLst>
                    <a:ext uri="{9D8B030D-6E8A-4147-A177-3AD203B41FA5}">
                      <a16:colId xmlns:a16="http://schemas.microsoft.com/office/drawing/2014/main" val="20000"/>
                    </a:ext>
                  </a:extLst>
                </a:gridCol>
                <a:gridCol w="3851142">
                  <a:extLst>
                    <a:ext uri="{9D8B030D-6E8A-4147-A177-3AD203B41FA5}">
                      <a16:colId xmlns:a16="http://schemas.microsoft.com/office/drawing/2014/main" val="20001"/>
                    </a:ext>
                  </a:extLst>
                </a:gridCol>
                <a:gridCol w="1735237">
                  <a:extLst>
                    <a:ext uri="{9D8B030D-6E8A-4147-A177-3AD203B41FA5}">
                      <a16:colId xmlns:a16="http://schemas.microsoft.com/office/drawing/2014/main" val="228332696"/>
                    </a:ext>
                  </a:extLst>
                </a:gridCol>
                <a:gridCol w="1973298">
                  <a:extLst>
                    <a:ext uri="{9D8B030D-6E8A-4147-A177-3AD203B41FA5}">
                      <a16:colId xmlns:a16="http://schemas.microsoft.com/office/drawing/2014/main" val="20002"/>
                    </a:ext>
                  </a:extLst>
                </a:gridCol>
              </a:tblGrid>
              <a:tr h="402079">
                <a:tc>
                  <a:txBody>
                    <a:bodyPr/>
                    <a:lstStyle/>
                    <a:p>
                      <a:pPr algn="ctr"/>
                      <a:r>
                        <a:rPr lang="en-US" sz="1400" dirty="0">
                          <a:solidFill>
                            <a:schemeClr val="bg1"/>
                          </a:solidFill>
                        </a:rPr>
                        <a:t>#</a:t>
                      </a:r>
                      <a:endParaRPr lang="ru-RU" sz="1400" dirty="0">
                        <a:solidFill>
                          <a:schemeClr val="bg1"/>
                        </a:solidFill>
                      </a:endParaRPr>
                    </a:p>
                  </a:txBody>
                  <a:tcPr/>
                </a:tc>
                <a:tc>
                  <a:txBody>
                    <a:bodyPr/>
                    <a:lstStyle/>
                    <a:p>
                      <a:pPr algn="ctr"/>
                      <a:r>
                        <a:rPr lang="en-US" sz="1400" dirty="0">
                          <a:solidFill>
                            <a:schemeClr val="bg1"/>
                          </a:solidFill>
                        </a:rPr>
                        <a:t>Stage</a:t>
                      </a:r>
                      <a:endParaRPr lang="ru-RU" sz="1400" dirty="0">
                        <a:solidFill>
                          <a:schemeClr val="bg1"/>
                        </a:solidFill>
                      </a:endParaRPr>
                    </a:p>
                  </a:txBody>
                  <a:tcPr/>
                </a:tc>
                <a:tc>
                  <a:txBody>
                    <a:bodyPr/>
                    <a:lstStyle/>
                    <a:p>
                      <a:pPr algn="ctr"/>
                      <a:r>
                        <a:rPr lang="en-US" sz="1400" dirty="0">
                          <a:solidFill>
                            <a:schemeClr val="bg1"/>
                          </a:solidFill>
                        </a:rPr>
                        <a:t>Short Description</a:t>
                      </a:r>
                      <a:endParaRPr lang="ru-RU" sz="1400" dirty="0">
                        <a:solidFill>
                          <a:schemeClr val="bg1"/>
                        </a:solidFill>
                      </a:endParaRPr>
                    </a:p>
                  </a:txBody>
                  <a:tcPr/>
                </a:tc>
                <a:tc>
                  <a:txBody>
                    <a:bodyPr/>
                    <a:lstStyle/>
                    <a:p>
                      <a:pPr algn="ctr"/>
                      <a:r>
                        <a:rPr lang="en-US" sz="1400" dirty="0">
                          <a:solidFill>
                            <a:schemeClr val="bg1"/>
                          </a:solidFill>
                        </a:rPr>
                        <a:t>Stage Period</a:t>
                      </a:r>
                      <a:endParaRPr lang="ru-RU" sz="1400" dirty="0">
                        <a:solidFill>
                          <a:schemeClr val="bg1"/>
                        </a:solidFill>
                      </a:endParaRPr>
                    </a:p>
                  </a:txBody>
                  <a:tcPr/>
                </a:tc>
                <a:tc>
                  <a:txBody>
                    <a:bodyPr/>
                    <a:lstStyle/>
                    <a:p>
                      <a:pPr algn="ctr"/>
                      <a:r>
                        <a:rPr lang="en-US" sz="1400" baseline="0" dirty="0">
                          <a:solidFill>
                            <a:schemeClr val="bg1"/>
                          </a:solidFill>
                        </a:rPr>
                        <a:t> Resources</a:t>
                      </a:r>
                      <a:endParaRPr lang="ru-RU" sz="1400" dirty="0">
                        <a:solidFill>
                          <a:schemeClr val="bg1"/>
                        </a:solidFill>
                      </a:endParaRPr>
                    </a:p>
                  </a:txBody>
                  <a:tcPr/>
                </a:tc>
                <a:extLst>
                  <a:ext uri="{0D108BD9-81ED-4DB2-BD59-A6C34878D82A}">
                    <a16:rowId xmlns:a16="http://schemas.microsoft.com/office/drawing/2014/main" val="10000"/>
                  </a:ext>
                </a:extLst>
              </a:tr>
              <a:tr h="965009">
                <a:tc>
                  <a:txBody>
                    <a:bodyPr/>
                    <a:lstStyle/>
                    <a:p>
                      <a:pPr marL="0" lvl="1" indent="0"/>
                      <a:r>
                        <a:rPr lang="en-US" sz="1400" dirty="0">
                          <a:solidFill>
                            <a:schemeClr val="tx1"/>
                          </a:solidFill>
                        </a:rPr>
                        <a:t>0</a:t>
                      </a:r>
                    </a:p>
                  </a:txBody>
                  <a:tcPr/>
                </a:tc>
                <a:tc>
                  <a:txBody>
                    <a:bodyPr/>
                    <a:lstStyle/>
                    <a:p>
                      <a:pPr marL="0" lvl="1" indent="0"/>
                      <a:r>
                        <a:rPr lang="en-US" sz="1400" dirty="0">
                          <a:solidFill>
                            <a:schemeClr val="tx1"/>
                          </a:solidFill>
                        </a:rPr>
                        <a:t>Pre</a:t>
                      </a:r>
                      <a:r>
                        <a:rPr lang="en-US" sz="1400" baseline="0" dirty="0">
                          <a:solidFill>
                            <a:schemeClr val="tx1"/>
                          </a:solidFill>
                        </a:rPr>
                        <a:t> – Due </a:t>
                      </a:r>
                      <a:endParaRPr lang="en-US" sz="1400" dirty="0">
                        <a:solidFill>
                          <a:schemeClr val="tx1"/>
                        </a:solidFill>
                      </a:endParaRPr>
                    </a:p>
                  </a:txBody>
                  <a:tcPr/>
                </a:tc>
                <a:tc>
                  <a:txBody>
                    <a:bodyPr/>
                    <a:lstStyle/>
                    <a:p>
                      <a:pPr marL="2857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a:solidFill>
                            <a:schemeClr val="tx1"/>
                          </a:solidFill>
                        </a:rPr>
                        <a:t>SMS Notification</a:t>
                      </a:r>
                      <a:r>
                        <a:rPr lang="en-US" sz="1400" baseline="0" dirty="0">
                          <a:solidFill>
                            <a:schemeClr val="tx1"/>
                          </a:solidFill>
                        </a:rPr>
                        <a:t> borrower about payment</a:t>
                      </a:r>
                    </a:p>
                    <a:p>
                      <a:pPr marL="2857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baseline="0" dirty="0">
                          <a:solidFill>
                            <a:schemeClr val="tx1"/>
                          </a:solidFill>
                        </a:rPr>
                        <a:t>Pre-due phone calls*, active prolongation sales</a:t>
                      </a:r>
                    </a:p>
                  </a:txBody>
                  <a:tcPr/>
                </a:tc>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US" sz="1400" baseline="0" dirty="0">
                          <a:solidFill>
                            <a:schemeClr val="tx1"/>
                          </a:solidFill>
                        </a:rPr>
                        <a:t>[- </a:t>
                      </a:r>
                      <a:r>
                        <a:rPr lang="ru-RU" sz="1400" baseline="0" dirty="0">
                          <a:solidFill>
                            <a:schemeClr val="tx1"/>
                          </a:solidFill>
                        </a:rPr>
                        <a:t>5</a:t>
                      </a:r>
                      <a:r>
                        <a:rPr lang="en-US" sz="1400" baseline="0" dirty="0">
                          <a:solidFill>
                            <a:schemeClr val="tx1"/>
                          </a:solidFill>
                        </a:rPr>
                        <a:t> </a:t>
                      </a:r>
                      <a:r>
                        <a:rPr lang="is-IS" sz="1400" baseline="0" dirty="0">
                          <a:solidFill>
                            <a:schemeClr val="tx1"/>
                          </a:solidFill>
                        </a:rPr>
                        <a:t>…</a:t>
                      </a:r>
                      <a:r>
                        <a:rPr lang="en-US" sz="1400" baseline="0" dirty="0">
                          <a:solidFill>
                            <a:schemeClr val="tx1"/>
                          </a:solidFill>
                        </a:rPr>
                        <a:t> </a:t>
                      </a:r>
                      <a:r>
                        <a:rPr lang="ru-RU" sz="1400" baseline="0" dirty="0">
                          <a:solidFill>
                            <a:schemeClr val="tx1"/>
                          </a:solidFill>
                        </a:rPr>
                        <a:t>2</a:t>
                      </a:r>
                      <a:r>
                        <a:rPr lang="en-US" sz="1400" baseline="0" dirty="0">
                          <a:solidFill>
                            <a:schemeClr val="tx1"/>
                          </a:solidFill>
                        </a:rPr>
                        <a:t>] days before/after due date</a:t>
                      </a:r>
                      <a:endParaRPr lang="ru-RU" sz="1400" dirty="0">
                        <a:solidFill>
                          <a:schemeClr val="tx1"/>
                        </a:solidFill>
                      </a:endParaRPr>
                    </a:p>
                  </a:txBody>
                  <a:tcPr/>
                </a:tc>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US" sz="1400" dirty="0">
                          <a:solidFill>
                            <a:schemeClr val="tx1"/>
                          </a:solidFill>
                        </a:rPr>
                        <a:t>In-house Call center</a:t>
                      </a:r>
                      <a:r>
                        <a:rPr lang="en-US" sz="1400" baseline="0" dirty="0">
                          <a:solidFill>
                            <a:schemeClr val="tx1"/>
                          </a:solidFill>
                        </a:rPr>
                        <a:t> (soft collection)</a:t>
                      </a:r>
                      <a:endParaRPr lang="ru-RU" sz="1400" dirty="0">
                        <a:solidFill>
                          <a:schemeClr val="tx1"/>
                        </a:solidFill>
                      </a:endParaRPr>
                    </a:p>
                  </a:txBody>
                  <a:tcPr/>
                </a:tc>
                <a:extLst>
                  <a:ext uri="{0D108BD9-81ED-4DB2-BD59-A6C34878D82A}">
                    <a16:rowId xmlns:a16="http://schemas.microsoft.com/office/drawing/2014/main" val="10005"/>
                  </a:ext>
                </a:extLst>
              </a:tr>
              <a:tr h="1481643">
                <a:tc>
                  <a:txBody>
                    <a:bodyPr/>
                    <a:lstStyle/>
                    <a:p>
                      <a:pPr marL="0" lvl="1" indent="0"/>
                      <a:r>
                        <a:rPr lang="en-US" sz="1400" dirty="0">
                          <a:solidFill>
                            <a:schemeClr val="tx1"/>
                          </a:solidFill>
                        </a:rPr>
                        <a:t>1</a:t>
                      </a:r>
                    </a:p>
                  </a:txBody>
                  <a:tcPr/>
                </a:tc>
                <a:tc>
                  <a:txBody>
                    <a:bodyPr/>
                    <a:lstStyle/>
                    <a:p>
                      <a:pPr marL="0" lvl="1" indent="0"/>
                      <a:r>
                        <a:rPr lang="en-US" sz="1400" dirty="0">
                          <a:solidFill>
                            <a:schemeClr val="tx1"/>
                          </a:solidFill>
                        </a:rPr>
                        <a:t>Soft Collection</a:t>
                      </a:r>
                    </a:p>
                  </a:txBody>
                  <a:tcPr/>
                </a:tc>
                <a:tc>
                  <a:txBody>
                    <a:bodyPr/>
                    <a:lstStyle/>
                    <a:p>
                      <a:pPr marL="2857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a:solidFill>
                            <a:schemeClr val="tx1"/>
                          </a:solidFill>
                        </a:rPr>
                        <a:t>Phone collection*, </a:t>
                      </a:r>
                      <a:r>
                        <a:rPr lang="en-US" sz="1400" baseline="0" dirty="0">
                          <a:solidFill>
                            <a:schemeClr val="tx1"/>
                          </a:solidFill>
                        </a:rPr>
                        <a:t>SMSs, e-mails. </a:t>
                      </a:r>
                    </a:p>
                    <a:p>
                      <a:pPr marL="2857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baseline="0" dirty="0">
                          <a:solidFill>
                            <a:schemeClr val="tx1"/>
                          </a:solidFill>
                        </a:rPr>
                        <a:t>The threat of court action can prompt payment</a:t>
                      </a:r>
                    </a:p>
                  </a:txBody>
                  <a:tcPr/>
                </a:tc>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US" sz="1400" dirty="0">
                          <a:solidFill>
                            <a:schemeClr val="tx1"/>
                          </a:solidFill>
                        </a:rPr>
                        <a:t>[3 </a:t>
                      </a:r>
                      <a:r>
                        <a:rPr lang="is-IS" sz="1400" dirty="0">
                          <a:solidFill>
                            <a:schemeClr val="tx1"/>
                          </a:solidFill>
                        </a:rPr>
                        <a:t>… </a:t>
                      </a:r>
                      <a:r>
                        <a:rPr lang="en-US" sz="1400" dirty="0">
                          <a:solidFill>
                            <a:schemeClr val="tx1"/>
                          </a:solidFill>
                        </a:rPr>
                        <a:t>30] DPD – all clients</a:t>
                      </a:r>
                    </a:p>
                    <a:p>
                      <a:pPr marL="0" marR="0" lvl="1" indent="0" algn="ctr" defTabSz="914400" rtl="0" eaLnBrk="1" fontAlgn="auto" latinLnBrk="0" hangingPunct="1">
                        <a:lnSpc>
                          <a:spcPct val="100000"/>
                        </a:lnSpc>
                        <a:spcBef>
                          <a:spcPts val="0"/>
                        </a:spcBef>
                        <a:spcAft>
                          <a:spcPts val="0"/>
                        </a:spcAft>
                        <a:buClrTx/>
                        <a:buSzTx/>
                        <a:buFontTx/>
                        <a:buNone/>
                        <a:tabLst/>
                        <a:defRPr/>
                      </a:pPr>
                      <a:r>
                        <a:rPr lang="en-US" sz="1400" dirty="0">
                          <a:solidFill>
                            <a:schemeClr val="tx1"/>
                          </a:solidFill>
                        </a:rPr>
                        <a:t> [30-90] DPD – part of the delinquent</a:t>
                      </a:r>
                      <a:r>
                        <a:rPr lang="en-US" sz="1400" baseline="0" dirty="0">
                          <a:solidFill>
                            <a:schemeClr val="tx1"/>
                          </a:solidFill>
                        </a:rPr>
                        <a:t> clients</a:t>
                      </a:r>
                      <a:endParaRPr lang="en-US" sz="1400" dirty="0">
                        <a:solidFill>
                          <a:schemeClr val="tx1"/>
                        </a:solidFill>
                      </a:endParaRPr>
                    </a:p>
                  </a:txBody>
                  <a:tcPr/>
                </a:tc>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US" sz="1400" dirty="0">
                          <a:solidFill>
                            <a:schemeClr val="tx1"/>
                          </a:solidFill>
                        </a:rPr>
                        <a:t>In-house Call center </a:t>
                      </a:r>
                      <a:r>
                        <a:rPr lang="en-US" sz="1400" baseline="0" dirty="0">
                          <a:solidFill>
                            <a:schemeClr val="tx1"/>
                          </a:solidFill>
                        </a:rPr>
                        <a:t>(soft collection)</a:t>
                      </a:r>
                      <a:endParaRPr lang="ru-RU" sz="1400" dirty="0">
                        <a:solidFill>
                          <a:schemeClr val="tx1"/>
                        </a:solidFill>
                      </a:endParaRPr>
                    </a:p>
                  </a:txBody>
                  <a:tcPr/>
                </a:tc>
                <a:extLst>
                  <a:ext uri="{0D108BD9-81ED-4DB2-BD59-A6C34878D82A}">
                    <a16:rowId xmlns:a16="http://schemas.microsoft.com/office/drawing/2014/main" val="10001"/>
                  </a:ext>
                </a:extLst>
              </a:tr>
              <a:tr h="700507">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1400" dirty="0">
                          <a:solidFill>
                            <a:schemeClr val="tx1"/>
                          </a:solidFill>
                        </a:rPr>
                        <a:t>3</a:t>
                      </a:r>
                      <a:endParaRPr lang="ru-RU" sz="1400" dirty="0">
                        <a:solidFill>
                          <a:schemeClr val="tx1"/>
                        </a:solidFill>
                      </a:endParaRPr>
                    </a:p>
                  </a:txBody>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1400" dirty="0">
                          <a:solidFill>
                            <a:schemeClr val="tx1"/>
                          </a:solidFill>
                        </a:rPr>
                        <a:t>Skip tracing</a:t>
                      </a:r>
                    </a:p>
                  </a:txBody>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1400" dirty="0">
                          <a:solidFill>
                            <a:schemeClr val="tx1"/>
                          </a:solidFill>
                        </a:rPr>
                        <a:t>Look</a:t>
                      </a:r>
                      <a:r>
                        <a:rPr lang="ru-RU" sz="1400" dirty="0">
                          <a:solidFill>
                            <a:schemeClr val="tx1"/>
                          </a:solidFill>
                        </a:rPr>
                        <a:t> </a:t>
                      </a:r>
                      <a:r>
                        <a:rPr lang="en-US" sz="1400" dirty="0">
                          <a:solidFill>
                            <a:schemeClr val="tx1"/>
                          </a:solidFill>
                        </a:rPr>
                        <a:t>for new contact data,</a:t>
                      </a:r>
                      <a:r>
                        <a:rPr lang="en-US" sz="1400" baseline="0" dirty="0">
                          <a:solidFill>
                            <a:schemeClr val="tx1"/>
                          </a:solidFill>
                        </a:rPr>
                        <a:t> addresses, employers by Google Check and Facebook </a:t>
                      </a:r>
                      <a:endParaRPr lang="ru-RU" sz="1400" dirty="0">
                        <a:solidFill>
                          <a:schemeClr val="tx1"/>
                        </a:solidFill>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solidFill>
                            <a:schemeClr val="tx1"/>
                          </a:solidFill>
                        </a:rPr>
                        <a:t>2+</a:t>
                      </a:r>
                      <a:endParaRPr lang="ru-RU" sz="1400" dirty="0">
                        <a:solidFill>
                          <a:schemeClr val="tx1"/>
                        </a:solidFill>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solidFill>
                            <a:schemeClr val="tx1"/>
                          </a:solidFill>
                        </a:rPr>
                        <a:t>Separate skip-tracing</a:t>
                      </a:r>
                      <a:r>
                        <a:rPr lang="en-US" sz="1400" baseline="0" dirty="0">
                          <a:solidFill>
                            <a:schemeClr val="tx1"/>
                          </a:solidFill>
                        </a:rPr>
                        <a:t> In-house collection team</a:t>
                      </a:r>
                      <a:endParaRPr lang="ru-RU" sz="1400" dirty="0">
                        <a:solidFill>
                          <a:schemeClr val="tx1"/>
                        </a:solidFill>
                      </a:endParaRPr>
                    </a:p>
                  </a:txBody>
                  <a:tcPr/>
                </a:tc>
                <a:extLst>
                  <a:ext uri="{0D108BD9-81ED-4DB2-BD59-A6C34878D82A}">
                    <a16:rowId xmlns:a16="http://schemas.microsoft.com/office/drawing/2014/main" val="2828021457"/>
                  </a:ext>
                </a:extLst>
              </a:tr>
              <a:tr h="700507">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1400" dirty="0">
                          <a:solidFill>
                            <a:schemeClr val="tx1"/>
                          </a:solidFill>
                        </a:rPr>
                        <a:t>4</a:t>
                      </a:r>
                      <a:endParaRPr lang="ru-RU" sz="1400" dirty="0">
                        <a:solidFill>
                          <a:schemeClr val="tx1"/>
                        </a:solidFill>
                      </a:endParaRPr>
                    </a:p>
                  </a:txBody>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1400" baseline="0" dirty="0">
                          <a:solidFill>
                            <a:schemeClr val="tx1"/>
                          </a:solidFill>
                        </a:rPr>
                        <a:t>Hard  Collection</a:t>
                      </a:r>
                      <a:endParaRPr lang="ru-RU" sz="1400" dirty="0">
                        <a:solidFill>
                          <a:schemeClr val="tx1"/>
                        </a:solidFill>
                      </a:endParaRPr>
                    </a:p>
                  </a:txBody>
                  <a:tcPr/>
                </a:tc>
                <a:tc>
                  <a:txBody>
                    <a:bodyPr/>
                    <a:lstStyle/>
                    <a:p>
                      <a:pPr marL="285750" marR="0" lvl="1" indent="-285750" algn="l" defTabSz="914400" rtl="0" eaLnBrk="1" fontAlgn="auto" latinLnBrk="0" hangingPunct="1">
                        <a:lnSpc>
                          <a:spcPct val="100000"/>
                        </a:lnSpc>
                        <a:spcBef>
                          <a:spcPts val="0"/>
                        </a:spcBef>
                        <a:spcAft>
                          <a:spcPts val="0"/>
                        </a:spcAft>
                        <a:buClrTx/>
                        <a:buSzTx/>
                        <a:buFont typeface="Arial" charset="0"/>
                        <a:buChar char="•"/>
                        <a:tabLst/>
                        <a:defRPr/>
                      </a:pPr>
                      <a:r>
                        <a:rPr lang="en-US" sz="1400" dirty="0">
                          <a:solidFill>
                            <a:schemeClr val="tx1"/>
                          </a:solidFill>
                        </a:rPr>
                        <a:t>Field visit</a:t>
                      </a:r>
                      <a:r>
                        <a:rPr lang="en-US" sz="1400" baseline="0" dirty="0">
                          <a:solidFill>
                            <a:schemeClr val="tx1"/>
                          </a:solidFill>
                        </a:rPr>
                        <a:t> </a:t>
                      </a:r>
                      <a:r>
                        <a:rPr lang="en-US" sz="1400" dirty="0">
                          <a:solidFill>
                            <a:schemeClr val="tx1"/>
                          </a:solidFill>
                        </a:rPr>
                        <a:t>to living area,</a:t>
                      </a:r>
                      <a:r>
                        <a:rPr lang="en-US" sz="1400" baseline="0" dirty="0">
                          <a:solidFill>
                            <a:schemeClr val="tx1"/>
                          </a:solidFill>
                        </a:rPr>
                        <a:t> work, </a:t>
                      </a:r>
                      <a:r>
                        <a:rPr lang="en-US" sz="1400" dirty="0"/>
                        <a:t>borrower’s relatives home</a:t>
                      </a:r>
                      <a:r>
                        <a:rPr lang="ru-RU" sz="1400" dirty="0"/>
                        <a:t>.</a:t>
                      </a:r>
                      <a:endParaRPr lang="en-GB" sz="1400" dirty="0"/>
                    </a:p>
                    <a:p>
                      <a:pPr marL="285750" marR="0" lvl="1" indent="-285750" algn="l" defTabSz="914400" rtl="0" eaLnBrk="1" fontAlgn="auto" latinLnBrk="0" hangingPunct="1">
                        <a:lnSpc>
                          <a:spcPct val="100000"/>
                        </a:lnSpc>
                        <a:spcBef>
                          <a:spcPts val="0"/>
                        </a:spcBef>
                        <a:spcAft>
                          <a:spcPts val="0"/>
                        </a:spcAft>
                        <a:buClrTx/>
                        <a:buSzTx/>
                        <a:buFont typeface="Arial" charset="0"/>
                        <a:buChar char="•"/>
                        <a:tabLst/>
                        <a:defRPr/>
                      </a:pPr>
                      <a:r>
                        <a:rPr lang="en-US" sz="1400" baseline="0" dirty="0">
                          <a:solidFill>
                            <a:schemeClr val="tx1"/>
                          </a:solidFill>
                        </a:rPr>
                        <a:t>The threat of court action can prompt payment</a:t>
                      </a:r>
                    </a:p>
                  </a:txBody>
                  <a:tcPr/>
                </a:tc>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US" sz="1400" dirty="0">
                          <a:solidFill>
                            <a:schemeClr val="tx1"/>
                          </a:solidFill>
                        </a:rPr>
                        <a:t> [30+] DPD – part of the delinquent</a:t>
                      </a:r>
                      <a:r>
                        <a:rPr lang="en-US" sz="1400" baseline="0" dirty="0">
                          <a:solidFill>
                            <a:schemeClr val="tx1"/>
                          </a:solidFill>
                        </a:rPr>
                        <a:t> clients</a:t>
                      </a:r>
                      <a:endParaRPr lang="en-US" sz="1400" dirty="0">
                        <a:solidFill>
                          <a:schemeClr val="tx1"/>
                        </a:solidFill>
                      </a:endParaRPr>
                    </a:p>
                  </a:txBody>
                  <a:tcPr/>
                </a:tc>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US" sz="1400" dirty="0">
                          <a:solidFill>
                            <a:schemeClr val="tx1"/>
                          </a:solidFill>
                        </a:rPr>
                        <a:t>In-house </a:t>
                      </a:r>
                      <a:r>
                        <a:rPr lang="en-US" sz="1400" baseline="0" dirty="0">
                          <a:solidFill>
                            <a:schemeClr val="tx1"/>
                          </a:solidFill>
                        </a:rPr>
                        <a:t>collectors</a:t>
                      </a:r>
                      <a:endParaRPr lang="ru-RU" sz="1400" dirty="0">
                        <a:solidFill>
                          <a:schemeClr val="tx1"/>
                        </a:solidFill>
                      </a:endParaRPr>
                    </a:p>
                  </a:txBody>
                  <a:tcPr/>
                </a:tc>
                <a:extLst>
                  <a:ext uri="{0D108BD9-81ED-4DB2-BD59-A6C34878D82A}">
                    <a16:rowId xmlns:a16="http://schemas.microsoft.com/office/drawing/2014/main" val="10003"/>
                  </a:ext>
                </a:extLst>
              </a:tr>
              <a:tr h="683531">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1400" dirty="0">
                          <a:solidFill>
                            <a:schemeClr val="tx1"/>
                          </a:solidFill>
                        </a:rPr>
                        <a:t>5</a:t>
                      </a:r>
                      <a:endParaRPr lang="ru-RU" sz="1400" dirty="0">
                        <a:solidFill>
                          <a:schemeClr val="tx1"/>
                        </a:solidFill>
                      </a:endParaRPr>
                    </a:p>
                  </a:txBody>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1400" baseline="0" dirty="0">
                          <a:solidFill>
                            <a:schemeClr val="tx1"/>
                          </a:solidFill>
                        </a:rPr>
                        <a:t>legal collection</a:t>
                      </a:r>
                    </a:p>
                  </a:txBody>
                  <a:tcPr/>
                </a:tc>
                <a:tc>
                  <a:txBody>
                    <a:bodyPr/>
                    <a:lstStyle/>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aseline="0" dirty="0">
                          <a:solidFill>
                            <a:schemeClr val="tx1"/>
                          </a:solidFill>
                        </a:rPr>
                        <a:t>No legal collection, we will focus on Soft and Hard collection</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solidFill>
                            <a:schemeClr val="tx1"/>
                          </a:solidFill>
                        </a:rPr>
                        <a:t>judicial procedures are not cost-effective. Minimum reasonable amount is 5,000</a:t>
                      </a:r>
                      <a:r>
                        <a:rPr lang="en-US" sz="1200" baseline="0" dirty="0">
                          <a:solidFill>
                            <a:schemeClr val="tx1"/>
                          </a:solidFill>
                        </a:rPr>
                        <a:t> </a:t>
                      </a:r>
                      <a:r>
                        <a:rPr lang="en-US" sz="1200" dirty="0" err="1">
                          <a:solidFill>
                            <a:schemeClr val="tx1"/>
                          </a:solidFill>
                        </a:rPr>
                        <a:t>usd</a:t>
                      </a:r>
                      <a:endParaRPr lang="en-US" sz="1200" dirty="0">
                        <a:solidFill>
                          <a:schemeClr val="tx1"/>
                        </a:solidFill>
                      </a:endParaRPr>
                    </a:p>
                  </a:txBody>
                  <a:tcPr/>
                </a:tc>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US" sz="1400" dirty="0">
                          <a:solidFill>
                            <a:schemeClr val="tx1"/>
                          </a:solidFill>
                        </a:rPr>
                        <a:t> </a:t>
                      </a:r>
                    </a:p>
                  </a:txBody>
                  <a:tcPr/>
                </a:tc>
                <a:tc>
                  <a:txBody>
                    <a:bodyPr/>
                    <a:lstStyle/>
                    <a:p>
                      <a:pPr algn="ctr"/>
                      <a:r>
                        <a:rPr lang="en-US" sz="1400" baseline="0" dirty="0">
                          <a:solidFill>
                            <a:schemeClr val="tx1"/>
                          </a:solidFill>
                        </a:rPr>
                        <a:t>No legal collection</a:t>
                      </a:r>
                      <a:endParaRPr lang="ru-RU" sz="1400" dirty="0">
                        <a:solidFill>
                          <a:schemeClr val="tx1">
                            <a:lumMod val="50000"/>
                            <a:lumOff val="50000"/>
                          </a:schemeClr>
                        </a:solidFill>
                      </a:endParaRPr>
                    </a:p>
                  </a:txBody>
                  <a:tcPr/>
                </a:tc>
                <a:extLst>
                  <a:ext uri="{0D108BD9-81ED-4DB2-BD59-A6C34878D82A}">
                    <a16:rowId xmlns:a16="http://schemas.microsoft.com/office/drawing/2014/main" val="1040114489"/>
                  </a:ext>
                </a:extLst>
              </a:tr>
            </a:tbl>
          </a:graphicData>
        </a:graphic>
      </p:graphicFrame>
    </p:spTree>
    <p:extLst>
      <p:ext uri="{BB962C8B-B14F-4D97-AF65-F5344CB8AC3E}">
        <p14:creationId xmlns:p14="http://schemas.microsoft.com/office/powerpoint/2010/main" val="251900355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Заголовок 1"/>
          <p:cNvSpPr>
            <a:spLocks noGrp="1"/>
          </p:cNvSpPr>
          <p:nvPr>
            <p:ph type="title"/>
          </p:nvPr>
        </p:nvSpPr>
        <p:spPr>
          <a:xfrm>
            <a:off x="285456" y="100628"/>
            <a:ext cx="7886944" cy="376044"/>
          </a:xfrm>
        </p:spPr>
        <p:txBody>
          <a:bodyPr/>
          <a:lstStyle/>
          <a:p>
            <a:r>
              <a:rPr lang="en-US"/>
              <a:t>Money disbursement channels</a:t>
            </a:r>
          </a:p>
        </p:txBody>
      </p:sp>
      <p:graphicFrame>
        <p:nvGraphicFramePr>
          <p:cNvPr id="3" name="Таблица 2"/>
          <p:cNvGraphicFramePr>
            <a:graphicFrameLocks noGrp="1"/>
          </p:cNvGraphicFramePr>
          <p:nvPr>
            <p:extLst>
              <p:ext uri="{D42A27DB-BD31-4B8C-83A1-F6EECF244321}">
                <p14:modId xmlns:p14="http://schemas.microsoft.com/office/powerpoint/2010/main" val="1558463438"/>
              </p:ext>
            </p:extLst>
          </p:nvPr>
        </p:nvGraphicFramePr>
        <p:xfrm>
          <a:off x="179512" y="3530076"/>
          <a:ext cx="5616625" cy="2563220"/>
        </p:xfrm>
        <a:graphic>
          <a:graphicData uri="http://schemas.openxmlformats.org/drawingml/2006/table">
            <a:tbl>
              <a:tblPr firstRow="1" bandRow="1">
                <a:tableStyleId>{5C22544A-7EE6-4342-B048-85BDC9FD1C3A}</a:tableStyleId>
              </a:tblPr>
              <a:tblGrid>
                <a:gridCol w="248475">
                  <a:extLst>
                    <a:ext uri="{9D8B030D-6E8A-4147-A177-3AD203B41FA5}">
                      <a16:colId xmlns:a16="http://schemas.microsoft.com/office/drawing/2014/main" val="2813447938"/>
                    </a:ext>
                  </a:extLst>
                </a:gridCol>
                <a:gridCol w="734309">
                  <a:extLst>
                    <a:ext uri="{9D8B030D-6E8A-4147-A177-3AD203B41FA5}">
                      <a16:colId xmlns:a16="http://schemas.microsoft.com/office/drawing/2014/main" val="2281888314"/>
                    </a:ext>
                  </a:extLst>
                </a:gridCol>
                <a:gridCol w="799448">
                  <a:extLst>
                    <a:ext uri="{9D8B030D-6E8A-4147-A177-3AD203B41FA5}">
                      <a16:colId xmlns:a16="http://schemas.microsoft.com/office/drawing/2014/main" val="3378128975"/>
                    </a:ext>
                  </a:extLst>
                </a:gridCol>
                <a:gridCol w="766879">
                  <a:extLst>
                    <a:ext uri="{9D8B030D-6E8A-4147-A177-3AD203B41FA5}">
                      <a16:colId xmlns:a16="http://schemas.microsoft.com/office/drawing/2014/main" val="2066213163"/>
                    </a:ext>
                  </a:extLst>
                </a:gridCol>
                <a:gridCol w="766879">
                  <a:extLst>
                    <a:ext uri="{9D8B030D-6E8A-4147-A177-3AD203B41FA5}">
                      <a16:colId xmlns:a16="http://schemas.microsoft.com/office/drawing/2014/main" val="4087157808"/>
                    </a:ext>
                  </a:extLst>
                </a:gridCol>
                <a:gridCol w="436384">
                  <a:extLst>
                    <a:ext uri="{9D8B030D-6E8A-4147-A177-3AD203B41FA5}">
                      <a16:colId xmlns:a16="http://schemas.microsoft.com/office/drawing/2014/main" val="83751250"/>
                    </a:ext>
                  </a:extLst>
                </a:gridCol>
                <a:gridCol w="725749">
                  <a:extLst>
                    <a:ext uri="{9D8B030D-6E8A-4147-A177-3AD203B41FA5}">
                      <a16:colId xmlns:a16="http://schemas.microsoft.com/office/drawing/2014/main" val="2060045126"/>
                    </a:ext>
                  </a:extLst>
                </a:gridCol>
                <a:gridCol w="1138502">
                  <a:extLst>
                    <a:ext uri="{9D8B030D-6E8A-4147-A177-3AD203B41FA5}">
                      <a16:colId xmlns:a16="http://schemas.microsoft.com/office/drawing/2014/main" val="3888865286"/>
                    </a:ext>
                  </a:extLst>
                </a:gridCol>
              </a:tblGrid>
              <a:tr h="271732">
                <a:tc gridSpan="8">
                  <a:txBody>
                    <a:bodyPr/>
                    <a:lstStyle/>
                    <a:p>
                      <a:pPr marL="0" algn="l" defTabSz="914400" rtl="0" eaLnBrk="1" latinLnBrk="0" hangingPunct="1"/>
                      <a:r>
                        <a:rPr lang="en-US" sz="1400" b="1" kern="1200" dirty="0">
                          <a:solidFill>
                            <a:schemeClr val="lt1"/>
                          </a:solidFill>
                          <a:latin typeface="+mn-lt"/>
                          <a:ea typeface="+mn-ea"/>
                          <a:cs typeface="+mn-cs"/>
                        </a:rPr>
                        <a:t>TOP bank penetration </a:t>
                      </a:r>
                      <a:endParaRPr lang="ru-RU" sz="1400" b="1" kern="1200" dirty="0">
                        <a:solidFill>
                          <a:schemeClr val="lt1"/>
                        </a:solidFill>
                        <a:latin typeface="+mn-lt"/>
                        <a:ea typeface="+mn-ea"/>
                        <a:cs typeface="+mn-cs"/>
                      </a:endParaRPr>
                    </a:p>
                  </a:txBody>
                  <a:tcPr/>
                </a:tc>
                <a:tc hMerge="1">
                  <a:txBody>
                    <a:bodyPr/>
                    <a:lstStyle/>
                    <a:p>
                      <a:pPr marL="0" algn="l" defTabSz="914400" rtl="0" eaLnBrk="1" fontAlgn="ctr" latinLnBrk="0" hangingPunct="1"/>
                      <a:endParaRPr lang="en-US" sz="1400" b="1" kern="1200" dirty="0">
                        <a:solidFill>
                          <a:schemeClr val="lt1"/>
                        </a:solidFill>
                        <a:latin typeface="+mn-lt"/>
                        <a:ea typeface="+mn-ea"/>
                        <a:cs typeface="+mn-cs"/>
                      </a:endParaRPr>
                    </a:p>
                  </a:txBody>
                  <a:tcPr anchor="ctr"/>
                </a:tc>
                <a:tc hMerge="1">
                  <a:txBody>
                    <a:bodyPr/>
                    <a:lstStyle/>
                    <a:p>
                      <a:pPr marL="0" algn="ctr" defTabSz="914400" rtl="0" eaLnBrk="1" fontAlgn="b" latinLnBrk="0" hangingPunct="1"/>
                      <a:endParaRPr lang="en-US" sz="1400" b="1" kern="1200" dirty="0">
                        <a:solidFill>
                          <a:schemeClr val="lt1"/>
                        </a:solidFill>
                        <a:latin typeface="+mn-lt"/>
                        <a:ea typeface="+mn-ea"/>
                        <a:cs typeface="+mn-cs"/>
                      </a:endParaRPr>
                    </a:p>
                  </a:txBody>
                  <a:tcPr marL="5809" marR="5809" marT="5809" marB="0" anchor="b"/>
                </a:tc>
                <a:tc hMerge="1">
                  <a:txBody>
                    <a:bodyPr/>
                    <a:lstStyle/>
                    <a:p>
                      <a:pPr marL="0" algn="ctr" defTabSz="914400" rtl="0" eaLnBrk="1" fontAlgn="b" latinLnBrk="0" hangingPunct="1"/>
                      <a:endParaRPr lang="en-US" sz="1400" b="1" kern="1200" dirty="0">
                        <a:solidFill>
                          <a:schemeClr val="lt1"/>
                        </a:solidFill>
                        <a:latin typeface="+mn-lt"/>
                        <a:ea typeface="+mn-ea"/>
                        <a:cs typeface="+mn-cs"/>
                      </a:endParaRPr>
                    </a:p>
                  </a:txBody>
                  <a:tcPr marL="5809" marR="5809" marT="5809" marB="0" anchor="b"/>
                </a:tc>
                <a:tc hMerge="1">
                  <a:txBody>
                    <a:bodyPr/>
                    <a:lstStyle/>
                    <a:p>
                      <a:pPr marL="0" algn="ctr" defTabSz="914400" rtl="0" eaLnBrk="1" fontAlgn="b" latinLnBrk="0" hangingPunct="1"/>
                      <a:endParaRPr lang="en-US" sz="1400" b="1" kern="1200" dirty="0">
                        <a:solidFill>
                          <a:schemeClr val="lt1"/>
                        </a:solidFill>
                        <a:latin typeface="+mn-lt"/>
                        <a:ea typeface="+mn-ea"/>
                        <a:cs typeface="+mn-cs"/>
                      </a:endParaRPr>
                    </a:p>
                  </a:txBody>
                  <a:tcPr marL="5809" marR="5809" marT="5809" marB="0" anchor="b"/>
                </a:tc>
                <a:tc hMerge="1">
                  <a:txBody>
                    <a:bodyPr/>
                    <a:lstStyle/>
                    <a:p>
                      <a:pPr marL="0" algn="ctr" defTabSz="914400" rtl="0" eaLnBrk="1" fontAlgn="b" latinLnBrk="0" hangingPunct="1"/>
                      <a:endParaRPr lang="en-US" sz="1400" b="1" kern="1200" dirty="0">
                        <a:solidFill>
                          <a:schemeClr val="lt1"/>
                        </a:solidFill>
                        <a:latin typeface="+mn-lt"/>
                        <a:ea typeface="+mn-ea"/>
                        <a:cs typeface="+mn-cs"/>
                      </a:endParaRPr>
                    </a:p>
                  </a:txBody>
                  <a:tcPr marL="5809" marR="5809" marT="5809" marB="0" anchor="b"/>
                </a:tc>
                <a:tc hMerge="1">
                  <a:txBody>
                    <a:bodyPr/>
                    <a:lstStyle/>
                    <a:p>
                      <a:pPr marL="0" algn="ctr" defTabSz="914400" rtl="0" eaLnBrk="1" fontAlgn="b" latinLnBrk="0" hangingPunct="1"/>
                      <a:endParaRPr lang="en-US" sz="1400" b="1" kern="1200" dirty="0">
                        <a:solidFill>
                          <a:schemeClr val="lt1"/>
                        </a:solidFill>
                        <a:latin typeface="+mn-lt"/>
                        <a:ea typeface="+mn-ea"/>
                        <a:cs typeface="+mn-cs"/>
                      </a:endParaRPr>
                    </a:p>
                  </a:txBody>
                  <a:tcPr marL="5809" marR="5809" marT="5809" marB="0" anchor="b"/>
                </a:tc>
                <a:tc hMerge="1">
                  <a:txBody>
                    <a:bodyPr/>
                    <a:lstStyle/>
                    <a:p>
                      <a:pPr marL="0" algn="ctr" defTabSz="914400" rtl="0" eaLnBrk="1" fontAlgn="b" latinLnBrk="0" hangingPunct="1"/>
                      <a:endParaRPr lang="en-US" sz="1400" b="1" kern="1200" dirty="0">
                        <a:solidFill>
                          <a:schemeClr val="lt1"/>
                        </a:solidFill>
                        <a:latin typeface="+mn-lt"/>
                        <a:ea typeface="+mn-ea"/>
                        <a:cs typeface="+mn-cs"/>
                      </a:endParaRPr>
                    </a:p>
                  </a:txBody>
                  <a:tcPr marL="5809" marR="5809" marT="5809" marB="0" anchor="b"/>
                </a:tc>
                <a:extLst>
                  <a:ext uri="{0D108BD9-81ED-4DB2-BD59-A6C34878D82A}">
                    <a16:rowId xmlns:a16="http://schemas.microsoft.com/office/drawing/2014/main" val="3439712472"/>
                  </a:ext>
                </a:extLst>
              </a:tr>
              <a:tr h="271732">
                <a:tc>
                  <a:txBody>
                    <a:bodyPr/>
                    <a:lstStyle/>
                    <a:p>
                      <a:pPr marL="0" algn="ctr" defTabSz="914400" rtl="0" eaLnBrk="1" latinLnBrk="0" hangingPunct="1"/>
                      <a:r>
                        <a:rPr lang="en-US" sz="1200" b="1" kern="1200">
                          <a:solidFill>
                            <a:schemeClr val="lt1"/>
                          </a:solidFill>
                          <a:latin typeface="+mn-lt"/>
                          <a:ea typeface="+mn-ea"/>
                          <a:cs typeface="+mn-cs"/>
                        </a:rPr>
                        <a:t>#</a:t>
                      </a:r>
                      <a:endParaRPr lang="ru-RU" sz="1200" b="1" kern="1200" dirty="0">
                        <a:solidFill>
                          <a:schemeClr val="lt1"/>
                        </a:solidFill>
                        <a:latin typeface="+mn-lt"/>
                        <a:ea typeface="+mn-ea"/>
                        <a:cs typeface="+mn-cs"/>
                      </a:endParaRPr>
                    </a:p>
                  </a:txBody>
                  <a:tcPr>
                    <a:solidFill>
                      <a:schemeClr val="accent1">
                        <a:lumMod val="75000"/>
                      </a:schemeClr>
                    </a:solidFill>
                  </a:tcPr>
                </a:tc>
                <a:tc>
                  <a:txBody>
                    <a:bodyPr/>
                    <a:lstStyle/>
                    <a:p>
                      <a:pPr marL="0" algn="ctr" defTabSz="914400" rtl="0" eaLnBrk="1" fontAlgn="ctr" latinLnBrk="0" hangingPunct="1"/>
                      <a:r>
                        <a:rPr lang="en-US" sz="1200" b="1" kern="1200">
                          <a:solidFill>
                            <a:schemeClr val="lt1"/>
                          </a:solidFill>
                          <a:latin typeface="+mn-lt"/>
                          <a:ea typeface="+mn-ea"/>
                          <a:cs typeface="+mn-cs"/>
                        </a:rPr>
                        <a:t>Bank</a:t>
                      </a:r>
                      <a:endParaRPr lang="en-US" sz="1200" b="1" kern="1200" dirty="0">
                        <a:solidFill>
                          <a:schemeClr val="lt1"/>
                        </a:solidFill>
                        <a:latin typeface="+mn-lt"/>
                        <a:ea typeface="+mn-ea"/>
                        <a:cs typeface="+mn-cs"/>
                      </a:endParaRPr>
                    </a:p>
                  </a:txBody>
                  <a:tcPr anchor="ctr">
                    <a:solidFill>
                      <a:schemeClr val="accent1">
                        <a:lumMod val="75000"/>
                      </a:schemeClr>
                    </a:solidFill>
                  </a:tcPr>
                </a:tc>
                <a:tc>
                  <a:txBody>
                    <a:bodyPr/>
                    <a:lstStyle/>
                    <a:p>
                      <a:pPr marL="0" algn="ctr" defTabSz="914400" rtl="0" eaLnBrk="1" fontAlgn="b" latinLnBrk="0" hangingPunct="1"/>
                      <a:r>
                        <a:rPr lang="en-US" sz="1200" b="1" kern="1200">
                          <a:solidFill>
                            <a:schemeClr val="lt1"/>
                          </a:solidFill>
                          <a:latin typeface="+mn-lt"/>
                          <a:ea typeface="+mn-ea"/>
                          <a:cs typeface="+mn-cs"/>
                        </a:rPr>
                        <a:t>YANGON</a:t>
                      </a:r>
                    </a:p>
                    <a:p>
                      <a:pPr marL="0" algn="ctr" defTabSz="914400" rtl="0" eaLnBrk="1" fontAlgn="b" latinLnBrk="0" hangingPunct="1"/>
                      <a:r>
                        <a:rPr lang="en-US" sz="1200" b="1" kern="1200">
                          <a:solidFill>
                            <a:schemeClr val="lt1"/>
                          </a:solidFill>
                          <a:latin typeface="+mn-lt"/>
                          <a:ea typeface="+mn-ea"/>
                          <a:cs typeface="+mn-cs"/>
                        </a:rPr>
                        <a:t>branches</a:t>
                      </a:r>
                      <a:endParaRPr lang="en-US" sz="1200" b="1" kern="1200" dirty="0">
                        <a:solidFill>
                          <a:schemeClr val="lt1"/>
                        </a:solidFill>
                        <a:latin typeface="+mn-lt"/>
                        <a:ea typeface="+mn-ea"/>
                        <a:cs typeface="+mn-cs"/>
                      </a:endParaRPr>
                    </a:p>
                  </a:txBody>
                  <a:tcPr marL="5809" marR="5809" marT="5809" marB="0" anchor="b">
                    <a:solidFill>
                      <a:schemeClr val="accent1">
                        <a:lumMod val="75000"/>
                      </a:schemeClr>
                    </a:solidFill>
                  </a:tcPr>
                </a:tc>
                <a:tc>
                  <a:txBody>
                    <a:bodyPr/>
                    <a:lstStyle/>
                    <a:p>
                      <a:pPr marL="0" algn="ctr" defTabSz="914400" rtl="0" eaLnBrk="1" fontAlgn="b" latinLnBrk="0" hangingPunct="1"/>
                      <a:r>
                        <a:rPr lang="en-US" sz="1200" b="1" kern="1200">
                          <a:solidFill>
                            <a:schemeClr val="lt1"/>
                          </a:solidFill>
                          <a:latin typeface="+mn-lt"/>
                          <a:ea typeface="+mn-ea"/>
                          <a:cs typeface="+mn-cs"/>
                        </a:rPr>
                        <a:t>MANDALAY</a:t>
                      </a:r>
                    </a:p>
                    <a:p>
                      <a:pPr marL="0" algn="ctr" defTabSz="914400" rtl="0" eaLnBrk="1" fontAlgn="b" latinLnBrk="0" hangingPunct="1"/>
                      <a:r>
                        <a:rPr lang="en-US" sz="1200" b="1" kern="1200">
                          <a:solidFill>
                            <a:schemeClr val="lt1"/>
                          </a:solidFill>
                          <a:latin typeface="+mn-lt"/>
                          <a:ea typeface="+mn-ea"/>
                          <a:cs typeface="+mn-cs"/>
                        </a:rPr>
                        <a:t>branches</a:t>
                      </a:r>
                      <a:endParaRPr lang="en-US" sz="1200" b="1" kern="1200" dirty="0">
                        <a:solidFill>
                          <a:schemeClr val="lt1"/>
                        </a:solidFill>
                        <a:latin typeface="+mn-lt"/>
                        <a:ea typeface="+mn-ea"/>
                        <a:cs typeface="+mn-cs"/>
                      </a:endParaRPr>
                    </a:p>
                  </a:txBody>
                  <a:tcPr marL="5809" marR="5809" marT="5809" marB="0" anchor="b">
                    <a:solidFill>
                      <a:schemeClr val="accent1">
                        <a:lumMod val="75000"/>
                      </a:schemeClr>
                    </a:solidFill>
                  </a:tcPr>
                </a:tc>
                <a:tc>
                  <a:txBody>
                    <a:bodyPr/>
                    <a:lstStyle/>
                    <a:p>
                      <a:pPr marL="0" algn="ctr" defTabSz="914400" rtl="0" eaLnBrk="1" fontAlgn="b" latinLnBrk="0" hangingPunct="1"/>
                      <a:r>
                        <a:rPr lang="en-US" sz="1200" b="1" kern="1200">
                          <a:solidFill>
                            <a:schemeClr val="lt1"/>
                          </a:solidFill>
                          <a:latin typeface="+mn-lt"/>
                          <a:ea typeface="+mn-ea"/>
                          <a:cs typeface="+mn-cs"/>
                        </a:rPr>
                        <a:t>Naypyidaw </a:t>
                      </a:r>
                    </a:p>
                    <a:p>
                      <a:pPr marL="0" algn="ctr" defTabSz="914400" rtl="0" eaLnBrk="1" fontAlgn="b" latinLnBrk="0" hangingPunct="1"/>
                      <a:r>
                        <a:rPr lang="en-US" sz="1200" b="1" kern="1200">
                          <a:solidFill>
                            <a:schemeClr val="lt1"/>
                          </a:solidFill>
                          <a:latin typeface="+mn-lt"/>
                          <a:ea typeface="+mn-ea"/>
                          <a:cs typeface="+mn-cs"/>
                        </a:rPr>
                        <a:t>branches</a:t>
                      </a:r>
                      <a:endParaRPr lang="en-US" sz="1200" b="1" kern="1200" dirty="0">
                        <a:solidFill>
                          <a:schemeClr val="lt1"/>
                        </a:solidFill>
                        <a:latin typeface="+mn-lt"/>
                        <a:ea typeface="+mn-ea"/>
                        <a:cs typeface="+mn-cs"/>
                      </a:endParaRPr>
                    </a:p>
                  </a:txBody>
                  <a:tcPr marL="5809" marR="5809" marT="5809" marB="0" anchor="b">
                    <a:solidFill>
                      <a:schemeClr val="accent1">
                        <a:lumMod val="75000"/>
                      </a:schemeClr>
                    </a:solidFill>
                  </a:tcPr>
                </a:tc>
                <a:tc>
                  <a:txBody>
                    <a:bodyPr/>
                    <a:lstStyle/>
                    <a:p>
                      <a:pPr marL="0" algn="ctr" defTabSz="914400" rtl="0" eaLnBrk="1" fontAlgn="b" latinLnBrk="0" hangingPunct="1"/>
                      <a:r>
                        <a:rPr lang="en-US" sz="1200" b="1" kern="1200">
                          <a:solidFill>
                            <a:schemeClr val="lt1"/>
                          </a:solidFill>
                          <a:latin typeface="+mn-lt"/>
                          <a:ea typeface="+mn-ea"/>
                          <a:cs typeface="+mn-cs"/>
                        </a:rPr>
                        <a:t>Total</a:t>
                      </a:r>
                    </a:p>
                    <a:p>
                      <a:pPr marL="0" algn="ctr" defTabSz="914400" rtl="0" eaLnBrk="1" fontAlgn="b" latinLnBrk="0" hangingPunct="1"/>
                      <a:endParaRPr lang="en-US" sz="1200" b="1" kern="1200" dirty="0">
                        <a:solidFill>
                          <a:schemeClr val="lt1"/>
                        </a:solidFill>
                        <a:latin typeface="+mn-lt"/>
                        <a:ea typeface="+mn-ea"/>
                        <a:cs typeface="+mn-cs"/>
                      </a:endParaRPr>
                    </a:p>
                  </a:txBody>
                  <a:tcPr marL="5809" marR="5809" marT="5809" marB="0" anchor="b">
                    <a:solidFill>
                      <a:schemeClr val="accent1">
                        <a:lumMod val="75000"/>
                      </a:schemeClr>
                    </a:solidFill>
                  </a:tcPr>
                </a:tc>
                <a:tc>
                  <a:txBody>
                    <a:bodyPr/>
                    <a:lstStyle/>
                    <a:p>
                      <a:pPr marL="0" algn="ctr" defTabSz="914400" rtl="0" eaLnBrk="1" fontAlgn="b" latinLnBrk="0" hangingPunct="1"/>
                      <a:r>
                        <a:rPr lang="en-US" sz="1200" b="1" kern="1200">
                          <a:solidFill>
                            <a:schemeClr val="lt1"/>
                          </a:solidFill>
                          <a:latin typeface="+mn-lt"/>
                          <a:ea typeface="+mn-ea"/>
                          <a:cs typeface="+mn-cs"/>
                        </a:rPr>
                        <a:t>% of total </a:t>
                      </a:r>
                    </a:p>
                    <a:p>
                      <a:pPr marL="0" algn="ctr" defTabSz="914400" rtl="0" eaLnBrk="1" fontAlgn="b" latinLnBrk="0" hangingPunct="1"/>
                      <a:r>
                        <a:rPr lang="en-US" sz="1200" b="1" kern="1200">
                          <a:solidFill>
                            <a:schemeClr val="lt1"/>
                          </a:solidFill>
                          <a:latin typeface="+mn-lt"/>
                          <a:ea typeface="+mn-ea"/>
                          <a:cs typeface="+mn-cs"/>
                        </a:rPr>
                        <a:t>branches</a:t>
                      </a:r>
                      <a:endParaRPr lang="en-US" sz="1200" b="1" kern="1200" dirty="0">
                        <a:solidFill>
                          <a:schemeClr val="lt1"/>
                        </a:solidFill>
                        <a:latin typeface="+mn-lt"/>
                        <a:ea typeface="+mn-ea"/>
                        <a:cs typeface="+mn-cs"/>
                      </a:endParaRPr>
                    </a:p>
                  </a:txBody>
                  <a:tcPr marL="5809" marR="5809" marT="5809" marB="0" anchor="b">
                    <a:solidFill>
                      <a:schemeClr val="accent1">
                        <a:lumMod val="75000"/>
                      </a:schemeClr>
                    </a:solidFill>
                  </a:tcPr>
                </a:tc>
                <a:tc>
                  <a:txBody>
                    <a:bodyPr/>
                    <a:lstStyle/>
                    <a:p>
                      <a:pPr marL="0" algn="ctr" defTabSz="914400" rtl="0" eaLnBrk="1" fontAlgn="b" latinLnBrk="0" hangingPunct="1"/>
                      <a:r>
                        <a:rPr lang="en-US" sz="1200" b="1" kern="1200">
                          <a:solidFill>
                            <a:schemeClr val="lt1"/>
                          </a:solidFill>
                          <a:latin typeface="+mn-lt"/>
                          <a:ea typeface="+mn-ea"/>
                          <a:cs typeface="+mn-cs"/>
                        </a:rPr>
                        <a:t>Total network branches across the country</a:t>
                      </a:r>
                      <a:endParaRPr lang="en-US" sz="1200" b="1" kern="1200" dirty="0">
                        <a:solidFill>
                          <a:schemeClr val="lt1"/>
                        </a:solidFill>
                        <a:latin typeface="+mn-lt"/>
                        <a:ea typeface="+mn-ea"/>
                        <a:cs typeface="+mn-cs"/>
                      </a:endParaRPr>
                    </a:p>
                  </a:txBody>
                  <a:tcPr marL="5809" marR="5809" marT="5809" marB="0" anchor="b">
                    <a:solidFill>
                      <a:schemeClr val="accent1">
                        <a:lumMod val="75000"/>
                      </a:schemeClr>
                    </a:solidFill>
                  </a:tcPr>
                </a:tc>
                <a:extLst>
                  <a:ext uri="{0D108BD9-81ED-4DB2-BD59-A6C34878D82A}">
                    <a16:rowId xmlns:a16="http://schemas.microsoft.com/office/drawing/2014/main" val="1993637635"/>
                  </a:ext>
                </a:extLst>
              </a:tr>
              <a:tr h="198173">
                <a:tc>
                  <a:txBody>
                    <a:bodyPr/>
                    <a:lstStyle/>
                    <a:p>
                      <a:pPr marL="0" algn="l" defTabSz="914400" rtl="0" eaLnBrk="1" latinLnBrk="0" hangingPunct="1"/>
                      <a:r>
                        <a:rPr lang="en-US" sz="1400" kern="1200" dirty="0">
                          <a:solidFill>
                            <a:schemeClr val="dk1"/>
                          </a:solidFill>
                          <a:latin typeface="+mn-lt"/>
                          <a:ea typeface="+mn-ea"/>
                          <a:cs typeface="+mn-cs"/>
                        </a:rPr>
                        <a:t>1</a:t>
                      </a:r>
                      <a:endParaRPr lang="ru-RU" sz="1400" kern="1200" dirty="0">
                        <a:solidFill>
                          <a:schemeClr val="dk1"/>
                        </a:solidFill>
                        <a:latin typeface="+mn-lt"/>
                        <a:ea typeface="+mn-ea"/>
                        <a:cs typeface="+mn-cs"/>
                      </a:endParaRPr>
                    </a:p>
                  </a:txBody>
                  <a:tcPr/>
                </a:tc>
                <a:tc>
                  <a:txBody>
                    <a:bodyPr/>
                    <a:lstStyle/>
                    <a:p>
                      <a:pPr marL="0" algn="l" defTabSz="914400" rtl="0" eaLnBrk="1" fontAlgn="b" latinLnBrk="0" hangingPunct="1"/>
                      <a:r>
                        <a:rPr lang="en-US" sz="1400" b="1" kern="1200" dirty="0">
                          <a:solidFill>
                            <a:schemeClr val="dk1"/>
                          </a:solidFill>
                          <a:latin typeface="+mn-lt"/>
                          <a:ea typeface="+mn-ea"/>
                          <a:cs typeface="+mn-cs"/>
                        </a:rPr>
                        <a:t>KBZ Bank</a:t>
                      </a:r>
                    </a:p>
                  </a:txBody>
                  <a:tcPr marL="5809" marR="5809" marT="5809" marB="0" anchor="b"/>
                </a:tc>
                <a:tc>
                  <a:txBody>
                    <a:bodyPr/>
                    <a:lstStyle/>
                    <a:p>
                      <a:pPr marL="0" algn="ctr" defTabSz="914400" rtl="0" eaLnBrk="1" fontAlgn="b" latinLnBrk="0" hangingPunct="1"/>
                      <a:r>
                        <a:rPr lang="ru-RU" sz="1400" kern="1200" dirty="0">
                          <a:solidFill>
                            <a:schemeClr val="dk1"/>
                          </a:solidFill>
                          <a:latin typeface="+mn-lt"/>
                          <a:ea typeface="+mn-ea"/>
                          <a:cs typeface="+mn-cs"/>
                        </a:rPr>
                        <a:t>146</a:t>
                      </a:r>
                    </a:p>
                  </a:txBody>
                  <a:tcPr marL="5809" marR="5809" marT="5809" marB="0" anchor="b"/>
                </a:tc>
                <a:tc>
                  <a:txBody>
                    <a:bodyPr/>
                    <a:lstStyle/>
                    <a:p>
                      <a:pPr marL="0" algn="ctr" defTabSz="914400" rtl="0" eaLnBrk="1" fontAlgn="b" latinLnBrk="0" hangingPunct="1"/>
                      <a:r>
                        <a:rPr lang="ru-RU" sz="1400" kern="1200" dirty="0">
                          <a:solidFill>
                            <a:schemeClr val="dk1"/>
                          </a:solidFill>
                          <a:latin typeface="+mn-lt"/>
                          <a:ea typeface="+mn-ea"/>
                          <a:cs typeface="+mn-cs"/>
                        </a:rPr>
                        <a:t>95</a:t>
                      </a:r>
                    </a:p>
                  </a:txBody>
                  <a:tcPr marL="5809" marR="5809" marT="5809" marB="0" anchor="b"/>
                </a:tc>
                <a:tc>
                  <a:txBody>
                    <a:bodyPr/>
                    <a:lstStyle/>
                    <a:p>
                      <a:pPr marL="0" algn="ctr" defTabSz="914400" rtl="0" eaLnBrk="1" fontAlgn="b" latinLnBrk="0" hangingPunct="1"/>
                      <a:r>
                        <a:rPr lang="ru-RU" sz="1400" kern="1200" dirty="0">
                          <a:solidFill>
                            <a:schemeClr val="dk1"/>
                          </a:solidFill>
                          <a:latin typeface="+mn-lt"/>
                          <a:ea typeface="+mn-ea"/>
                          <a:cs typeface="+mn-cs"/>
                        </a:rPr>
                        <a:t>8</a:t>
                      </a:r>
                    </a:p>
                  </a:txBody>
                  <a:tcPr marL="5809" marR="5809" marT="5809" marB="0" anchor="b"/>
                </a:tc>
                <a:tc>
                  <a:txBody>
                    <a:bodyPr/>
                    <a:lstStyle/>
                    <a:p>
                      <a:pPr marL="0" algn="ctr" defTabSz="914400" rtl="0" eaLnBrk="1" fontAlgn="b" latinLnBrk="0" hangingPunct="1"/>
                      <a:r>
                        <a:rPr lang="ru-RU" sz="1400" kern="1200" dirty="0">
                          <a:solidFill>
                            <a:schemeClr val="dk1"/>
                          </a:solidFill>
                          <a:latin typeface="+mn-lt"/>
                          <a:ea typeface="+mn-ea"/>
                          <a:cs typeface="+mn-cs"/>
                        </a:rPr>
                        <a:t>249</a:t>
                      </a:r>
                    </a:p>
                  </a:txBody>
                  <a:tcPr marL="5809" marR="5809" marT="5809" marB="0" anchor="b"/>
                </a:tc>
                <a:tc>
                  <a:txBody>
                    <a:bodyPr/>
                    <a:lstStyle/>
                    <a:p>
                      <a:pPr marL="0" algn="ctr" defTabSz="914400" rtl="0" eaLnBrk="1" fontAlgn="b" latinLnBrk="0" hangingPunct="1"/>
                      <a:r>
                        <a:rPr lang="ru-RU" sz="1400" kern="1200" dirty="0">
                          <a:solidFill>
                            <a:schemeClr val="dk1"/>
                          </a:solidFill>
                          <a:latin typeface="+mn-lt"/>
                          <a:ea typeface="+mn-ea"/>
                          <a:cs typeface="+mn-cs"/>
                        </a:rPr>
                        <a:t>64%</a:t>
                      </a:r>
                    </a:p>
                  </a:txBody>
                  <a:tcPr marL="5809" marR="5809" marT="5809" marB="0" anchor="b"/>
                </a:tc>
                <a:tc>
                  <a:txBody>
                    <a:bodyPr/>
                    <a:lstStyle/>
                    <a:p>
                      <a:pPr marL="0" algn="ctr" defTabSz="914400" rtl="0" eaLnBrk="1" fontAlgn="b" latinLnBrk="0" hangingPunct="1"/>
                      <a:r>
                        <a:rPr lang="ru-RU" sz="1400" kern="1200" dirty="0">
                          <a:solidFill>
                            <a:schemeClr val="dk1"/>
                          </a:solidFill>
                          <a:latin typeface="+mn-lt"/>
                          <a:ea typeface="+mn-ea"/>
                          <a:cs typeface="+mn-cs"/>
                        </a:rPr>
                        <a:t>391</a:t>
                      </a:r>
                    </a:p>
                  </a:txBody>
                  <a:tcPr marL="5809" marR="5809" marT="5809" marB="0" anchor="b"/>
                </a:tc>
                <a:extLst>
                  <a:ext uri="{0D108BD9-81ED-4DB2-BD59-A6C34878D82A}">
                    <a16:rowId xmlns:a16="http://schemas.microsoft.com/office/drawing/2014/main" val="2719973392"/>
                  </a:ext>
                </a:extLst>
              </a:tr>
              <a:tr h="198173">
                <a:tc>
                  <a:txBody>
                    <a:bodyPr/>
                    <a:lstStyle/>
                    <a:p>
                      <a:pPr marL="0" algn="l" defTabSz="914400" rtl="0" eaLnBrk="1" latinLnBrk="0" hangingPunct="1"/>
                      <a:r>
                        <a:rPr lang="en-US" sz="1400" kern="1200" dirty="0">
                          <a:solidFill>
                            <a:schemeClr val="dk1"/>
                          </a:solidFill>
                          <a:latin typeface="+mn-lt"/>
                          <a:ea typeface="+mn-ea"/>
                          <a:cs typeface="+mn-cs"/>
                        </a:rPr>
                        <a:t>2</a:t>
                      </a:r>
                      <a:endParaRPr lang="ru-RU" sz="1400" kern="1200" dirty="0">
                        <a:solidFill>
                          <a:schemeClr val="dk1"/>
                        </a:solidFill>
                        <a:latin typeface="+mn-lt"/>
                        <a:ea typeface="+mn-ea"/>
                        <a:cs typeface="+mn-cs"/>
                      </a:endParaRPr>
                    </a:p>
                  </a:txBody>
                  <a:tcPr/>
                </a:tc>
                <a:tc>
                  <a:txBody>
                    <a:bodyPr/>
                    <a:lstStyle/>
                    <a:p>
                      <a:pPr marL="0" algn="l" defTabSz="914400" rtl="0" eaLnBrk="1" fontAlgn="b" latinLnBrk="0" hangingPunct="1"/>
                      <a:r>
                        <a:rPr lang="en-US" sz="1400" b="1" kern="1200" dirty="0">
                          <a:solidFill>
                            <a:schemeClr val="dk1"/>
                          </a:solidFill>
                          <a:latin typeface="+mn-lt"/>
                          <a:ea typeface="+mn-ea"/>
                          <a:cs typeface="+mn-cs"/>
                        </a:rPr>
                        <a:t>CB Bank</a:t>
                      </a:r>
                    </a:p>
                  </a:txBody>
                  <a:tcPr marL="5809" marR="5809" marT="5809" marB="0" anchor="b"/>
                </a:tc>
                <a:tc>
                  <a:txBody>
                    <a:bodyPr/>
                    <a:lstStyle/>
                    <a:p>
                      <a:pPr marL="0" algn="ctr" defTabSz="914400" rtl="0" eaLnBrk="1" fontAlgn="b" latinLnBrk="0" hangingPunct="1"/>
                      <a:r>
                        <a:rPr lang="ru-RU" sz="1400" kern="1200" dirty="0">
                          <a:solidFill>
                            <a:schemeClr val="dk1"/>
                          </a:solidFill>
                          <a:latin typeface="+mn-lt"/>
                          <a:ea typeface="+mn-ea"/>
                          <a:cs typeface="+mn-cs"/>
                        </a:rPr>
                        <a:t>74</a:t>
                      </a:r>
                    </a:p>
                  </a:txBody>
                  <a:tcPr marL="5809" marR="5809" marT="5809" marB="0" anchor="b"/>
                </a:tc>
                <a:tc>
                  <a:txBody>
                    <a:bodyPr/>
                    <a:lstStyle/>
                    <a:p>
                      <a:pPr marL="0" algn="ctr" defTabSz="914400" rtl="0" eaLnBrk="1" fontAlgn="b" latinLnBrk="0" hangingPunct="1"/>
                      <a:r>
                        <a:rPr lang="ru-RU" sz="1400" kern="1200">
                          <a:solidFill>
                            <a:schemeClr val="dk1"/>
                          </a:solidFill>
                          <a:latin typeface="+mn-lt"/>
                          <a:ea typeface="+mn-ea"/>
                          <a:cs typeface="+mn-cs"/>
                        </a:rPr>
                        <a:t>36</a:t>
                      </a:r>
                    </a:p>
                  </a:txBody>
                  <a:tcPr marL="5809" marR="5809" marT="5809" marB="0" anchor="b"/>
                </a:tc>
                <a:tc>
                  <a:txBody>
                    <a:bodyPr/>
                    <a:lstStyle/>
                    <a:p>
                      <a:pPr marL="0" algn="ctr" defTabSz="914400" rtl="0" eaLnBrk="1" fontAlgn="b" latinLnBrk="0" hangingPunct="1"/>
                      <a:r>
                        <a:rPr lang="ru-RU" sz="1400" kern="1200" dirty="0">
                          <a:solidFill>
                            <a:schemeClr val="dk1"/>
                          </a:solidFill>
                          <a:latin typeface="+mn-lt"/>
                          <a:ea typeface="+mn-ea"/>
                          <a:cs typeface="+mn-cs"/>
                        </a:rPr>
                        <a:t>7</a:t>
                      </a:r>
                    </a:p>
                  </a:txBody>
                  <a:tcPr marL="5809" marR="5809" marT="5809" marB="0" anchor="b"/>
                </a:tc>
                <a:tc>
                  <a:txBody>
                    <a:bodyPr/>
                    <a:lstStyle/>
                    <a:p>
                      <a:pPr marL="0" algn="ctr" defTabSz="914400" rtl="0" eaLnBrk="1" fontAlgn="b" latinLnBrk="0" hangingPunct="1"/>
                      <a:r>
                        <a:rPr lang="ru-RU" sz="1400" kern="1200" dirty="0">
                          <a:solidFill>
                            <a:schemeClr val="dk1"/>
                          </a:solidFill>
                          <a:latin typeface="+mn-lt"/>
                          <a:ea typeface="+mn-ea"/>
                          <a:cs typeface="+mn-cs"/>
                        </a:rPr>
                        <a:t>117</a:t>
                      </a:r>
                    </a:p>
                  </a:txBody>
                  <a:tcPr marL="5809" marR="5809" marT="5809" marB="0" anchor="b"/>
                </a:tc>
                <a:tc>
                  <a:txBody>
                    <a:bodyPr/>
                    <a:lstStyle/>
                    <a:p>
                      <a:pPr marL="0" algn="ctr" defTabSz="914400" rtl="0" eaLnBrk="1" fontAlgn="b" latinLnBrk="0" hangingPunct="1"/>
                      <a:r>
                        <a:rPr lang="ru-RU" sz="1400" kern="1200" dirty="0">
                          <a:solidFill>
                            <a:schemeClr val="dk1"/>
                          </a:solidFill>
                          <a:latin typeface="+mn-lt"/>
                          <a:ea typeface="+mn-ea"/>
                          <a:cs typeface="+mn-cs"/>
                        </a:rPr>
                        <a:t>73%</a:t>
                      </a:r>
                    </a:p>
                  </a:txBody>
                  <a:tcPr marL="5809" marR="5809" marT="5809" marB="0" anchor="b"/>
                </a:tc>
                <a:tc>
                  <a:txBody>
                    <a:bodyPr/>
                    <a:lstStyle/>
                    <a:p>
                      <a:pPr marL="0" algn="ctr" defTabSz="914400" rtl="0" eaLnBrk="1" fontAlgn="b" latinLnBrk="0" hangingPunct="1"/>
                      <a:r>
                        <a:rPr lang="ru-RU" sz="1400" kern="1200" dirty="0">
                          <a:solidFill>
                            <a:schemeClr val="dk1"/>
                          </a:solidFill>
                          <a:latin typeface="+mn-lt"/>
                          <a:ea typeface="+mn-ea"/>
                          <a:cs typeface="+mn-cs"/>
                        </a:rPr>
                        <a:t>161</a:t>
                      </a:r>
                    </a:p>
                  </a:txBody>
                  <a:tcPr marL="5809" marR="5809" marT="5809" marB="0" anchor="b"/>
                </a:tc>
                <a:extLst>
                  <a:ext uri="{0D108BD9-81ED-4DB2-BD59-A6C34878D82A}">
                    <a16:rowId xmlns:a16="http://schemas.microsoft.com/office/drawing/2014/main" val="3544619648"/>
                  </a:ext>
                </a:extLst>
              </a:tr>
              <a:tr h="330921">
                <a:tc>
                  <a:txBody>
                    <a:bodyPr/>
                    <a:lstStyle/>
                    <a:p>
                      <a:pPr marL="0" algn="l" defTabSz="914400" rtl="0" eaLnBrk="1" latinLnBrk="0" hangingPunct="1"/>
                      <a:r>
                        <a:rPr lang="en-US" sz="1400" kern="1200" dirty="0">
                          <a:solidFill>
                            <a:schemeClr val="dk1"/>
                          </a:solidFill>
                          <a:latin typeface="+mn-lt"/>
                          <a:ea typeface="+mn-ea"/>
                          <a:cs typeface="+mn-cs"/>
                        </a:rPr>
                        <a:t>3</a:t>
                      </a:r>
                      <a:endParaRPr lang="ru-RU" sz="1400" kern="1200" dirty="0">
                        <a:solidFill>
                          <a:schemeClr val="dk1"/>
                        </a:solidFill>
                        <a:latin typeface="+mn-lt"/>
                        <a:ea typeface="+mn-ea"/>
                        <a:cs typeface="+mn-cs"/>
                      </a:endParaRPr>
                    </a:p>
                  </a:txBody>
                  <a:tcPr/>
                </a:tc>
                <a:tc>
                  <a:txBody>
                    <a:bodyPr/>
                    <a:lstStyle/>
                    <a:p>
                      <a:pPr marL="0" algn="l" defTabSz="914400" rtl="0" eaLnBrk="1" fontAlgn="b" latinLnBrk="0" hangingPunct="1"/>
                      <a:r>
                        <a:rPr lang="en-US" sz="1400" b="1" kern="1200" dirty="0">
                          <a:solidFill>
                            <a:schemeClr val="dk1"/>
                          </a:solidFill>
                          <a:latin typeface="+mn-lt"/>
                          <a:ea typeface="+mn-ea"/>
                          <a:cs typeface="+mn-cs"/>
                        </a:rPr>
                        <a:t>AYA Bank</a:t>
                      </a:r>
                    </a:p>
                  </a:txBody>
                  <a:tcPr marL="5809" marR="5809" marT="5809" marB="0" anchor="b"/>
                </a:tc>
                <a:tc>
                  <a:txBody>
                    <a:bodyPr/>
                    <a:lstStyle/>
                    <a:p>
                      <a:pPr marL="0" algn="ctr" defTabSz="914400" rtl="0" eaLnBrk="1" fontAlgn="b" latinLnBrk="0" hangingPunct="1"/>
                      <a:r>
                        <a:rPr lang="ru-RU" sz="1400" kern="1200" dirty="0">
                          <a:solidFill>
                            <a:schemeClr val="dk1"/>
                          </a:solidFill>
                          <a:latin typeface="+mn-lt"/>
                          <a:ea typeface="+mn-ea"/>
                          <a:cs typeface="+mn-cs"/>
                        </a:rPr>
                        <a:t>66</a:t>
                      </a:r>
                    </a:p>
                  </a:txBody>
                  <a:tcPr marL="5809" marR="5809" marT="5809" marB="0" anchor="b"/>
                </a:tc>
                <a:tc>
                  <a:txBody>
                    <a:bodyPr/>
                    <a:lstStyle/>
                    <a:p>
                      <a:pPr marL="0" algn="ctr" defTabSz="914400" rtl="0" eaLnBrk="1" fontAlgn="b" latinLnBrk="0" hangingPunct="1"/>
                      <a:r>
                        <a:rPr lang="ru-RU" sz="1400" kern="1200" dirty="0">
                          <a:solidFill>
                            <a:schemeClr val="dk1"/>
                          </a:solidFill>
                          <a:latin typeface="+mn-lt"/>
                          <a:ea typeface="+mn-ea"/>
                          <a:cs typeface="+mn-cs"/>
                        </a:rPr>
                        <a:t>25</a:t>
                      </a:r>
                    </a:p>
                  </a:txBody>
                  <a:tcPr marL="5809" marR="5809" marT="5809" marB="0" anchor="b"/>
                </a:tc>
                <a:tc>
                  <a:txBody>
                    <a:bodyPr/>
                    <a:lstStyle/>
                    <a:p>
                      <a:pPr marL="0" algn="ctr" defTabSz="914400" rtl="0" eaLnBrk="1" fontAlgn="b" latinLnBrk="0" hangingPunct="1"/>
                      <a:r>
                        <a:rPr lang="ru-RU" sz="1400" kern="1200">
                          <a:solidFill>
                            <a:schemeClr val="dk1"/>
                          </a:solidFill>
                          <a:latin typeface="+mn-lt"/>
                          <a:ea typeface="+mn-ea"/>
                          <a:cs typeface="+mn-cs"/>
                        </a:rPr>
                        <a:t>5</a:t>
                      </a:r>
                    </a:p>
                  </a:txBody>
                  <a:tcPr marL="5809" marR="5809" marT="5809" marB="0" anchor="b"/>
                </a:tc>
                <a:tc>
                  <a:txBody>
                    <a:bodyPr/>
                    <a:lstStyle/>
                    <a:p>
                      <a:pPr marL="0" algn="ctr" defTabSz="914400" rtl="0" eaLnBrk="1" fontAlgn="b" latinLnBrk="0" hangingPunct="1"/>
                      <a:r>
                        <a:rPr lang="ru-RU" sz="1400" kern="1200" dirty="0">
                          <a:solidFill>
                            <a:schemeClr val="dk1"/>
                          </a:solidFill>
                          <a:latin typeface="+mn-lt"/>
                          <a:ea typeface="+mn-ea"/>
                          <a:cs typeface="+mn-cs"/>
                        </a:rPr>
                        <a:t>96</a:t>
                      </a:r>
                    </a:p>
                  </a:txBody>
                  <a:tcPr marL="5809" marR="5809" marT="5809" marB="0" anchor="b"/>
                </a:tc>
                <a:tc>
                  <a:txBody>
                    <a:bodyPr/>
                    <a:lstStyle/>
                    <a:p>
                      <a:pPr marL="0" algn="ctr" defTabSz="914400" rtl="0" eaLnBrk="1" fontAlgn="b" latinLnBrk="0" hangingPunct="1"/>
                      <a:r>
                        <a:rPr lang="ru-RU" sz="1400" kern="1200" dirty="0">
                          <a:solidFill>
                            <a:schemeClr val="dk1"/>
                          </a:solidFill>
                          <a:latin typeface="+mn-lt"/>
                          <a:ea typeface="+mn-ea"/>
                          <a:cs typeface="+mn-cs"/>
                        </a:rPr>
                        <a:t>61%</a:t>
                      </a:r>
                    </a:p>
                  </a:txBody>
                  <a:tcPr marL="5809" marR="5809" marT="5809" marB="0" anchor="b"/>
                </a:tc>
                <a:tc>
                  <a:txBody>
                    <a:bodyPr/>
                    <a:lstStyle/>
                    <a:p>
                      <a:pPr marL="0" algn="ctr" defTabSz="914400" rtl="0" eaLnBrk="1" fontAlgn="b" latinLnBrk="0" hangingPunct="1"/>
                      <a:r>
                        <a:rPr lang="ru-RU" sz="1400" kern="1200" dirty="0">
                          <a:solidFill>
                            <a:schemeClr val="dk1"/>
                          </a:solidFill>
                          <a:latin typeface="+mn-lt"/>
                          <a:ea typeface="+mn-ea"/>
                          <a:cs typeface="+mn-cs"/>
                        </a:rPr>
                        <a:t>157</a:t>
                      </a:r>
                    </a:p>
                  </a:txBody>
                  <a:tcPr marL="5809" marR="5809" marT="5809" marB="0" anchor="b"/>
                </a:tc>
                <a:extLst>
                  <a:ext uri="{0D108BD9-81ED-4DB2-BD59-A6C34878D82A}">
                    <a16:rowId xmlns:a16="http://schemas.microsoft.com/office/drawing/2014/main" val="2949019873"/>
                  </a:ext>
                </a:extLst>
              </a:tr>
              <a:tr h="330921">
                <a:tc>
                  <a:txBody>
                    <a:bodyPr/>
                    <a:lstStyle/>
                    <a:p>
                      <a:pPr marL="0" algn="l" defTabSz="914400" rtl="0" eaLnBrk="1" latinLnBrk="0" hangingPunct="1"/>
                      <a:r>
                        <a:rPr lang="en-US" sz="1400" kern="1200" dirty="0">
                          <a:solidFill>
                            <a:schemeClr val="dk1"/>
                          </a:solidFill>
                          <a:latin typeface="+mn-lt"/>
                          <a:ea typeface="+mn-ea"/>
                          <a:cs typeface="+mn-cs"/>
                        </a:rPr>
                        <a:t>4</a:t>
                      </a:r>
                      <a:endParaRPr lang="ru-RU" sz="1400" kern="1200" dirty="0">
                        <a:solidFill>
                          <a:schemeClr val="dk1"/>
                        </a:solidFill>
                        <a:latin typeface="+mn-lt"/>
                        <a:ea typeface="+mn-ea"/>
                        <a:cs typeface="+mn-cs"/>
                      </a:endParaRPr>
                    </a:p>
                  </a:txBody>
                  <a:tcPr/>
                </a:tc>
                <a:tc>
                  <a:txBody>
                    <a:bodyPr/>
                    <a:lstStyle/>
                    <a:p>
                      <a:pPr marL="0" algn="l" defTabSz="914400" rtl="0" eaLnBrk="1" fontAlgn="b" latinLnBrk="0" hangingPunct="1"/>
                      <a:r>
                        <a:rPr lang="en-US" sz="1400" b="1" kern="1200" dirty="0">
                          <a:solidFill>
                            <a:schemeClr val="dk1"/>
                          </a:solidFill>
                          <a:latin typeface="+mn-lt"/>
                          <a:ea typeface="+mn-ea"/>
                          <a:cs typeface="+mn-cs"/>
                        </a:rPr>
                        <a:t>MAB Bank</a:t>
                      </a:r>
                    </a:p>
                  </a:txBody>
                  <a:tcPr marL="5809" marR="5809" marT="5809" marB="0" anchor="b"/>
                </a:tc>
                <a:tc>
                  <a:txBody>
                    <a:bodyPr/>
                    <a:lstStyle/>
                    <a:p>
                      <a:pPr marL="0" algn="ctr" defTabSz="914400" rtl="0" eaLnBrk="1" fontAlgn="b" latinLnBrk="0" hangingPunct="1"/>
                      <a:r>
                        <a:rPr lang="en-US" sz="1400" kern="1200" dirty="0">
                          <a:solidFill>
                            <a:schemeClr val="dk1"/>
                          </a:solidFill>
                          <a:latin typeface="+mn-lt"/>
                          <a:ea typeface="+mn-ea"/>
                          <a:cs typeface="+mn-cs"/>
                        </a:rPr>
                        <a:t>21</a:t>
                      </a:r>
                      <a:endParaRPr lang="ru-RU" sz="1400" kern="1200" dirty="0">
                        <a:solidFill>
                          <a:schemeClr val="dk1"/>
                        </a:solidFill>
                        <a:latin typeface="+mn-lt"/>
                        <a:ea typeface="+mn-ea"/>
                        <a:cs typeface="+mn-cs"/>
                      </a:endParaRPr>
                    </a:p>
                  </a:txBody>
                  <a:tcPr marL="5809" marR="5809" marT="5809" marB="0" anchor="b"/>
                </a:tc>
                <a:tc>
                  <a:txBody>
                    <a:bodyPr/>
                    <a:lstStyle/>
                    <a:p>
                      <a:pPr marL="0" algn="ctr" defTabSz="914400" rtl="0" eaLnBrk="1" fontAlgn="b" latinLnBrk="0" hangingPunct="1"/>
                      <a:r>
                        <a:rPr lang="en-US" sz="1400" kern="1200" dirty="0">
                          <a:solidFill>
                            <a:schemeClr val="dk1"/>
                          </a:solidFill>
                          <a:latin typeface="+mn-lt"/>
                          <a:ea typeface="+mn-ea"/>
                          <a:cs typeface="+mn-cs"/>
                        </a:rPr>
                        <a:t>8</a:t>
                      </a:r>
                      <a:endParaRPr lang="ru-RU" sz="1400" kern="1200" dirty="0">
                        <a:solidFill>
                          <a:schemeClr val="dk1"/>
                        </a:solidFill>
                        <a:latin typeface="+mn-lt"/>
                        <a:ea typeface="+mn-ea"/>
                        <a:cs typeface="+mn-cs"/>
                      </a:endParaRPr>
                    </a:p>
                  </a:txBody>
                  <a:tcPr marL="5809" marR="5809" marT="5809" marB="0" anchor="b"/>
                </a:tc>
                <a:tc>
                  <a:txBody>
                    <a:bodyPr/>
                    <a:lstStyle/>
                    <a:p>
                      <a:pPr marL="0" algn="ctr" defTabSz="914400" rtl="0" eaLnBrk="1" fontAlgn="b" latinLnBrk="0" hangingPunct="1"/>
                      <a:r>
                        <a:rPr lang="en-US" sz="1400" kern="1200" dirty="0">
                          <a:solidFill>
                            <a:schemeClr val="dk1"/>
                          </a:solidFill>
                          <a:latin typeface="+mn-lt"/>
                          <a:ea typeface="+mn-ea"/>
                          <a:cs typeface="+mn-cs"/>
                        </a:rPr>
                        <a:t>3</a:t>
                      </a:r>
                      <a:endParaRPr lang="ru-RU" sz="1400" kern="1200" dirty="0">
                        <a:solidFill>
                          <a:schemeClr val="dk1"/>
                        </a:solidFill>
                        <a:latin typeface="+mn-lt"/>
                        <a:ea typeface="+mn-ea"/>
                        <a:cs typeface="+mn-cs"/>
                      </a:endParaRPr>
                    </a:p>
                  </a:txBody>
                  <a:tcPr marL="5809" marR="5809" marT="5809" marB="0" anchor="b"/>
                </a:tc>
                <a:tc>
                  <a:txBody>
                    <a:bodyPr/>
                    <a:lstStyle/>
                    <a:p>
                      <a:pPr marL="0" algn="ctr" defTabSz="914400" rtl="0" eaLnBrk="1" fontAlgn="b" latinLnBrk="0" hangingPunct="1"/>
                      <a:r>
                        <a:rPr lang="en-US" sz="1400" kern="1200" dirty="0">
                          <a:solidFill>
                            <a:schemeClr val="dk1"/>
                          </a:solidFill>
                          <a:latin typeface="+mn-lt"/>
                          <a:ea typeface="+mn-ea"/>
                          <a:cs typeface="+mn-cs"/>
                        </a:rPr>
                        <a:t>32</a:t>
                      </a:r>
                      <a:endParaRPr lang="ru-RU" sz="1400" kern="1200" dirty="0">
                        <a:solidFill>
                          <a:schemeClr val="dk1"/>
                        </a:solidFill>
                        <a:latin typeface="+mn-lt"/>
                        <a:ea typeface="+mn-ea"/>
                        <a:cs typeface="+mn-cs"/>
                      </a:endParaRPr>
                    </a:p>
                  </a:txBody>
                  <a:tcPr marL="5809" marR="5809" marT="5809" marB="0" anchor="b"/>
                </a:tc>
                <a:tc>
                  <a:txBody>
                    <a:bodyPr/>
                    <a:lstStyle/>
                    <a:p>
                      <a:pPr marL="0" algn="ctr" defTabSz="914400" rtl="0" eaLnBrk="1" fontAlgn="b" latinLnBrk="0" hangingPunct="1"/>
                      <a:r>
                        <a:rPr lang="en-US" sz="1400" kern="1200" dirty="0">
                          <a:solidFill>
                            <a:schemeClr val="dk1"/>
                          </a:solidFill>
                          <a:latin typeface="+mn-lt"/>
                          <a:ea typeface="+mn-ea"/>
                          <a:cs typeface="+mn-cs"/>
                        </a:rPr>
                        <a:t>42%</a:t>
                      </a:r>
                      <a:endParaRPr lang="ru-RU" sz="1400" kern="1200" dirty="0">
                        <a:solidFill>
                          <a:schemeClr val="dk1"/>
                        </a:solidFill>
                        <a:latin typeface="+mn-lt"/>
                        <a:ea typeface="+mn-ea"/>
                        <a:cs typeface="+mn-cs"/>
                      </a:endParaRPr>
                    </a:p>
                  </a:txBody>
                  <a:tcPr marL="5809" marR="5809" marT="5809" marB="0" anchor="b"/>
                </a:tc>
                <a:tc>
                  <a:txBody>
                    <a:bodyPr/>
                    <a:lstStyle/>
                    <a:p>
                      <a:pPr marL="0" algn="ctr" defTabSz="914400" rtl="0" eaLnBrk="1" fontAlgn="b" latinLnBrk="0" hangingPunct="1"/>
                      <a:r>
                        <a:rPr lang="en-US" sz="1400" kern="1200" dirty="0">
                          <a:solidFill>
                            <a:schemeClr val="dk1"/>
                          </a:solidFill>
                          <a:latin typeface="+mn-lt"/>
                          <a:ea typeface="+mn-ea"/>
                          <a:cs typeface="+mn-cs"/>
                        </a:rPr>
                        <a:t>77</a:t>
                      </a:r>
                      <a:endParaRPr lang="ru-RU" sz="1400" kern="1200" dirty="0">
                        <a:solidFill>
                          <a:schemeClr val="dk1"/>
                        </a:solidFill>
                        <a:latin typeface="+mn-lt"/>
                        <a:ea typeface="+mn-ea"/>
                        <a:cs typeface="+mn-cs"/>
                      </a:endParaRPr>
                    </a:p>
                  </a:txBody>
                  <a:tcPr marL="5809" marR="5809" marT="5809" marB="0" anchor="b"/>
                </a:tc>
                <a:extLst>
                  <a:ext uri="{0D108BD9-81ED-4DB2-BD59-A6C34878D82A}">
                    <a16:rowId xmlns:a16="http://schemas.microsoft.com/office/drawing/2014/main" val="426034262"/>
                  </a:ext>
                </a:extLst>
              </a:tr>
              <a:tr h="330921">
                <a:tc>
                  <a:txBody>
                    <a:bodyPr/>
                    <a:lstStyle/>
                    <a:p>
                      <a:pPr marL="0" algn="l" defTabSz="914400" rtl="0" eaLnBrk="1" latinLnBrk="0" hangingPunct="1"/>
                      <a:r>
                        <a:rPr lang="en-US" sz="1400" kern="1200" dirty="0">
                          <a:solidFill>
                            <a:schemeClr val="dk1"/>
                          </a:solidFill>
                          <a:latin typeface="+mn-lt"/>
                          <a:ea typeface="+mn-ea"/>
                          <a:cs typeface="+mn-cs"/>
                        </a:rPr>
                        <a:t>5</a:t>
                      </a:r>
                      <a:endParaRPr lang="ru-RU" sz="1400" kern="1200" dirty="0">
                        <a:solidFill>
                          <a:schemeClr val="dk1"/>
                        </a:solidFill>
                        <a:latin typeface="+mn-lt"/>
                        <a:ea typeface="+mn-ea"/>
                        <a:cs typeface="+mn-cs"/>
                      </a:endParaRPr>
                    </a:p>
                  </a:txBody>
                  <a:tcPr/>
                </a:tc>
                <a:tc>
                  <a:txBody>
                    <a:bodyPr/>
                    <a:lstStyle/>
                    <a:p>
                      <a:pPr marL="0" algn="l" defTabSz="914400" rtl="0" eaLnBrk="1" fontAlgn="b" latinLnBrk="0" hangingPunct="1"/>
                      <a:r>
                        <a:rPr lang="en-US" sz="1400" b="1" kern="1200" dirty="0">
                          <a:solidFill>
                            <a:schemeClr val="dk1"/>
                          </a:solidFill>
                          <a:latin typeface="+mn-lt"/>
                          <a:ea typeface="+mn-ea"/>
                          <a:cs typeface="+mn-cs"/>
                        </a:rPr>
                        <a:t>GT Bank</a:t>
                      </a:r>
                    </a:p>
                  </a:txBody>
                  <a:tcPr marL="5809" marR="5809" marT="5809" marB="0" anchor="b"/>
                </a:tc>
                <a:tc>
                  <a:txBody>
                    <a:bodyPr/>
                    <a:lstStyle/>
                    <a:p>
                      <a:pPr marL="0" algn="ctr" defTabSz="914400" rtl="0" eaLnBrk="1" fontAlgn="b" latinLnBrk="0" hangingPunct="1"/>
                      <a:r>
                        <a:rPr lang="en-US" sz="1400" kern="1200" dirty="0">
                          <a:solidFill>
                            <a:schemeClr val="dk1"/>
                          </a:solidFill>
                          <a:latin typeface="+mn-lt"/>
                          <a:ea typeface="+mn-ea"/>
                          <a:cs typeface="+mn-cs"/>
                        </a:rPr>
                        <a:t>22</a:t>
                      </a:r>
                      <a:endParaRPr lang="ru-RU" sz="1400" kern="1200" dirty="0">
                        <a:solidFill>
                          <a:schemeClr val="dk1"/>
                        </a:solidFill>
                        <a:latin typeface="+mn-lt"/>
                        <a:ea typeface="+mn-ea"/>
                        <a:cs typeface="+mn-cs"/>
                      </a:endParaRPr>
                    </a:p>
                  </a:txBody>
                  <a:tcPr marL="5809" marR="5809" marT="5809" marB="0" anchor="b"/>
                </a:tc>
                <a:tc>
                  <a:txBody>
                    <a:bodyPr/>
                    <a:lstStyle/>
                    <a:p>
                      <a:pPr marL="0" algn="ctr" defTabSz="914400" rtl="0" eaLnBrk="1" fontAlgn="b" latinLnBrk="0" hangingPunct="1"/>
                      <a:r>
                        <a:rPr lang="en-US" sz="1400" kern="1200" dirty="0">
                          <a:solidFill>
                            <a:schemeClr val="dk1"/>
                          </a:solidFill>
                          <a:latin typeface="+mn-lt"/>
                          <a:ea typeface="+mn-ea"/>
                          <a:cs typeface="+mn-cs"/>
                        </a:rPr>
                        <a:t>10</a:t>
                      </a:r>
                      <a:endParaRPr lang="ru-RU" sz="1400" kern="1200" dirty="0">
                        <a:solidFill>
                          <a:schemeClr val="dk1"/>
                        </a:solidFill>
                        <a:latin typeface="+mn-lt"/>
                        <a:ea typeface="+mn-ea"/>
                        <a:cs typeface="+mn-cs"/>
                      </a:endParaRPr>
                    </a:p>
                  </a:txBody>
                  <a:tcPr marL="5809" marR="5809" marT="5809" marB="0" anchor="b"/>
                </a:tc>
                <a:tc>
                  <a:txBody>
                    <a:bodyPr/>
                    <a:lstStyle/>
                    <a:p>
                      <a:pPr marL="0" algn="ctr" defTabSz="914400" rtl="0" eaLnBrk="1" fontAlgn="b" latinLnBrk="0" hangingPunct="1"/>
                      <a:r>
                        <a:rPr lang="en-US" sz="1400" kern="1200" dirty="0">
                          <a:solidFill>
                            <a:schemeClr val="dk1"/>
                          </a:solidFill>
                          <a:latin typeface="+mn-lt"/>
                          <a:ea typeface="+mn-ea"/>
                          <a:cs typeface="+mn-cs"/>
                        </a:rPr>
                        <a:t>4</a:t>
                      </a:r>
                      <a:endParaRPr lang="ru-RU" sz="1400" kern="1200" dirty="0">
                        <a:solidFill>
                          <a:schemeClr val="dk1"/>
                        </a:solidFill>
                        <a:latin typeface="+mn-lt"/>
                        <a:ea typeface="+mn-ea"/>
                        <a:cs typeface="+mn-cs"/>
                      </a:endParaRPr>
                    </a:p>
                  </a:txBody>
                  <a:tcPr marL="5809" marR="5809" marT="5809" marB="0" anchor="b"/>
                </a:tc>
                <a:tc>
                  <a:txBody>
                    <a:bodyPr/>
                    <a:lstStyle/>
                    <a:p>
                      <a:pPr marL="0" algn="ctr" defTabSz="914400" rtl="0" eaLnBrk="1" fontAlgn="b" latinLnBrk="0" hangingPunct="1"/>
                      <a:r>
                        <a:rPr lang="en-US" sz="1400" kern="1200" dirty="0">
                          <a:solidFill>
                            <a:schemeClr val="dk1"/>
                          </a:solidFill>
                          <a:latin typeface="+mn-lt"/>
                          <a:ea typeface="+mn-ea"/>
                          <a:cs typeface="+mn-cs"/>
                        </a:rPr>
                        <a:t>36</a:t>
                      </a:r>
                      <a:endParaRPr lang="ru-RU" sz="1400" kern="1200" dirty="0">
                        <a:solidFill>
                          <a:schemeClr val="dk1"/>
                        </a:solidFill>
                        <a:latin typeface="+mn-lt"/>
                        <a:ea typeface="+mn-ea"/>
                        <a:cs typeface="+mn-cs"/>
                      </a:endParaRPr>
                    </a:p>
                  </a:txBody>
                  <a:tcPr marL="5809" marR="5809" marT="5809" marB="0" anchor="b"/>
                </a:tc>
                <a:tc>
                  <a:txBody>
                    <a:bodyPr/>
                    <a:lstStyle/>
                    <a:p>
                      <a:pPr marL="0" algn="ctr" defTabSz="914400" rtl="0" eaLnBrk="1" fontAlgn="b" latinLnBrk="0" hangingPunct="1"/>
                      <a:r>
                        <a:rPr lang="en-US" sz="1400" kern="1200" dirty="0">
                          <a:solidFill>
                            <a:schemeClr val="dk1"/>
                          </a:solidFill>
                          <a:latin typeface="+mn-lt"/>
                          <a:ea typeface="+mn-ea"/>
                          <a:cs typeface="+mn-cs"/>
                        </a:rPr>
                        <a:t>30%</a:t>
                      </a:r>
                      <a:endParaRPr lang="ru-RU" sz="1400" kern="1200" dirty="0">
                        <a:solidFill>
                          <a:schemeClr val="dk1"/>
                        </a:solidFill>
                        <a:latin typeface="+mn-lt"/>
                        <a:ea typeface="+mn-ea"/>
                        <a:cs typeface="+mn-cs"/>
                      </a:endParaRPr>
                    </a:p>
                  </a:txBody>
                  <a:tcPr marL="5809" marR="5809" marT="5809" marB="0" anchor="b"/>
                </a:tc>
                <a:tc>
                  <a:txBody>
                    <a:bodyPr/>
                    <a:lstStyle/>
                    <a:p>
                      <a:pPr marL="0" algn="ctr" defTabSz="914400" rtl="0" eaLnBrk="1" fontAlgn="b" latinLnBrk="0" hangingPunct="1"/>
                      <a:r>
                        <a:rPr lang="en-US" sz="1400" kern="1200" dirty="0">
                          <a:solidFill>
                            <a:schemeClr val="dk1"/>
                          </a:solidFill>
                          <a:latin typeface="+mn-lt"/>
                          <a:ea typeface="+mn-ea"/>
                          <a:cs typeface="+mn-cs"/>
                        </a:rPr>
                        <a:t>120</a:t>
                      </a:r>
                      <a:endParaRPr lang="ru-RU" sz="1400" kern="1200" dirty="0">
                        <a:solidFill>
                          <a:schemeClr val="dk1"/>
                        </a:solidFill>
                        <a:latin typeface="+mn-lt"/>
                        <a:ea typeface="+mn-ea"/>
                        <a:cs typeface="+mn-cs"/>
                      </a:endParaRPr>
                    </a:p>
                  </a:txBody>
                  <a:tcPr marL="5809" marR="5809" marT="5809" marB="0" anchor="b"/>
                </a:tc>
                <a:extLst>
                  <a:ext uri="{0D108BD9-81ED-4DB2-BD59-A6C34878D82A}">
                    <a16:rowId xmlns:a16="http://schemas.microsoft.com/office/drawing/2014/main" val="2179026190"/>
                  </a:ext>
                </a:extLst>
              </a:tr>
            </a:tbl>
          </a:graphicData>
        </a:graphic>
      </p:graphicFrame>
      <p:sp>
        <p:nvSpPr>
          <p:cNvPr id="4" name="Прямоугольник 3"/>
          <p:cNvSpPr/>
          <p:nvPr/>
        </p:nvSpPr>
        <p:spPr>
          <a:xfrm>
            <a:off x="35496" y="751344"/>
            <a:ext cx="6012372" cy="2677656"/>
          </a:xfrm>
          <a:prstGeom prst="rect">
            <a:avLst/>
          </a:prstGeom>
        </p:spPr>
        <p:txBody>
          <a:bodyPr wrap="square">
            <a:spAutoFit/>
          </a:bodyPr>
          <a:lstStyle/>
          <a:p>
            <a:r>
              <a:rPr lang="en-US" sz="1400" b="1"/>
              <a:t>Via bank accounts. </a:t>
            </a:r>
          </a:p>
          <a:p>
            <a:pPr marL="285750" indent="-285750">
              <a:buFont typeface="Arial" panose="020B0604020202020204" pitchFamily="34" charset="0"/>
              <a:buChar char="•"/>
            </a:pPr>
            <a:r>
              <a:rPr lang="en-US" sz="1400">
                <a:solidFill>
                  <a:srgbClr val="000000"/>
                </a:solidFill>
                <a:latin typeface="Calibri" panose="020F0502020204030204" pitchFamily="34" charset="0"/>
              </a:rPr>
              <a:t>Standard account to account money transfer</a:t>
            </a:r>
            <a:endParaRPr lang="en-US" sz="1400" b="1"/>
          </a:p>
          <a:p>
            <a:pPr marL="285750" indent="-285750">
              <a:buFont typeface="Arial" panose="020B0604020202020204" pitchFamily="34" charset="0"/>
              <a:buChar char="•"/>
            </a:pPr>
            <a:r>
              <a:rPr lang="en-US" sz="1400">
                <a:solidFill>
                  <a:srgbClr val="000000"/>
                </a:solidFill>
                <a:latin typeface="Calibri" panose="020F0502020204030204" pitchFamily="34" charset="0"/>
              </a:rPr>
              <a:t>Required: Full Name , bank account number, phone number</a:t>
            </a:r>
            <a:endParaRPr lang="en-US" sz="1400"/>
          </a:p>
          <a:p>
            <a:pPr marL="285750" indent="-285750">
              <a:buFont typeface="Arial" panose="020B0604020202020204" pitchFamily="34" charset="0"/>
              <a:buChar char="•"/>
            </a:pPr>
            <a:r>
              <a:rPr lang="en-US" sz="1400"/>
              <a:t>KYC:  </a:t>
            </a:r>
            <a:r>
              <a:rPr lang="en-US" sz="1400">
                <a:solidFill>
                  <a:srgbClr val="000000"/>
                </a:solidFill>
                <a:latin typeface="Calibri" panose="020F0502020204030204" pitchFamily="34" charset="0"/>
              </a:rPr>
              <a:t>NRC card or passport, saving account book (presented on photo)</a:t>
            </a:r>
            <a:endParaRPr lang="en-US" sz="1400"/>
          </a:p>
          <a:p>
            <a:pPr marL="285750" indent="-285750">
              <a:buFont typeface="Arial" panose="020B0604020202020204" pitchFamily="34" charset="0"/>
              <a:buChar char="•"/>
            </a:pPr>
            <a:endParaRPr lang="en-US" sz="1400"/>
          </a:p>
          <a:p>
            <a:r>
              <a:rPr lang="en-US" sz="1400" b="1"/>
              <a:t>Via bank`s domestic remittance. </a:t>
            </a:r>
          </a:p>
          <a:p>
            <a:pPr marL="285750" indent="-285750">
              <a:buFont typeface="Arial" panose="020B0604020202020204" pitchFamily="34" charset="0"/>
              <a:buChar char="•"/>
            </a:pPr>
            <a:r>
              <a:rPr lang="en-US" sz="1400"/>
              <a:t>possible to send money to an individual without opening an account to any branch of bank</a:t>
            </a:r>
          </a:p>
          <a:p>
            <a:pPr marL="285750" indent="-285750">
              <a:buFont typeface="Arial" panose="020B0604020202020204" pitchFamily="34" charset="0"/>
              <a:buChar char="•"/>
            </a:pPr>
            <a:r>
              <a:rPr lang="en-US" sz="1400">
                <a:solidFill>
                  <a:srgbClr val="000000"/>
                </a:solidFill>
                <a:latin typeface="Calibri" panose="020F0502020204030204" pitchFamily="34" charset="0"/>
              </a:rPr>
              <a:t>If there was now withdrawal, the money can be </a:t>
            </a:r>
            <a:r>
              <a:rPr lang="en-US" sz="1400"/>
              <a:t>return back to sender</a:t>
            </a:r>
          </a:p>
          <a:p>
            <a:pPr marL="285750" indent="-285750">
              <a:buFont typeface="Arial" panose="020B0604020202020204" pitchFamily="34" charset="0"/>
              <a:buChar char="•"/>
            </a:pPr>
            <a:r>
              <a:rPr lang="en-US" sz="1400">
                <a:solidFill>
                  <a:srgbClr val="000000"/>
                </a:solidFill>
                <a:latin typeface="Calibri" panose="020F0502020204030204" pitchFamily="34" charset="0"/>
              </a:rPr>
              <a:t>Required: Full Name , Home address , number of NRC or passport, Phone number</a:t>
            </a:r>
            <a:r>
              <a:rPr lang="en-US" sz="1400"/>
              <a:t> </a:t>
            </a:r>
          </a:p>
          <a:p>
            <a:pPr marL="285750" indent="-285750">
              <a:buFont typeface="Arial" panose="020B0604020202020204" pitchFamily="34" charset="0"/>
              <a:buChar char="•"/>
            </a:pPr>
            <a:r>
              <a:rPr lang="en-US" sz="1400"/>
              <a:t>KYC:  </a:t>
            </a:r>
            <a:r>
              <a:rPr lang="en-US" sz="1400">
                <a:solidFill>
                  <a:srgbClr val="000000"/>
                </a:solidFill>
                <a:latin typeface="Calibri" panose="020F0502020204030204" pitchFamily="34" charset="0"/>
              </a:rPr>
              <a:t>NRC card or passport</a:t>
            </a:r>
            <a:endParaRPr lang="en-US" sz="1400"/>
          </a:p>
        </p:txBody>
      </p:sp>
      <p:pic>
        <p:nvPicPr>
          <p:cNvPr id="2" name="Рисунок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00192" y="2956935"/>
            <a:ext cx="2449854" cy="3266471"/>
          </a:xfrm>
          <a:prstGeom prst="rect">
            <a:avLst/>
          </a:prstGeom>
        </p:spPr>
      </p:pic>
      <p:pic>
        <p:nvPicPr>
          <p:cNvPr id="8" name="Рисунок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30278" y="666446"/>
            <a:ext cx="2880320" cy="2160241"/>
          </a:xfrm>
          <a:prstGeom prst="rect">
            <a:avLst/>
          </a:prstGeom>
        </p:spPr>
      </p:pic>
      <p:sp>
        <p:nvSpPr>
          <p:cNvPr id="9" name="Номер слайда 7"/>
          <p:cNvSpPr>
            <a:spLocks noGrp="1"/>
          </p:cNvSpPr>
          <p:nvPr>
            <p:ph type="sldNum" sz="quarter" idx="12"/>
          </p:nvPr>
        </p:nvSpPr>
        <p:spPr>
          <a:xfrm>
            <a:off x="8267004" y="6525344"/>
            <a:ext cx="720080" cy="283758"/>
          </a:xfrm>
        </p:spPr>
        <p:txBody>
          <a:bodyPr/>
          <a:lstStyle/>
          <a:p>
            <a:fld id="{D7F305DA-160D-498F-B102-A1D8643B4A2C}" type="slidenum">
              <a:rPr lang="ru-RU" smtClean="0"/>
              <a:t>37</a:t>
            </a:fld>
            <a:endParaRPr lang="ru-RU"/>
          </a:p>
        </p:txBody>
      </p:sp>
    </p:spTree>
    <p:extLst>
      <p:ext uri="{BB962C8B-B14F-4D97-AF65-F5344CB8AC3E}">
        <p14:creationId xmlns:p14="http://schemas.microsoft.com/office/powerpoint/2010/main" val="225094855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520" y="92429"/>
            <a:ext cx="9577064" cy="383518"/>
          </a:xfrm>
        </p:spPr>
        <p:txBody>
          <a:bodyPr/>
          <a:lstStyle/>
          <a:p>
            <a:r>
              <a:rPr lang="en-US"/>
              <a:t>Customer identification/ banking KYC</a:t>
            </a:r>
          </a:p>
        </p:txBody>
      </p:sp>
      <p:sp>
        <p:nvSpPr>
          <p:cNvPr id="3" name="Slide Number Placeholder 2"/>
          <p:cNvSpPr>
            <a:spLocks noGrp="1"/>
          </p:cNvSpPr>
          <p:nvPr>
            <p:ph type="sldNum" sz="quarter" idx="12"/>
          </p:nvPr>
        </p:nvSpPr>
        <p:spPr/>
        <p:txBody>
          <a:bodyPr/>
          <a:lstStyle/>
          <a:p>
            <a:fld id="{D7F305DA-160D-498F-B102-A1D8643B4A2C}" type="slidenum">
              <a:rPr lang="ru-RU" smtClean="0"/>
              <a:pPr/>
              <a:t>38</a:t>
            </a:fld>
            <a:endParaRPr lang="ru-RU"/>
          </a:p>
        </p:txBody>
      </p:sp>
      <p:pic>
        <p:nvPicPr>
          <p:cNvPr id="10" name="Рисунок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453373" y="92429"/>
            <a:ext cx="665820" cy="443769"/>
          </a:xfrm>
          <a:prstGeom prst="rect">
            <a:avLst/>
          </a:prstGeom>
        </p:spPr>
      </p:pic>
      <p:sp>
        <p:nvSpPr>
          <p:cNvPr id="12" name="Title 1"/>
          <p:cNvSpPr txBox="1">
            <a:spLocks/>
          </p:cNvSpPr>
          <p:nvPr/>
        </p:nvSpPr>
        <p:spPr>
          <a:xfrm>
            <a:off x="395536" y="116632"/>
            <a:ext cx="8159540" cy="312281"/>
          </a:xfrm>
          <a:prstGeom prst="rect">
            <a:avLst/>
          </a:prstGeom>
        </p:spPr>
        <p:txBody>
          <a:bodyPr vert="horz" lIns="91440" tIns="45720" rIns="91440" bIns="45720" rtlCol="0" anchor="b">
            <a:normAutofit fontScale="3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en-US"/>
          </a:p>
        </p:txBody>
      </p:sp>
      <p:sp>
        <p:nvSpPr>
          <p:cNvPr id="13" name="Content Placeholder 2"/>
          <p:cNvSpPr txBox="1">
            <a:spLocks/>
          </p:cNvSpPr>
          <p:nvPr/>
        </p:nvSpPr>
        <p:spPr>
          <a:xfrm>
            <a:off x="143735" y="679816"/>
            <a:ext cx="8820753" cy="1597056"/>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171450" indent="-171450" algn="l" fontAlgn="t">
              <a:buFont typeface="Arial" panose="020B0604020202020204" pitchFamily="34" charset="0"/>
              <a:buChar char="•"/>
            </a:pPr>
            <a:r>
              <a:rPr lang="en-US" sz="1200">
                <a:solidFill>
                  <a:srgbClr val="000000"/>
                </a:solidFill>
              </a:rPr>
              <a:t>Loans to be disbursed via banks only. We believe that bank identification on account opening will fully replace internal KYC.</a:t>
            </a:r>
          </a:p>
          <a:p>
            <a:pPr marL="171450" indent="-171450" algn="l" fontAlgn="t">
              <a:buFont typeface="Arial" panose="020B0604020202020204" pitchFamily="34" charset="0"/>
              <a:buChar char="•"/>
            </a:pPr>
            <a:r>
              <a:rPr lang="en-US" sz="1200"/>
              <a:t>Banks perform sophisticated check and require Passport or National Identity Card (NRC) to open an account.</a:t>
            </a:r>
          </a:p>
          <a:p>
            <a:pPr marL="171450" indent="-171450" algn="l" fontAlgn="t">
              <a:buFont typeface="Arial" panose="020B0604020202020204" pitchFamily="34" charset="0"/>
              <a:buChar char="•"/>
            </a:pPr>
            <a:r>
              <a:rPr lang="en-US" sz="1200"/>
              <a:t>Every Passport or NRC to be validated by bank employee, who must follow validation procedure (check security features)</a:t>
            </a:r>
          </a:p>
          <a:p>
            <a:pPr marL="171450" indent="-171450" algn="l">
              <a:buFont typeface="Arial" panose="020B0604020202020204" pitchFamily="34" charset="0"/>
              <a:buChar char="•"/>
            </a:pPr>
            <a:r>
              <a:rPr lang="en-US" sz="1200"/>
              <a:t>Bank may confirm the validity of the official documentation provided through certification by an authorized person</a:t>
            </a:r>
          </a:p>
        </p:txBody>
      </p:sp>
      <p:sp>
        <p:nvSpPr>
          <p:cNvPr id="14" name="Slide Number Placeholder 3"/>
          <p:cNvSpPr txBox="1">
            <a:spLocks/>
          </p:cNvSpPr>
          <p:nvPr/>
        </p:nvSpPr>
        <p:spPr>
          <a:xfrm>
            <a:off x="8267004" y="6525344"/>
            <a:ext cx="720080" cy="283758"/>
          </a:xfrm>
          <a:prstGeom prst="rect">
            <a:avLst/>
          </a:prstGeom>
        </p:spPr>
        <p:txBody>
          <a:bodyPr vert="horz" lIns="91440" tIns="45720" rIns="91440" bIns="45720" rtlCol="0" anchor="ctr"/>
          <a:lstStyle>
            <a:defPPr>
              <a:defRPr lang="ru-RU"/>
            </a:defPPr>
            <a:lvl1pPr marL="0" algn="r" defTabSz="914400" rtl="0" eaLnBrk="1" latinLnBrk="0" hangingPunct="1">
              <a:defRPr sz="12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7F305DA-160D-498F-B102-A1D8643B4A2C}" type="slidenum">
              <a:rPr lang="ru-RU" smtClean="0"/>
              <a:pPr/>
              <a:t>38</a:t>
            </a:fld>
            <a:endParaRPr lang="ru-RU"/>
          </a:p>
        </p:txBody>
      </p:sp>
      <p:sp>
        <p:nvSpPr>
          <p:cNvPr id="16" name="Rectangle 9"/>
          <p:cNvSpPr/>
          <p:nvPr/>
        </p:nvSpPr>
        <p:spPr>
          <a:xfrm>
            <a:off x="5508104" y="1998513"/>
            <a:ext cx="3569731" cy="3375283"/>
          </a:xfrm>
          <a:prstGeom prst="rect">
            <a:avLst/>
          </a:prstGeom>
        </p:spPr>
        <p:txBody>
          <a:bodyPr wrap="square">
            <a:spAutoFit/>
          </a:bodyPr>
          <a:lstStyle/>
          <a:p>
            <a:r>
              <a:rPr lang="en-MY" sz="1400" b="1"/>
              <a:t>National Registration Identity Card (NRIC)</a:t>
            </a:r>
          </a:p>
          <a:p>
            <a:pPr marL="285750" indent="-285750">
              <a:buFont typeface="Arial" panose="020B0604020202020204" pitchFamily="34" charset="0"/>
              <a:buChar char="•"/>
            </a:pPr>
            <a:r>
              <a:rPr lang="en-MY" sz="1400"/>
              <a:t>Coverage - NRC covers 100% of</a:t>
            </a:r>
            <a:r>
              <a:rPr lang="en-US" sz="1400"/>
              <a:t> citizens</a:t>
            </a:r>
            <a:endParaRPr lang="en-MY" sz="1400"/>
          </a:p>
          <a:p>
            <a:pPr marL="285750" indent="-285750">
              <a:buFont typeface="Arial" panose="020B0604020202020204" pitchFamily="34" charset="0"/>
              <a:buChar char="•"/>
            </a:pPr>
            <a:r>
              <a:rPr lang="en-MY" sz="1400"/>
              <a:t>Availability – 100%, in possession with clients all the time</a:t>
            </a:r>
          </a:p>
          <a:p>
            <a:pPr marL="285750" indent="-285750">
              <a:buFont typeface="Arial" panose="020B0604020202020204" pitchFamily="34" charset="0"/>
              <a:buChar char="•"/>
            </a:pPr>
            <a:endParaRPr lang="en-MY" sz="1400"/>
          </a:p>
          <a:p>
            <a:pPr>
              <a:spcAft>
                <a:spcPts val="400"/>
              </a:spcAft>
            </a:pPr>
            <a:r>
              <a:rPr lang="en-US" sz="1400" b="1"/>
              <a:t>Security features on the NRC</a:t>
            </a:r>
            <a:endParaRPr lang="en-US" sz="1400"/>
          </a:p>
          <a:p>
            <a:pPr marL="285750" indent="-285750">
              <a:buFontTx/>
              <a:buChar char="-"/>
            </a:pPr>
            <a:r>
              <a:rPr lang="en-US" sz="1400"/>
              <a:t>The following items fluoresce under a UV light:</a:t>
            </a:r>
          </a:p>
          <a:p>
            <a:pPr marL="742950" lvl="1" indent="-285750">
              <a:buFontTx/>
              <a:buChar char="-"/>
            </a:pPr>
            <a:r>
              <a:rPr lang="en-US" sz="1400"/>
              <a:t>pink security fibers</a:t>
            </a:r>
          </a:p>
          <a:p>
            <a:pPr marL="742950" lvl="1" indent="-285750">
              <a:buFontTx/>
              <a:buChar char="-"/>
            </a:pPr>
            <a:r>
              <a:rPr lang="en-US" sz="1400"/>
              <a:t>water mark (national flag with five-pointed star) </a:t>
            </a:r>
          </a:p>
          <a:p>
            <a:pPr marL="285750" indent="-285750">
              <a:buFontTx/>
              <a:buChar char="-"/>
            </a:pPr>
            <a:r>
              <a:rPr lang="en-US" sz="1400"/>
              <a:t>special paper as for banknotes with micro lettering</a:t>
            </a:r>
          </a:p>
          <a:p>
            <a:pPr marL="285750" indent="-285750">
              <a:buFontTx/>
              <a:buChar char="-"/>
            </a:pPr>
            <a:r>
              <a:rPr lang="en-US" sz="1400"/>
              <a:t>embossed plastic surface</a:t>
            </a:r>
          </a:p>
          <a:p>
            <a:pPr marL="285750" indent="-285750">
              <a:buFontTx/>
              <a:buChar char="-"/>
            </a:pPr>
            <a:r>
              <a:rPr lang="en-US" sz="1400"/>
              <a:t>Thumbprint</a:t>
            </a:r>
          </a:p>
        </p:txBody>
      </p:sp>
      <p:sp>
        <p:nvSpPr>
          <p:cNvPr id="17" name="Rectangle 11"/>
          <p:cNvSpPr/>
          <p:nvPr/>
        </p:nvSpPr>
        <p:spPr>
          <a:xfrm>
            <a:off x="323936" y="1985527"/>
            <a:ext cx="5070820" cy="306023"/>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Current NRC</a:t>
            </a:r>
          </a:p>
        </p:txBody>
      </p:sp>
      <p:pic>
        <p:nvPicPr>
          <p:cNvPr id="18"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3936" y="2291550"/>
            <a:ext cx="2453931" cy="1632808"/>
          </a:xfrm>
          <a:prstGeom prst="rect">
            <a:avLst/>
          </a:prstGeom>
        </p:spPr>
      </p:pic>
      <p:pic>
        <p:nvPicPr>
          <p:cNvPr id="19"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95230" y="2291550"/>
            <a:ext cx="2499526" cy="1663146"/>
          </a:xfrm>
          <a:prstGeom prst="rect">
            <a:avLst/>
          </a:prstGeom>
        </p:spPr>
      </p:pic>
      <p:pic>
        <p:nvPicPr>
          <p:cNvPr id="22" name="Рисунок 2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23936" y="4005064"/>
            <a:ext cx="1504490" cy="2170388"/>
          </a:xfrm>
          <a:prstGeom prst="rect">
            <a:avLst/>
          </a:prstGeom>
        </p:spPr>
      </p:pic>
      <p:pic>
        <p:nvPicPr>
          <p:cNvPr id="4" name="Рисунок 3"/>
          <p:cNvPicPr>
            <a:picLocks noChangeAspect="1"/>
          </p:cNvPicPr>
          <p:nvPr/>
        </p:nvPicPr>
        <p:blipFill rotWithShape="1">
          <a:blip r:embed="rId6" cstate="print">
            <a:extLst>
              <a:ext uri="{28A0092B-C50C-407E-A947-70E740481C1C}">
                <a14:useLocalDpi xmlns:a14="http://schemas.microsoft.com/office/drawing/2010/main" val="0"/>
              </a:ext>
            </a:extLst>
          </a:blip>
          <a:srcRect t="8507" r="1279"/>
          <a:stretch/>
        </p:blipFill>
        <p:spPr>
          <a:xfrm>
            <a:off x="1828426" y="3789040"/>
            <a:ext cx="3566330" cy="2478881"/>
          </a:xfrm>
          <a:prstGeom prst="rect">
            <a:avLst/>
          </a:prstGeom>
        </p:spPr>
      </p:pic>
      <p:sp>
        <p:nvSpPr>
          <p:cNvPr id="24" name="TextBox 23"/>
          <p:cNvSpPr txBox="1"/>
          <p:nvPr/>
        </p:nvSpPr>
        <p:spPr>
          <a:xfrm>
            <a:off x="323528" y="6093296"/>
            <a:ext cx="7344816" cy="738664"/>
          </a:xfrm>
          <a:prstGeom prst="rect">
            <a:avLst/>
          </a:prstGeom>
          <a:solidFill>
            <a:schemeClr val="accent1">
              <a:lumMod val="20000"/>
              <a:lumOff val="80000"/>
            </a:schemeClr>
          </a:solidFill>
          <a:ln>
            <a:solidFill>
              <a:schemeClr val="accent1"/>
            </a:solidFill>
          </a:ln>
        </p:spPr>
        <p:txBody>
          <a:bodyPr wrap="square" rtlCol="0">
            <a:spAutoFit/>
          </a:bodyPr>
          <a:lstStyle/>
          <a:p>
            <a:pPr marL="158750" indent="-158750" algn="just">
              <a:buFont typeface="Arial" charset="0"/>
              <a:buChar char="•"/>
            </a:pPr>
            <a:r>
              <a:rPr lang="en-US" sz="1400"/>
              <a:t>The Bank is responsible for validation of personal data provided by Customer (legal opinion)</a:t>
            </a:r>
          </a:p>
          <a:p>
            <a:pPr marL="158750" indent="-158750" algn="just">
              <a:buFont typeface="Arial" charset="0"/>
              <a:buChar char="•"/>
            </a:pPr>
            <a:r>
              <a:rPr lang="en-US" sz="1400" b="1"/>
              <a:t>Whoever forges an ID document shall be punished with 10 years imprisonment</a:t>
            </a:r>
          </a:p>
          <a:p>
            <a:pPr marL="158750" indent="-158750" algn="just">
              <a:buFont typeface="Arial" charset="0"/>
              <a:buChar char="•"/>
            </a:pPr>
            <a:r>
              <a:rPr lang="en-MY" sz="1400"/>
              <a:t>NRC is always available, cost of obtaining the fake is higher than target loan amount</a:t>
            </a:r>
          </a:p>
        </p:txBody>
      </p:sp>
      <p:sp>
        <p:nvSpPr>
          <p:cNvPr id="25" name="Rectangle 11"/>
          <p:cNvSpPr/>
          <p:nvPr/>
        </p:nvSpPr>
        <p:spPr>
          <a:xfrm>
            <a:off x="323936" y="3789040"/>
            <a:ext cx="5070820" cy="306023"/>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Current passport</a:t>
            </a:r>
          </a:p>
        </p:txBody>
      </p:sp>
    </p:spTree>
    <p:extLst>
      <p:ext uri="{BB962C8B-B14F-4D97-AF65-F5344CB8AC3E}">
        <p14:creationId xmlns:p14="http://schemas.microsoft.com/office/powerpoint/2010/main" val="29883089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Chart 1">
            <a:extLst>
              <a:ext uri="{FF2B5EF4-FFF2-40B4-BE49-F238E27FC236}">
                <a16:creationId xmlns:a16="http://schemas.microsoft.com/office/drawing/2014/main" id="{00000000-0008-0000-0000-000002000000}"/>
              </a:ext>
            </a:extLst>
          </p:cNvPr>
          <p:cNvGraphicFramePr>
            <a:graphicFrameLocks/>
          </p:cNvGraphicFramePr>
          <p:nvPr>
            <p:extLst>
              <p:ext uri="{D42A27DB-BD31-4B8C-83A1-F6EECF244321}">
                <p14:modId xmlns:p14="http://schemas.microsoft.com/office/powerpoint/2010/main" val="462729374"/>
              </p:ext>
            </p:extLst>
          </p:nvPr>
        </p:nvGraphicFramePr>
        <p:xfrm>
          <a:off x="-125" y="685704"/>
          <a:ext cx="9036188" cy="5695624"/>
        </p:xfrm>
        <a:graphic>
          <a:graphicData uri="http://schemas.openxmlformats.org/drawingml/2006/chart">
            <c:chart xmlns:c="http://schemas.openxmlformats.org/drawingml/2006/chart" xmlns:r="http://schemas.openxmlformats.org/officeDocument/2006/relationships" r:id="rId3"/>
          </a:graphicData>
        </a:graphic>
      </p:graphicFrame>
      <p:sp>
        <p:nvSpPr>
          <p:cNvPr id="2" name="Title 1"/>
          <p:cNvSpPr>
            <a:spLocks noGrp="1"/>
          </p:cNvSpPr>
          <p:nvPr>
            <p:ph type="title"/>
          </p:nvPr>
        </p:nvSpPr>
        <p:spPr/>
        <p:txBody>
          <a:bodyPr/>
          <a:lstStyle/>
          <a:p>
            <a:r>
              <a:rPr lang="en-MY"/>
              <a:t>Risk Loss curve</a:t>
            </a:r>
          </a:p>
        </p:txBody>
      </p:sp>
      <p:sp>
        <p:nvSpPr>
          <p:cNvPr id="4" name="Slide Number Placeholder 3"/>
          <p:cNvSpPr>
            <a:spLocks noGrp="1"/>
          </p:cNvSpPr>
          <p:nvPr>
            <p:ph type="sldNum" sz="quarter" idx="12"/>
          </p:nvPr>
        </p:nvSpPr>
        <p:spPr/>
        <p:txBody>
          <a:bodyPr/>
          <a:lstStyle/>
          <a:p>
            <a:fld id="{D7F305DA-160D-498F-B102-A1D8643B4A2C}" type="slidenum">
              <a:rPr lang="ru-RU" smtClean="0"/>
              <a:t>39</a:t>
            </a:fld>
            <a:endParaRPr lang="ru-RU"/>
          </a:p>
        </p:txBody>
      </p:sp>
      <p:sp>
        <p:nvSpPr>
          <p:cNvPr id="13" name="TextBox 12"/>
          <p:cNvSpPr txBox="1">
            <a:spLocks/>
          </p:cNvSpPr>
          <p:nvPr/>
        </p:nvSpPr>
        <p:spPr>
          <a:xfrm>
            <a:off x="195617" y="6093296"/>
            <a:ext cx="8192807" cy="646331"/>
          </a:xfrm>
          <a:prstGeom prst="rect">
            <a:avLst/>
          </a:prstGeom>
          <a:solidFill>
            <a:schemeClr val="accent1">
              <a:lumMod val="20000"/>
              <a:lumOff val="80000"/>
            </a:schemeClr>
          </a:solidFill>
          <a:ln>
            <a:solidFill>
              <a:schemeClr val="accent1"/>
            </a:solidFill>
          </a:ln>
        </p:spPr>
        <p:txBody>
          <a:bodyPr wrap="square" rtlCol="0" anchor="t">
            <a:spAutoFit/>
          </a:bodyPr>
          <a:lstStyle/>
          <a:p>
            <a:r>
              <a:rPr lang="en-US" altLang="zh-CN" sz="1200"/>
              <a:t>We expect the risk loss for new loans to be 30~40% at the beginning and then decrease to 20% EOY1 and then to stabilize at the level of 19% for New loans and 14-15% for Repeat at EOY2.</a:t>
            </a:r>
            <a:endParaRPr lang="zh-CN" altLang="en-US" sz="1200"/>
          </a:p>
          <a:p>
            <a:r>
              <a:rPr lang="en-US" sz="1200">
                <a:latin typeface="Calibri" charset="0"/>
              </a:rPr>
              <a:t>From year to year risk will continue to decreasing as a result of risk strategies optimization.</a:t>
            </a:r>
          </a:p>
        </p:txBody>
      </p:sp>
      <p:sp>
        <p:nvSpPr>
          <p:cNvPr id="28" name="TextBox 27"/>
          <p:cNvSpPr txBox="1"/>
          <p:nvPr/>
        </p:nvSpPr>
        <p:spPr>
          <a:xfrm>
            <a:off x="3709143" y="5041190"/>
            <a:ext cx="1541832" cy="307777"/>
          </a:xfrm>
          <a:prstGeom prst="rect">
            <a:avLst/>
          </a:prstGeom>
          <a:noFill/>
        </p:spPr>
        <p:txBody>
          <a:bodyPr wrap="none" rtlCol="0">
            <a:spAutoFit/>
          </a:bodyPr>
          <a:lstStyle/>
          <a:p>
            <a:r>
              <a:rPr lang="en-MY" sz="1400"/>
              <a:t>Duration (Months)</a:t>
            </a:r>
          </a:p>
        </p:txBody>
      </p:sp>
      <p:cxnSp>
        <p:nvCxnSpPr>
          <p:cNvPr id="25" name="Straight Connector 7"/>
          <p:cNvCxnSpPr/>
          <p:nvPr/>
        </p:nvCxnSpPr>
        <p:spPr>
          <a:xfrm flipH="1">
            <a:off x="1115616" y="2869150"/>
            <a:ext cx="144016" cy="409535"/>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32"/>
          <p:cNvCxnSpPr/>
          <p:nvPr/>
        </p:nvCxnSpPr>
        <p:spPr>
          <a:xfrm flipV="1">
            <a:off x="3789030" y="4369255"/>
            <a:ext cx="92644" cy="673957"/>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33"/>
          <p:cNvCxnSpPr/>
          <p:nvPr/>
        </p:nvCxnSpPr>
        <p:spPr>
          <a:xfrm flipV="1">
            <a:off x="6643220" y="4552973"/>
            <a:ext cx="332019" cy="505705"/>
          </a:xfrm>
          <a:prstGeom prst="line">
            <a:avLst/>
          </a:prstGeom>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5220072" y="5043211"/>
            <a:ext cx="1799154" cy="400110"/>
          </a:xfrm>
          <a:prstGeom prst="rect">
            <a:avLst/>
          </a:prstGeom>
          <a:solidFill>
            <a:schemeClr val="bg1"/>
          </a:solidFill>
          <a:ln>
            <a:solidFill>
              <a:schemeClr val="accent1"/>
            </a:solidFill>
          </a:ln>
        </p:spPr>
        <p:txBody>
          <a:bodyPr wrap="square" rtlCol="0">
            <a:spAutoFit/>
          </a:bodyPr>
          <a:lstStyle/>
          <a:p>
            <a:r>
              <a:rPr lang="en-US" sz="1000">
                <a:solidFill>
                  <a:sysClr val="windowText" lastClr="000000"/>
                </a:solidFill>
              </a:rPr>
              <a:t>Customer’s long term repayment behavior identified</a:t>
            </a:r>
          </a:p>
        </p:txBody>
      </p:sp>
      <p:sp>
        <p:nvSpPr>
          <p:cNvPr id="30" name="TextBox 29"/>
          <p:cNvSpPr txBox="1"/>
          <p:nvPr/>
        </p:nvSpPr>
        <p:spPr>
          <a:xfrm>
            <a:off x="7234410" y="2725724"/>
            <a:ext cx="1578582" cy="553998"/>
          </a:xfrm>
          <a:prstGeom prst="rect">
            <a:avLst/>
          </a:prstGeom>
          <a:solidFill>
            <a:schemeClr val="bg1"/>
          </a:solidFill>
          <a:ln>
            <a:solidFill>
              <a:schemeClr val="accent1"/>
            </a:solidFill>
          </a:ln>
        </p:spPr>
        <p:txBody>
          <a:bodyPr wrap="square" rtlCol="0">
            <a:spAutoFit/>
          </a:bodyPr>
          <a:lstStyle/>
          <a:p>
            <a:r>
              <a:rPr lang="en-US" sz="1000">
                <a:solidFill>
                  <a:sysClr val="windowText" lastClr="000000"/>
                </a:solidFill>
              </a:rPr>
              <a:t>Internal score card with a 1 year maturity of client’s payment details identified</a:t>
            </a:r>
          </a:p>
        </p:txBody>
      </p:sp>
      <p:cxnSp>
        <p:nvCxnSpPr>
          <p:cNvPr id="33" name="Straight Connector 36"/>
          <p:cNvCxnSpPr/>
          <p:nvPr/>
        </p:nvCxnSpPr>
        <p:spPr>
          <a:xfrm flipV="1">
            <a:off x="7707977" y="3279722"/>
            <a:ext cx="415444" cy="1301406"/>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8"/>
          <p:cNvCxnSpPr/>
          <p:nvPr/>
        </p:nvCxnSpPr>
        <p:spPr>
          <a:xfrm flipV="1">
            <a:off x="8172400" y="4626491"/>
            <a:ext cx="214552" cy="432188"/>
          </a:xfrm>
          <a:prstGeom prst="line">
            <a:avLst/>
          </a:prstGeom>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7403257" y="5043211"/>
            <a:ext cx="1632806" cy="400110"/>
          </a:xfrm>
          <a:prstGeom prst="rect">
            <a:avLst/>
          </a:prstGeom>
          <a:solidFill>
            <a:schemeClr val="bg1"/>
          </a:solidFill>
          <a:ln>
            <a:solidFill>
              <a:schemeClr val="accent1"/>
            </a:solidFill>
          </a:ln>
        </p:spPr>
        <p:txBody>
          <a:bodyPr wrap="square" rtlCol="0">
            <a:spAutoFit/>
          </a:bodyPr>
          <a:lstStyle/>
          <a:p>
            <a:r>
              <a:rPr lang="en-US" sz="1000">
                <a:solidFill>
                  <a:sysClr val="windowText" lastClr="000000"/>
                </a:solidFill>
              </a:rPr>
              <a:t>Unsatisfactory customers identified and filtered out</a:t>
            </a:r>
            <a:endParaRPr lang="en-MY" sz="1000"/>
          </a:p>
        </p:txBody>
      </p:sp>
      <p:sp>
        <p:nvSpPr>
          <p:cNvPr id="36" name="TextBox 35"/>
          <p:cNvSpPr txBox="1"/>
          <p:nvPr/>
        </p:nvSpPr>
        <p:spPr>
          <a:xfrm>
            <a:off x="904875" y="5043211"/>
            <a:ext cx="1957051" cy="400110"/>
          </a:xfrm>
          <a:prstGeom prst="rect">
            <a:avLst/>
          </a:prstGeom>
          <a:solidFill>
            <a:schemeClr val="bg1"/>
          </a:solidFill>
          <a:ln>
            <a:solidFill>
              <a:schemeClr val="accent1"/>
            </a:solidFill>
          </a:ln>
        </p:spPr>
        <p:txBody>
          <a:bodyPr wrap="square" rtlCol="0">
            <a:spAutoFit/>
          </a:bodyPr>
          <a:lstStyle/>
          <a:p>
            <a:r>
              <a:rPr lang="en-US" sz="1000">
                <a:solidFill>
                  <a:sysClr val="windowText" lastClr="000000"/>
                </a:solidFill>
              </a:rPr>
              <a:t>Implement the first internal score card updated each 2-3 months</a:t>
            </a:r>
            <a:endParaRPr lang="en-MY" sz="1000"/>
          </a:p>
        </p:txBody>
      </p:sp>
      <p:cxnSp>
        <p:nvCxnSpPr>
          <p:cNvPr id="37" name="Straight Connector 28"/>
          <p:cNvCxnSpPr/>
          <p:nvPr/>
        </p:nvCxnSpPr>
        <p:spPr>
          <a:xfrm flipV="1">
            <a:off x="2406875" y="4005064"/>
            <a:ext cx="442923" cy="1053614"/>
          </a:xfrm>
          <a:prstGeom prst="line">
            <a:avLst/>
          </a:prstGeom>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3337983" y="5043211"/>
            <a:ext cx="1810081" cy="400110"/>
          </a:xfrm>
          <a:prstGeom prst="rect">
            <a:avLst/>
          </a:prstGeom>
          <a:solidFill>
            <a:schemeClr val="bg1"/>
          </a:solidFill>
          <a:ln>
            <a:solidFill>
              <a:schemeClr val="accent1"/>
            </a:solidFill>
          </a:ln>
        </p:spPr>
        <p:txBody>
          <a:bodyPr wrap="square" rtlCol="0">
            <a:spAutoFit/>
          </a:bodyPr>
          <a:lstStyle/>
          <a:p>
            <a:r>
              <a:rPr lang="en-US" sz="1000">
                <a:solidFill>
                  <a:sysClr val="windowText" lastClr="000000"/>
                </a:solidFill>
              </a:rPr>
              <a:t>Using web history data, update of score card</a:t>
            </a:r>
          </a:p>
        </p:txBody>
      </p:sp>
      <p:sp>
        <p:nvSpPr>
          <p:cNvPr id="39" name="TextBox 38"/>
          <p:cNvSpPr txBox="1"/>
          <p:nvPr/>
        </p:nvSpPr>
        <p:spPr>
          <a:xfrm>
            <a:off x="897636" y="2469040"/>
            <a:ext cx="1964290" cy="400110"/>
          </a:xfrm>
          <a:prstGeom prst="rect">
            <a:avLst/>
          </a:prstGeom>
          <a:solidFill>
            <a:schemeClr val="bg1"/>
          </a:solidFill>
          <a:ln>
            <a:solidFill>
              <a:schemeClr val="accent1"/>
            </a:solidFill>
          </a:ln>
        </p:spPr>
        <p:txBody>
          <a:bodyPr wrap="square" rtlCol="0" anchor="t">
            <a:spAutoFit/>
          </a:bodyPr>
          <a:lstStyle/>
          <a:p>
            <a:r>
              <a:rPr lang="en-US" sz="1000">
                <a:solidFill>
                  <a:sysClr val="windowText" lastClr="000000"/>
                </a:solidFill>
              </a:rPr>
              <a:t>Start with the Credit rules, Anti-fraud rules, Phone verifications</a:t>
            </a:r>
          </a:p>
        </p:txBody>
      </p:sp>
      <p:cxnSp>
        <p:nvCxnSpPr>
          <p:cNvPr id="50" name="Straight Connector 30"/>
          <p:cNvCxnSpPr/>
          <p:nvPr/>
        </p:nvCxnSpPr>
        <p:spPr>
          <a:xfrm>
            <a:off x="4395609" y="3206946"/>
            <a:ext cx="176391" cy="1184269"/>
          </a:xfrm>
          <a:prstGeom prst="line">
            <a:avLst/>
          </a:prstGeom>
        </p:spPr>
        <p:style>
          <a:lnRef idx="1">
            <a:schemeClr val="accent1"/>
          </a:lnRef>
          <a:fillRef idx="0">
            <a:schemeClr val="accent1"/>
          </a:fillRef>
          <a:effectRef idx="0">
            <a:schemeClr val="accent1"/>
          </a:effectRef>
          <a:fontRef idx="minor">
            <a:schemeClr val="tx1"/>
          </a:fontRef>
        </p:style>
      </p:cxnSp>
      <p:sp>
        <p:nvSpPr>
          <p:cNvPr id="53" name="TextBox 52"/>
          <p:cNvSpPr txBox="1"/>
          <p:nvPr/>
        </p:nvSpPr>
        <p:spPr>
          <a:xfrm>
            <a:off x="3235949" y="2960725"/>
            <a:ext cx="1295400" cy="246221"/>
          </a:xfrm>
          <a:prstGeom prst="rect">
            <a:avLst/>
          </a:prstGeom>
          <a:solidFill>
            <a:schemeClr val="bg1"/>
          </a:solidFill>
          <a:ln>
            <a:solidFill>
              <a:schemeClr val="accent1"/>
            </a:solidFill>
          </a:ln>
        </p:spPr>
        <p:txBody>
          <a:bodyPr wrap="square" rtlCol="0">
            <a:spAutoFit/>
          </a:bodyPr>
          <a:lstStyle/>
          <a:p>
            <a:r>
              <a:rPr lang="en-US" sz="1000">
                <a:solidFill>
                  <a:sysClr val="windowText" lastClr="000000"/>
                </a:solidFill>
              </a:rPr>
              <a:t>Facebook data usage</a:t>
            </a:r>
          </a:p>
        </p:txBody>
      </p:sp>
    </p:spTree>
    <p:extLst>
      <p:ext uri="{BB962C8B-B14F-4D97-AF65-F5344CB8AC3E}">
        <p14:creationId xmlns:p14="http://schemas.microsoft.com/office/powerpoint/2010/main" val="31206499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395536" y="116632"/>
            <a:ext cx="8159540" cy="312281"/>
          </a:xfrm>
          <a:noFill/>
        </p:spPr>
        <p:txBody>
          <a:bodyPr/>
          <a:lstStyle/>
          <a:p>
            <a:r>
              <a:rPr lang="en-US"/>
              <a:t>Investment summary</a:t>
            </a:r>
            <a:endParaRPr lang="ru-RU">
              <a:solidFill>
                <a:srgbClr val="FF0000"/>
              </a:solidFill>
            </a:endParaRPr>
          </a:p>
        </p:txBody>
      </p:sp>
      <p:sp>
        <p:nvSpPr>
          <p:cNvPr id="7" name="Номер слайда 6"/>
          <p:cNvSpPr>
            <a:spLocks noGrp="1"/>
          </p:cNvSpPr>
          <p:nvPr>
            <p:ph type="sldNum" sz="quarter" idx="12"/>
          </p:nvPr>
        </p:nvSpPr>
        <p:spPr/>
        <p:txBody>
          <a:bodyPr/>
          <a:lstStyle/>
          <a:p>
            <a:fld id="{D7F305DA-160D-498F-B102-A1D8643B4A2C}" type="slidenum">
              <a:rPr lang="ru-RU" smtClean="0"/>
              <a:pPr/>
              <a:t>4</a:t>
            </a:fld>
            <a:endParaRPr lang="ru-RU"/>
          </a:p>
        </p:txBody>
      </p:sp>
      <p:sp>
        <p:nvSpPr>
          <p:cNvPr id="3" name="Прямоугольник 2"/>
          <p:cNvSpPr/>
          <p:nvPr/>
        </p:nvSpPr>
        <p:spPr>
          <a:xfrm>
            <a:off x="-371122" y="6331386"/>
            <a:ext cx="7751434" cy="553998"/>
          </a:xfrm>
          <a:prstGeom prst="rect">
            <a:avLst/>
          </a:prstGeom>
        </p:spPr>
        <p:txBody>
          <a:bodyPr wrap="square">
            <a:spAutoFit/>
          </a:bodyPr>
          <a:lstStyle/>
          <a:p>
            <a:pPr lvl="1" algn="just"/>
            <a:r>
              <a:rPr lang="en-US" sz="1000">
                <a:hlinkClick r:id="rId3"/>
              </a:rPr>
              <a:t>* http://www.mckinsey.com/global-themes/asia-pacific/myanmars-moment</a:t>
            </a:r>
            <a:endParaRPr lang="en-US" sz="1000"/>
          </a:p>
          <a:p>
            <a:pPr lvl="1" algn="just"/>
            <a:r>
              <a:rPr lang="en-US" sz="1000"/>
              <a:t> ** according pilot website launch, we expect that penetration of bank accounts will be well above average in customer segment attracted through the online channel. </a:t>
            </a:r>
          </a:p>
        </p:txBody>
      </p:sp>
      <p:sp>
        <p:nvSpPr>
          <p:cNvPr id="11" name="TextBox 10"/>
          <p:cNvSpPr txBox="1"/>
          <p:nvPr/>
        </p:nvSpPr>
        <p:spPr>
          <a:xfrm>
            <a:off x="86341" y="548680"/>
            <a:ext cx="8568952" cy="5201424"/>
          </a:xfrm>
          <a:prstGeom prst="rect">
            <a:avLst/>
          </a:prstGeom>
          <a:noFill/>
        </p:spPr>
        <p:txBody>
          <a:bodyPr wrap="square" rtlCol="0" anchor="t">
            <a:spAutoFit/>
          </a:bodyPr>
          <a:lstStyle/>
          <a:p>
            <a:pPr algn="just">
              <a:spcAft>
                <a:spcPts val="600"/>
              </a:spcAft>
            </a:pPr>
            <a:r>
              <a:rPr lang="EN-US" sz="1400" b="1"/>
              <a:t>MARKET ATTRACTIVENESS. Myanmar market may provide a lot of opportunities for new players. </a:t>
            </a:r>
          </a:p>
          <a:p>
            <a:pPr algn="just">
              <a:spcAft>
                <a:spcPts val="600"/>
              </a:spcAft>
            </a:pPr>
            <a:r>
              <a:rPr lang="EN-US" sz="1400" b="1"/>
              <a:t>We believe that it is necessary to enter to Myanmar consumer lending market because:</a:t>
            </a:r>
          </a:p>
          <a:p>
            <a:pPr marL="342900" indent="-342900" algn="just">
              <a:buFont typeface="+mj-lt"/>
              <a:buAutoNum type="arabicPeriod"/>
            </a:pPr>
            <a:r>
              <a:rPr lang="EN-US" sz="1400"/>
              <a:t>Large population (&gt;51 mln people) </a:t>
            </a:r>
            <a:r>
              <a:rPr lang="EN-US" sz="1400">
                <a:latin typeface="Calibri" charset="0"/>
              </a:rPr>
              <a:t>with rising wages, high </a:t>
            </a:r>
            <a:r>
              <a:rPr lang="EN-US" sz="1400"/>
              <a:t>portion of young spenders.</a:t>
            </a:r>
          </a:p>
          <a:p>
            <a:pPr marL="342900" indent="-342900" algn="just">
              <a:buFont typeface="+mj-lt"/>
              <a:buAutoNum type="arabicPeriod"/>
            </a:pPr>
            <a:r>
              <a:rPr lang="EN-US" sz="1400"/>
              <a:t>Since 2011 the political situation in Myanmar has stabilized and began to improve rapidly: the military regime fell, borders were opened, international sanctions were cancelled. First elections won by National League for Democracy, allows us to say that Myanmar has overcome the troubled period of its history.</a:t>
            </a:r>
          </a:p>
          <a:p>
            <a:pPr marL="342900" indent="-342900" algn="just">
              <a:buFont typeface="+mj-lt"/>
              <a:buAutoNum type="arabicPeriod"/>
            </a:pPr>
            <a:r>
              <a:rPr lang="EN-US" sz="1400"/>
              <a:t>Favorable investment climate</a:t>
            </a:r>
            <a:r>
              <a:rPr lang="RU-RU" sz="1400"/>
              <a:t>:</a:t>
            </a:r>
          </a:p>
          <a:p>
            <a:pPr marL="800100" lvl="1" indent="-342900" algn="just">
              <a:buFont typeface="+mj-lt"/>
              <a:buAutoNum type="alphaLcParenR"/>
            </a:pPr>
            <a:r>
              <a:rPr lang="RU-RU" sz="1400"/>
              <a:t>5 </a:t>
            </a:r>
            <a:r>
              <a:rPr lang="EN-US" sz="1400"/>
              <a:t>billion USD investment brought into the country only for the first 2 months of 2016.</a:t>
            </a:r>
          </a:p>
          <a:p>
            <a:pPr marL="800100" lvl="1" indent="-342900" algn="just">
              <a:buFont typeface="+mj-lt"/>
              <a:buAutoNum type="alphaLcParenR"/>
            </a:pPr>
            <a:r>
              <a:rPr lang="EN-US" sz="1400"/>
              <a:t>According to the forecast of McKinsey* “there is unique opportunities in Myanmar”. The level of investments in country's economy in the</a:t>
            </a:r>
            <a:r>
              <a:rPr lang="EN-US" sz="1400" u="sng"/>
              <a:t> next 15 years will exceed $500 billion</a:t>
            </a:r>
            <a:r>
              <a:rPr lang="EN-US" sz="1400"/>
              <a:t>. </a:t>
            </a:r>
          </a:p>
          <a:p>
            <a:pPr marL="342900" indent="-342900" algn="just">
              <a:buFont typeface="+mj-lt"/>
              <a:buAutoNum type="arabicPeriod"/>
            </a:pPr>
            <a:r>
              <a:rPr lang="EN-US" sz="1400"/>
              <a:t>Very low level of bank`s consumer credit services:</a:t>
            </a:r>
          </a:p>
          <a:p>
            <a:pPr marL="800100" lvl="1" indent="-342900" algn="just">
              <a:buFont typeface="+mj-lt"/>
              <a:buAutoNum type="alphaLcParenR"/>
            </a:pPr>
            <a:r>
              <a:rPr lang="EN-US" sz="1400"/>
              <a:t>Unsecured consumer lending is totally absent. Banks focused on SME lending with collateral.</a:t>
            </a:r>
          </a:p>
          <a:p>
            <a:pPr marL="800100" lvl="1" indent="-342900" algn="just">
              <a:buFont typeface="+mj-lt"/>
              <a:buAutoNum type="alphaLcParenR"/>
            </a:pPr>
            <a:r>
              <a:rPr lang="EN-US" sz="1400">
                <a:latin typeface="Calibri" charset="0"/>
              </a:rPr>
              <a:t>Gray lending market share is very high: unbanked people are currently covered by low-tech </a:t>
            </a:r>
            <a:r>
              <a:rPr lang="EN-US" sz="1400"/>
              <a:t>informal lenders and pawnshops.</a:t>
            </a:r>
          </a:p>
          <a:p>
            <a:pPr marL="0" lvl="1" algn="just"/>
            <a:r>
              <a:rPr lang="EN-US" sz="1400"/>
              <a:t>4.   One of the highest smartphones penetration in Asia (80%</a:t>
            </a:r>
            <a:r>
              <a:rPr lang="EN-GB" sz="1400"/>
              <a:t> in the big cities) </a:t>
            </a:r>
          </a:p>
          <a:p>
            <a:pPr marL="0" lvl="1" algn="just"/>
            <a:r>
              <a:rPr lang="EN-US" sz="1400"/>
              <a:t>5.   Payment systems demonstrate a booming growth. Everybody who has smartphone can open e-wallet in 5min.</a:t>
            </a:r>
            <a:endParaRPr lang="EN-US" sz="1400" b="1"/>
          </a:p>
          <a:p>
            <a:pPr marL="0" lvl="1" algn="just"/>
            <a:r>
              <a:rPr lang="EN-US" sz="1400" b="1"/>
              <a:t>Key success factors in the market:</a:t>
            </a:r>
          </a:p>
          <a:p>
            <a:pPr marL="285750" indent="-285750">
              <a:buFontTx/>
              <a:buChar char="-"/>
            </a:pPr>
            <a:r>
              <a:rPr lang="EN-US" sz="1400"/>
              <a:t>Variety of legal setup is possible. Optimal way to enter the market is pawnshop. After entering the market we are going to pursue acquiring of Microfinance company license.</a:t>
            </a:r>
          </a:p>
          <a:p>
            <a:pPr marL="285750" indent="-285750">
              <a:buFontTx/>
              <a:buChar char="-"/>
            </a:pPr>
            <a:r>
              <a:rPr lang="EN-US" sz="1400"/>
              <a:t>Pure online is feasible</a:t>
            </a:r>
            <a:r>
              <a:rPr lang="RU-RU" sz="1400"/>
              <a:t>. </a:t>
            </a:r>
            <a:r>
              <a:rPr lang="EN-US" sz="1400"/>
              <a:t>The market is ready for online lending despite low income: explosive smartphones penetration growth, mobile operators offer free access to Facebook</a:t>
            </a:r>
          </a:p>
          <a:p>
            <a:pPr marL="285750" indent="-285750">
              <a:buFontTx/>
              <a:buChar char="-"/>
            </a:pPr>
            <a:r>
              <a:rPr lang="EN-US" sz="1400"/>
              <a:t>Easy to deliver money: 1) Transfer by “domestic remittance” through any bank without account opening (KYC provided). 2) Transfer to customers` bank accounts**. 3) Transfer to e-wallets of payment systems. </a:t>
            </a:r>
          </a:p>
        </p:txBody>
      </p:sp>
      <p:sp>
        <p:nvSpPr>
          <p:cNvPr id="10" name="TextBox 9"/>
          <p:cNvSpPr txBox="1"/>
          <p:nvPr/>
        </p:nvSpPr>
        <p:spPr>
          <a:xfrm>
            <a:off x="179513" y="5733256"/>
            <a:ext cx="8273860" cy="523220"/>
          </a:xfrm>
          <a:prstGeom prst="rect">
            <a:avLst/>
          </a:prstGeom>
          <a:solidFill>
            <a:schemeClr val="accent1">
              <a:lumMod val="20000"/>
              <a:lumOff val="80000"/>
            </a:schemeClr>
          </a:solidFill>
          <a:ln>
            <a:solidFill>
              <a:schemeClr val="accent1"/>
            </a:solidFill>
          </a:ln>
        </p:spPr>
        <p:txBody>
          <a:bodyPr wrap="square" rtlCol="0" anchor="t">
            <a:spAutoFit/>
          </a:bodyPr>
          <a:lstStyle/>
          <a:p>
            <a:pPr algn="just"/>
            <a:r>
              <a:rPr lang="en-US" sz="1400"/>
              <a:t>Myanmar is a very attractive market because of its:</a:t>
            </a:r>
          </a:p>
          <a:p>
            <a:pPr algn="just"/>
            <a:r>
              <a:rPr lang="en-US" sz="1400"/>
              <a:t>- low level consumer lending competition ;    - possibility to apply pure online model.</a:t>
            </a:r>
          </a:p>
        </p:txBody>
      </p:sp>
    </p:spTree>
    <p:extLst>
      <p:ext uri="{BB962C8B-B14F-4D97-AF65-F5344CB8AC3E}">
        <p14:creationId xmlns:p14="http://schemas.microsoft.com/office/powerpoint/2010/main" val="51475206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Текст 5"/>
          <p:cNvSpPr>
            <a:spLocks noGrp="1"/>
          </p:cNvSpPr>
          <p:nvPr>
            <p:ph type="body" idx="1"/>
          </p:nvPr>
        </p:nvSpPr>
        <p:spPr/>
        <p:txBody>
          <a:bodyPr/>
          <a:lstStyle/>
          <a:p>
            <a:r>
              <a:rPr lang="en-US"/>
              <a:t>IT</a:t>
            </a:r>
          </a:p>
          <a:p>
            <a:endParaRPr lang="en-US"/>
          </a:p>
        </p:txBody>
      </p:sp>
      <p:sp>
        <p:nvSpPr>
          <p:cNvPr id="4" name="Номер слайда 3"/>
          <p:cNvSpPr>
            <a:spLocks noGrp="1"/>
          </p:cNvSpPr>
          <p:nvPr>
            <p:ph type="sldNum" sz="quarter" idx="12"/>
          </p:nvPr>
        </p:nvSpPr>
        <p:spPr/>
        <p:txBody>
          <a:bodyPr/>
          <a:lstStyle/>
          <a:p>
            <a:fld id="{D7F305DA-160D-498F-B102-A1D8643B4A2C}" type="slidenum">
              <a:rPr lang="ru-RU" smtClean="0"/>
              <a:pPr/>
              <a:t>40</a:t>
            </a:fld>
            <a:endParaRPr lang="ru-RU"/>
          </a:p>
        </p:txBody>
      </p:sp>
    </p:spTree>
    <p:extLst>
      <p:ext uri="{BB962C8B-B14F-4D97-AF65-F5344CB8AC3E}">
        <p14:creationId xmlns:p14="http://schemas.microsoft.com/office/powerpoint/2010/main" val="157304067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a:t>IT architecture</a:t>
            </a:r>
            <a:endParaRPr lang="ru-RU"/>
          </a:p>
        </p:txBody>
      </p:sp>
      <p:sp>
        <p:nvSpPr>
          <p:cNvPr id="4" name="Номер слайда 3"/>
          <p:cNvSpPr>
            <a:spLocks noGrp="1"/>
          </p:cNvSpPr>
          <p:nvPr>
            <p:ph type="sldNum" sz="quarter" idx="12"/>
          </p:nvPr>
        </p:nvSpPr>
        <p:spPr/>
        <p:txBody>
          <a:bodyPr/>
          <a:lstStyle/>
          <a:p>
            <a:fld id="{D7F305DA-160D-498F-B102-A1D8643B4A2C}" type="slidenum">
              <a:rPr lang="ru-RU" smtClean="0"/>
              <a:pPr/>
              <a:t>41</a:t>
            </a:fld>
            <a:endParaRPr lang="ru-RU"/>
          </a:p>
        </p:txBody>
      </p:sp>
      <p:pic>
        <p:nvPicPr>
          <p:cNvPr id="18434" name="Picture 2" descr="image00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8518" y="1268760"/>
            <a:ext cx="8808566" cy="4392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1373978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IT scope of work</a:t>
            </a:r>
            <a:r>
              <a:rPr lang="ru-RU"/>
              <a:t> </a:t>
            </a:r>
            <a:endParaRPr lang="en-US"/>
          </a:p>
        </p:txBody>
      </p:sp>
      <p:sp>
        <p:nvSpPr>
          <p:cNvPr id="4" name="Slide Number Placeholder 3"/>
          <p:cNvSpPr>
            <a:spLocks noGrp="1"/>
          </p:cNvSpPr>
          <p:nvPr>
            <p:ph type="sldNum" sz="quarter" idx="12"/>
          </p:nvPr>
        </p:nvSpPr>
        <p:spPr/>
        <p:txBody>
          <a:bodyPr/>
          <a:lstStyle/>
          <a:p>
            <a:fld id="{D7F305DA-160D-498F-B102-A1D8643B4A2C}" type="slidenum">
              <a:rPr lang="ru-RU" smtClean="0"/>
              <a:pPr/>
              <a:t>42</a:t>
            </a:fld>
            <a:endParaRPr lang="ru-RU"/>
          </a:p>
        </p:txBody>
      </p:sp>
      <p:graphicFrame>
        <p:nvGraphicFramePr>
          <p:cNvPr id="6" name="Таблица 2"/>
          <p:cNvGraphicFramePr>
            <a:graphicFrameLocks noGrp="1"/>
          </p:cNvGraphicFramePr>
          <p:nvPr>
            <p:extLst>
              <p:ext uri="{D42A27DB-BD31-4B8C-83A1-F6EECF244321}">
                <p14:modId xmlns:p14="http://schemas.microsoft.com/office/powerpoint/2010/main" val="2611365972"/>
              </p:ext>
            </p:extLst>
          </p:nvPr>
        </p:nvGraphicFramePr>
        <p:xfrm>
          <a:off x="251520" y="1268760"/>
          <a:ext cx="8640960" cy="3231230"/>
        </p:xfrm>
        <a:graphic>
          <a:graphicData uri="http://schemas.openxmlformats.org/drawingml/2006/table">
            <a:tbl>
              <a:tblPr firstRow="1" bandRow="1">
                <a:tableStyleId>{5C22544A-7EE6-4342-B048-85BDC9FD1C3A}</a:tableStyleId>
              </a:tblPr>
              <a:tblGrid>
                <a:gridCol w="360040">
                  <a:extLst>
                    <a:ext uri="{9D8B030D-6E8A-4147-A177-3AD203B41FA5}">
                      <a16:colId xmlns:a16="http://schemas.microsoft.com/office/drawing/2014/main" val="20000"/>
                    </a:ext>
                  </a:extLst>
                </a:gridCol>
                <a:gridCol w="2664296">
                  <a:extLst>
                    <a:ext uri="{9D8B030D-6E8A-4147-A177-3AD203B41FA5}">
                      <a16:colId xmlns:a16="http://schemas.microsoft.com/office/drawing/2014/main" val="20001"/>
                    </a:ext>
                  </a:extLst>
                </a:gridCol>
                <a:gridCol w="2952328">
                  <a:extLst>
                    <a:ext uri="{9D8B030D-6E8A-4147-A177-3AD203B41FA5}">
                      <a16:colId xmlns:a16="http://schemas.microsoft.com/office/drawing/2014/main" val="20002"/>
                    </a:ext>
                  </a:extLst>
                </a:gridCol>
                <a:gridCol w="2664296">
                  <a:extLst>
                    <a:ext uri="{9D8B030D-6E8A-4147-A177-3AD203B41FA5}">
                      <a16:colId xmlns:a16="http://schemas.microsoft.com/office/drawing/2014/main" val="20003"/>
                    </a:ext>
                  </a:extLst>
                </a:gridCol>
              </a:tblGrid>
              <a:tr h="365935">
                <a:tc>
                  <a:txBody>
                    <a:bodyPr/>
                    <a:lstStyle/>
                    <a:p>
                      <a:pPr algn="ctr"/>
                      <a:r>
                        <a:rPr lang="en-US" sz="1400" dirty="0"/>
                        <a:t># </a:t>
                      </a:r>
                    </a:p>
                  </a:txBody>
                  <a:tcPr/>
                </a:tc>
                <a:tc>
                  <a:txBody>
                    <a:bodyPr/>
                    <a:lstStyle/>
                    <a:p>
                      <a:pPr algn="ctr"/>
                      <a:r>
                        <a:rPr lang="en-US" sz="1400" dirty="0"/>
                        <a:t>Integration partner</a:t>
                      </a:r>
                    </a:p>
                  </a:txBody>
                  <a:tcPr/>
                </a:tc>
                <a:tc>
                  <a:txBody>
                    <a:bodyPr/>
                    <a:lstStyle/>
                    <a:p>
                      <a:pPr algn="ctr"/>
                      <a:r>
                        <a:rPr lang="en-US" sz="1400" dirty="0"/>
                        <a:t>Type of the</a:t>
                      </a:r>
                      <a:r>
                        <a:rPr lang="en-US" sz="1400" baseline="0" dirty="0"/>
                        <a:t> partner</a:t>
                      </a:r>
                      <a:endParaRPr lang="en-US" sz="1400" dirty="0"/>
                    </a:p>
                  </a:txBody>
                  <a:tcPr/>
                </a:tc>
                <a:tc>
                  <a:txBody>
                    <a:bodyPr/>
                    <a:lstStyle/>
                    <a:p>
                      <a:pPr algn="ctr"/>
                      <a:r>
                        <a:rPr lang="en-US" sz="1400" dirty="0"/>
                        <a:t>Comments </a:t>
                      </a:r>
                    </a:p>
                  </a:txBody>
                  <a:tcPr/>
                </a:tc>
                <a:extLst>
                  <a:ext uri="{0D108BD9-81ED-4DB2-BD59-A6C34878D82A}">
                    <a16:rowId xmlns:a16="http://schemas.microsoft.com/office/drawing/2014/main" val="10000"/>
                  </a:ext>
                </a:extLst>
              </a:tr>
              <a:tr h="511307">
                <a:tc>
                  <a:txBody>
                    <a:bodyPr/>
                    <a:lstStyle/>
                    <a:p>
                      <a:pPr algn="ctr"/>
                      <a:r>
                        <a:rPr lang="en-US" sz="1200" dirty="0"/>
                        <a:t>1</a:t>
                      </a:r>
                    </a:p>
                  </a:txBody>
                  <a:tcPr/>
                </a:tc>
                <a:tc>
                  <a:txBody>
                    <a:bodyPr/>
                    <a:lstStyle/>
                    <a:p>
                      <a:r>
                        <a:rPr lang="en-US" sz="1400" dirty="0"/>
                        <a:t>Berakah Peneil</a:t>
                      </a:r>
                      <a:endParaRPr lang="ru-RU" sz="1400" dirty="0"/>
                    </a:p>
                    <a:p>
                      <a:r>
                        <a:rPr lang="en-US" sz="1400" dirty="0">
                          <a:hlinkClick r:id="rId3"/>
                        </a:rPr>
                        <a:t>www.berakahpeneil.com</a:t>
                      </a:r>
                      <a:endParaRPr lang="en-US" sz="1400" dirty="0"/>
                    </a:p>
                    <a:p>
                      <a:r>
                        <a:rPr lang="en-US" sz="1400" dirty="0">
                          <a:hlinkClick r:id="rId4"/>
                        </a:rPr>
                        <a:t>www.odoo.com</a:t>
                      </a:r>
                      <a:r>
                        <a:rPr lang="en-US" sz="1400" dirty="0"/>
                        <a:t> </a:t>
                      </a:r>
                    </a:p>
                  </a:txBody>
                  <a:tcPr/>
                </a:tc>
                <a:tc>
                  <a:txBody>
                    <a:bodyPr/>
                    <a:lstStyle/>
                    <a:p>
                      <a:r>
                        <a:rPr lang="en-US" sz="1400" dirty="0"/>
                        <a:t>GL system supplier</a:t>
                      </a:r>
                    </a:p>
                  </a:txBody>
                  <a:tcPr/>
                </a:tc>
                <a:tc>
                  <a:txBody>
                    <a:bodyPr/>
                    <a:lstStyle/>
                    <a:p>
                      <a:r>
                        <a:rPr lang="en-US" sz="1200" dirty="0"/>
                        <a:t>Odoo.com (GL system) regional integrator on Myanmar</a:t>
                      </a:r>
                    </a:p>
                  </a:txBody>
                  <a:tcPr/>
                </a:tc>
                <a:extLst>
                  <a:ext uri="{0D108BD9-81ED-4DB2-BD59-A6C34878D82A}">
                    <a16:rowId xmlns:a16="http://schemas.microsoft.com/office/drawing/2014/main" val="10001"/>
                  </a:ext>
                </a:extLst>
              </a:tr>
              <a:tr h="511307">
                <a:tc>
                  <a:txBody>
                    <a:bodyPr/>
                    <a:lstStyle/>
                    <a:p>
                      <a:pPr algn="ctr"/>
                      <a:r>
                        <a:rPr lang="en-US" sz="1200" dirty="0"/>
                        <a:t>2</a:t>
                      </a:r>
                    </a:p>
                  </a:txBody>
                  <a:tcPr/>
                </a:tc>
                <a:tc>
                  <a:txBody>
                    <a:bodyPr/>
                    <a:lstStyle/>
                    <a:p>
                      <a:r>
                        <a:rPr lang="en-US" sz="1400" baseline="0" dirty="0" err="1"/>
                        <a:t>TrueIDC</a:t>
                      </a:r>
                      <a:endParaRPr lang="en-US" sz="1400" baseline="0" dirty="0"/>
                    </a:p>
                    <a:p>
                      <a:r>
                        <a:rPr lang="en-US" sz="1400" baseline="0" dirty="0">
                          <a:hlinkClick r:id="rId5"/>
                        </a:rPr>
                        <a:t>www.trueidc.com.mm</a:t>
                      </a:r>
                      <a:endParaRPr lang="en-US" sz="1400" dirty="0"/>
                    </a:p>
                  </a:txBody>
                  <a:tcPr/>
                </a:tc>
                <a:tc>
                  <a:txBody>
                    <a:bodyPr/>
                    <a:lstStyle/>
                    <a:p>
                      <a:r>
                        <a:rPr lang="en-US" sz="1400" dirty="0"/>
                        <a:t>Call-center service provider</a:t>
                      </a:r>
                      <a:endParaRPr lang="en-US" sz="1400" baseline="0" dirty="0"/>
                    </a:p>
                  </a:txBody>
                  <a:tcPr/>
                </a:tc>
                <a:tc>
                  <a:txBody>
                    <a:bodyPr/>
                    <a:lstStyle/>
                    <a:p>
                      <a:r>
                        <a:rPr lang="en-US" sz="1200" dirty="0"/>
                        <a:t>Provides rental of workplaces ready to use for call-center</a:t>
                      </a:r>
                    </a:p>
                  </a:txBody>
                  <a:tcPr/>
                </a:tc>
                <a:extLst>
                  <a:ext uri="{0D108BD9-81ED-4DB2-BD59-A6C34878D82A}">
                    <a16:rowId xmlns:a16="http://schemas.microsoft.com/office/drawing/2014/main" val="10002"/>
                  </a:ext>
                </a:extLst>
              </a:tr>
              <a:tr h="472617">
                <a:tc>
                  <a:txBody>
                    <a:bodyPr/>
                    <a:lstStyle/>
                    <a:p>
                      <a:pPr algn="ctr"/>
                      <a:r>
                        <a:rPr lang="en-US" sz="1200" dirty="0"/>
                        <a:t>3</a:t>
                      </a:r>
                    </a:p>
                  </a:txBody>
                  <a:tcPr/>
                </a:tc>
                <a:tc>
                  <a:txBody>
                    <a:bodyPr/>
                    <a:lstStyle/>
                    <a:p>
                      <a:r>
                        <a:rPr lang="en-US" sz="1400" dirty="0"/>
                        <a:t>Ooredoo </a:t>
                      </a:r>
                    </a:p>
                    <a:p>
                      <a:r>
                        <a:rPr lang="en-US" sz="1400" baseline="0" dirty="0">
                          <a:hlinkClick r:id="rId6"/>
                        </a:rPr>
                        <a:t>www.ooredoo.com.mm</a:t>
                      </a:r>
                      <a:r>
                        <a:rPr lang="en-US" sz="1400" baseline="0" dirty="0"/>
                        <a:t> </a:t>
                      </a:r>
                    </a:p>
                  </a:txBody>
                  <a:tcPr/>
                </a:tc>
                <a:tc>
                  <a:txBody>
                    <a:bodyPr/>
                    <a:lstStyle/>
                    <a:p>
                      <a:r>
                        <a:rPr lang="en-US" sz="1400" dirty="0"/>
                        <a:t>SMS</a:t>
                      </a:r>
                      <a:r>
                        <a:rPr lang="en-US" sz="1400" baseline="0" dirty="0"/>
                        <a:t> Aggregator</a:t>
                      </a:r>
                      <a:endParaRPr lang="en-US" sz="1400" dirty="0"/>
                    </a:p>
                  </a:txBody>
                  <a:tcPr/>
                </a:tc>
                <a:tc>
                  <a:txBody>
                    <a:bodyPr/>
                    <a:lstStyle/>
                    <a:p>
                      <a:endParaRPr lang="en-US" sz="1100" dirty="0"/>
                    </a:p>
                  </a:txBody>
                  <a:tcPr/>
                </a:tc>
                <a:extLst>
                  <a:ext uri="{0D108BD9-81ED-4DB2-BD59-A6C34878D82A}">
                    <a16:rowId xmlns:a16="http://schemas.microsoft.com/office/drawing/2014/main" val="10003"/>
                  </a:ext>
                </a:extLst>
              </a:tr>
              <a:tr h="365935">
                <a:tc>
                  <a:txBody>
                    <a:bodyPr/>
                    <a:lstStyle/>
                    <a:p>
                      <a:pPr algn="ctr"/>
                      <a:r>
                        <a:rPr lang="en-US" sz="1200" dirty="0"/>
                        <a:t>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aseline="0" dirty="0"/>
                        <a:t>Banks: </a:t>
                      </a:r>
                      <a:r>
                        <a:rPr lang="en-US" sz="1400" dirty="0"/>
                        <a:t>KBZ</a:t>
                      </a:r>
                      <a:r>
                        <a:rPr lang="en-US" sz="1400" baseline="0" dirty="0"/>
                        <a:t>, CB, AYA, Amara Unites</a:t>
                      </a:r>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Disbursement and Repayment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Domestic</a:t>
                      </a:r>
                      <a:r>
                        <a:rPr lang="en-US" sz="1100" baseline="0" dirty="0"/>
                        <a:t> remittance</a:t>
                      </a:r>
                      <a:endParaRPr lang="en-US" sz="1100" dirty="0"/>
                    </a:p>
                  </a:txBody>
                  <a:tcPr/>
                </a:tc>
                <a:extLst>
                  <a:ext uri="{0D108BD9-81ED-4DB2-BD59-A6C34878D82A}">
                    <a16:rowId xmlns:a16="http://schemas.microsoft.com/office/drawing/2014/main" val="3677181523"/>
                  </a:ext>
                </a:extLst>
              </a:tr>
              <a:tr h="365935">
                <a:tc>
                  <a:txBody>
                    <a:bodyPr/>
                    <a:lstStyle/>
                    <a:p>
                      <a:pPr algn="ctr"/>
                      <a:r>
                        <a:rPr lang="en-US" sz="1200" dirty="0"/>
                        <a:t>5</a:t>
                      </a:r>
                    </a:p>
                  </a:txBody>
                  <a:tcPr/>
                </a:tc>
                <a:tc>
                  <a:txBody>
                    <a:bodyPr/>
                    <a:lstStyle/>
                    <a:p>
                      <a:r>
                        <a:rPr lang="en-US" sz="1400" dirty="0"/>
                        <a:t>Myanmar</a:t>
                      </a:r>
                      <a:r>
                        <a:rPr lang="en-US" sz="1400" baseline="0" dirty="0"/>
                        <a:t> Mobile Money</a:t>
                      </a:r>
                    </a:p>
                    <a:p>
                      <a:r>
                        <a:rPr lang="en-US" sz="1400" baseline="0" dirty="0" err="1"/>
                        <a:t>MyKyat</a:t>
                      </a:r>
                      <a:endParaRPr lang="en-US" sz="1400" baseline="0" dirty="0"/>
                    </a:p>
                    <a:p>
                      <a:r>
                        <a:rPr lang="en-US" sz="1400" baseline="0" dirty="0"/>
                        <a:t>Ok$</a:t>
                      </a:r>
                      <a:endParaRPr lang="en-US" sz="1400" dirty="0"/>
                    </a:p>
                  </a:txBody>
                  <a:tcPr/>
                </a:tc>
                <a:tc>
                  <a:txBody>
                    <a:bodyPr/>
                    <a:lstStyle/>
                    <a:p>
                      <a:r>
                        <a:rPr lang="en-US" sz="1400" dirty="0"/>
                        <a:t>Disbursement and Repayment</a:t>
                      </a:r>
                    </a:p>
                  </a:txBody>
                  <a:tcPr/>
                </a:tc>
                <a:tc>
                  <a:txBody>
                    <a:bodyPr/>
                    <a:lstStyle/>
                    <a:p>
                      <a:r>
                        <a:rPr lang="en-US" sz="1100" dirty="0"/>
                        <a:t>Has</a:t>
                      </a:r>
                      <a:r>
                        <a:rPr lang="en-US" sz="1100" baseline="0" dirty="0"/>
                        <a:t> the most number of gateways with banks, ATM networks and retail chain shops</a:t>
                      </a:r>
                      <a:endParaRPr lang="en-US" sz="1100" dirty="0"/>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93209881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a:t>IT architecture geo layout</a:t>
            </a:r>
            <a:endParaRPr lang="ru-RU"/>
          </a:p>
        </p:txBody>
      </p:sp>
      <p:sp>
        <p:nvSpPr>
          <p:cNvPr id="4" name="Номер слайда 3"/>
          <p:cNvSpPr>
            <a:spLocks noGrp="1"/>
          </p:cNvSpPr>
          <p:nvPr>
            <p:ph type="sldNum" sz="quarter" idx="12"/>
          </p:nvPr>
        </p:nvSpPr>
        <p:spPr/>
        <p:txBody>
          <a:bodyPr/>
          <a:lstStyle/>
          <a:p>
            <a:fld id="{D7F305DA-160D-498F-B102-A1D8643B4A2C}" type="slidenum">
              <a:rPr lang="ru-RU" smtClean="0"/>
              <a:pPr/>
              <a:t>43</a:t>
            </a:fld>
            <a:endParaRPr lang="ru-RU"/>
          </a:p>
        </p:txBody>
      </p:sp>
      <p:pic>
        <p:nvPicPr>
          <p:cNvPr id="19458" name="Picture 1" descr="image00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1560" y="764704"/>
            <a:ext cx="8104505" cy="5421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4720332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D7F305DA-160D-498F-B102-A1D8643B4A2C}" type="slidenum">
              <a:rPr lang="ru-RU" smtClean="0"/>
              <a:pPr/>
              <a:t>44</a:t>
            </a:fld>
            <a:endParaRPr lang="ru-RU"/>
          </a:p>
        </p:txBody>
      </p:sp>
      <p:sp>
        <p:nvSpPr>
          <p:cNvPr id="3" name="Title 1"/>
          <p:cNvSpPr>
            <a:spLocks noGrp="1"/>
          </p:cNvSpPr>
          <p:nvPr>
            <p:ph type="title"/>
          </p:nvPr>
        </p:nvSpPr>
        <p:spPr>
          <a:xfrm>
            <a:off x="395536" y="116632"/>
            <a:ext cx="8159540" cy="312281"/>
          </a:xfrm>
        </p:spPr>
        <p:txBody>
          <a:bodyPr/>
          <a:lstStyle/>
          <a:p>
            <a:r>
              <a:rPr lang="en-US"/>
              <a:t>IT expenses: One-off and Fixed</a:t>
            </a:r>
          </a:p>
        </p:txBody>
      </p:sp>
      <p:graphicFrame>
        <p:nvGraphicFramePr>
          <p:cNvPr id="9" name="Таблица 8"/>
          <p:cNvGraphicFramePr>
            <a:graphicFrameLocks noGrp="1"/>
          </p:cNvGraphicFramePr>
          <p:nvPr>
            <p:extLst>
              <p:ext uri="{D42A27DB-BD31-4B8C-83A1-F6EECF244321}">
                <p14:modId xmlns:p14="http://schemas.microsoft.com/office/powerpoint/2010/main" val="3680569108"/>
              </p:ext>
            </p:extLst>
          </p:nvPr>
        </p:nvGraphicFramePr>
        <p:xfrm>
          <a:off x="293833" y="733098"/>
          <a:ext cx="8526639" cy="2158152"/>
        </p:xfrm>
        <a:graphic>
          <a:graphicData uri="http://schemas.openxmlformats.org/drawingml/2006/table">
            <a:tbl>
              <a:tblPr>
                <a:tableStyleId>{5C22544A-7EE6-4342-B048-85BDC9FD1C3A}</a:tableStyleId>
              </a:tblPr>
              <a:tblGrid>
                <a:gridCol w="5811310">
                  <a:extLst>
                    <a:ext uri="{9D8B030D-6E8A-4147-A177-3AD203B41FA5}">
                      <a16:colId xmlns:a16="http://schemas.microsoft.com/office/drawing/2014/main" val="3911677314"/>
                    </a:ext>
                  </a:extLst>
                </a:gridCol>
                <a:gridCol w="2715329">
                  <a:extLst>
                    <a:ext uri="{9D8B030D-6E8A-4147-A177-3AD203B41FA5}">
                      <a16:colId xmlns:a16="http://schemas.microsoft.com/office/drawing/2014/main" val="4083193483"/>
                    </a:ext>
                  </a:extLst>
                </a:gridCol>
              </a:tblGrid>
              <a:tr h="359692">
                <a:tc>
                  <a:txBody>
                    <a:bodyPr/>
                    <a:lstStyle/>
                    <a:p>
                      <a:pPr algn="l" fontAlgn="b"/>
                      <a:r>
                        <a:rPr lang="en-US" sz="1600" b="1" dirty="0"/>
                        <a:t>One-off </a:t>
                      </a:r>
                      <a:r>
                        <a:rPr lang="en-US" sz="1600" b="1" u="none" strike="noStrike" dirty="0">
                          <a:effectLst/>
                        </a:rPr>
                        <a:t>IT expenses</a:t>
                      </a:r>
                      <a:endParaRPr lang="en-US" sz="1600" b="1" i="0" u="none" strike="noStrike" dirty="0">
                        <a:solidFill>
                          <a:srgbClr val="000000"/>
                        </a:solidFill>
                        <a:effectLst/>
                        <a:latin typeface="Calibri" panose="020F0502020204030204" pitchFamily="34" charset="0"/>
                      </a:endParaRPr>
                    </a:p>
                  </a:txBody>
                  <a:tcPr marL="0" marR="0" marT="0" marB="0" anchor="b">
                    <a:solidFill>
                      <a:schemeClr val="accent1">
                        <a:lumMod val="40000"/>
                        <a:lumOff val="60000"/>
                      </a:schemeClr>
                    </a:solidFill>
                  </a:tcPr>
                </a:tc>
                <a:tc>
                  <a:txBody>
                    <a:bodyPr/>
                    <a:lstStyle/>
                    <a:p>
                      <a:pPr algn="l" fontAlgn="b"/>
                      <a:r>
                        <a:rPr lang="en-US" sz="1600" b="1" u="none" strike="noStrike" dirty="0">
                          <a:effectLst/>
                        </a:rPr>
                        <a:t>Total, </a:t>
                      </a:r>
                      <a:r>
                        <a:rPr lang="en-US" sz="1600" b="1" u="none" strike="noStrike" dirty="0" err="1">
                          <a:effectLst/>
                        </a:rPr>
                        <a:t>thsd</a:t>
                      </a:r>
                      <a:r>
                        <a:rPr lang="en-US" sz="1600" b="1" u="none" strike="noStrike" dirty="0">
                          <a:effectLst/>
                        </a:rPr>
                        <a:t> USD</a:t>
                      </a:r>
                      <a:endParaRPr lang="en-US" sz="1600" b="1" i="0" u="none" strike="noStrike" dirty="0">
                        <a:solidFill>
                          <a:srgbClr val="000000"/>
                        </a:solidFill>
                        <a:effectLst/>
                        <a:latin typeface="Calibri" panose="020F0502020204030204" pitchFamily="34" charset="0"/>
                      </a:endParaRPr>
                    </a:p>
                  </a:txBody>
                  <a:tcPr marL="0" marR="0" marT="0" marB="0" anchor="b">
                    <a:solidFill>
                      <a:schemeClr val="accent1">
                        <a:lumMod val="40000"/>
                        <a:lumOff val="60000"/>
                      </a:schemeClr>
                    </a:solidFill>
                  </a:tcPr>
                </a:tc>
                <a:extLst>
                  <a:ext uri="{0D108BD9-81ED-4DB2-BD59-A6C34878D82A}">
                    <a16:rowId xmlns:a16="http://schemas.microsoft.com/office/drawing/2014/main" val="3532912931"/>
                  </a:ext>
                </a:extLst>
              </a:tr>
              <a:tr h="359692">
                <a:tc>
                  <a:txBody>
                    <a:bodyPr/>
                    <a:lstStyle/>
                    <a:p>
                      <a:pPr algn="l" fontAlgn="b"/>
                      <a:endParaRPr lang="en-US" sz="1600" b="1" i="0" u="none" strike="noStrike" dirty="0">
                        <a:solidFill>
                          <a:srgbClr val="000000"/>
                        </a:solidFill>
                        <a:effectLst/>
                        <a:latin typeface="Calibri" panose="020F0502020204030204" pitchFamily="34" charset="0"/>
                      </a:endParaRPr>
                    </a:p>
                  </a:txBody>
                  <a:tcPr marL="0" marR="0" marT="0" marB="0" anchor="b">
                    <a:solidFill>
                      <a:schemeClr val="accent1">
                        <a:lumMod val="40000"/>
                        <a:lumOff val="60000"/>
                      </a:schemeClr>
                    </a:solidFill>
                  </a:tcPr>
                </a:tc>
                <a:tc>
                  <a:txBody>
                    <a:bodyPr/>
                    <a:lstStyle/>
                    <a:p>
                      <a:pPr algn="r" fontAlgn="b"/>
                      <a:r>
                        <a:rPr lang="ru-RU" sz="1600" b="1" u="none" strike="noStrike" dirty="0">
                          <a:effectLst/>
                        </a:rPr>
                        <a:t>-86</a:t>
                      </a:r>
                      <a:endParaRPr lang="ru-RU" sz="1600" b="1" i="0" u="none" strike="noStrike" dirty="0">
                        <a:solidFill>
                          <a:srgbClr val="000000"/>
                        </a:solidFill>
                        <a:effectLst/>
                        <a:latin typeface="Calibri" panose="020F0502020204030204" pitchFamily="34" charset="0"/>
                      </a:endParaRPr>
                    </a:p>
                  </a:txBody>
                  <a:tcPr marL="0" marR="0" marT="0" marB="0" anchor="b">
                    <a:solidFill>
                      <a:schemeClr val="accent1">
                        <a:lumMod val="40000"/>
                        <a:lumOff val="60000"/>
                      </a:schemeClr>
                    </a:solidFill>
                  </a:tcPr>
                </a:tc>
                <a:extLst>
                  <a:ext uri="{0D108BD9-81ED-4DB2-BD59-A6C34878D82A}">
                    <a16:rowId xmlns:a16="http://schemas.microsoft.com/office/drawing/2014/main" val="96622457"/>
                  </a:ext>
                </a:extLst>
              </a:tr>
              <a:tr h="359692">
                <a:tc>
                  <a:txBody>
                    <a:bodyPr/>
                    <a:lstStyle/>
                    <a:p>
                      <a:pPr algn="l" fontAlgn="b"/>
                      <a:r>
                        <a:rPr lang="en-US" sz="1600" u="none" strike="noStrike" dirty="0">
                          <a:effectLst/>
                        </a:rPr>
                        <a:t>Web sites</a:t>
                      </a:r>
                      <a:endParaRPr lang="en-US" sz="1600" b="0" i="0" u="none" strike="noStrike" dirty="0">
                        <a:solidFill>
                          <a:srgbClr val="000000"/>
                        </a:solidFill>
                        <a:effectLst/>
                        <a:latin typeface="Calibri" panose="020F0502020204030204" pitchFamily="34" charset="0"/>
                      </a:endParaRPr>
                    </a:p>
                  </a:txBody>
                  <a:tcPr marL="0" marR="0" marT="0" marB="0" anchor="b"/>
                </a:tc>
                <a:tc>
                  <a:txBody>
                    <a:bodyPr/>
                    <a:lstStyle/>
                    <a:p>
                      <a:pPr algn="r" fontAlgn="b"/>
                      <a:r>
                        <a:rPr lang="RU-RU" sz="1600" u="none" strike="noStrike" dirty="0">
                          <a:effectLst/>
                        </a:rPr>
                        <a:t>-7</a:t>
                      </a:r>
                      <a:endParaRPr lang="RU-RU" sz="1600" b="0" i="0" u="none" strike="noStrike" dirty="0">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1065773723"/>
                  </a:ext>
                </a:extLst>
              </a:tr>
              <a:tr h="359692">
                <a:tc>
                  <a:txBody>
                    <a:bodyPr/>
                    <a:lstStyle/>
                    <a:p>
                      <a:pPr algn="l" fontAlgn="b"/>
                      <a:r>
                        <a:rPr lang="en-US" sz="1600" u="none" strike="noStrike" dirty="0">
                          <a:effectLst/>
                        </a:rPr>
                        <a:t>Mobile </a:t>
                      </a:r>
                      <a:r>
                        <a:rPr lang="en-US" sz="1600" u="none" strike="noStrike" dirty="0" err="1">
                          <a:effectLst/>
                        </a:rPr>
                        <a:t>sites&amp;app</a:t>
                      </a:r>
                      <a:endParaRPr lang="en-US" sz="1600" b="0" i="0" u="none" strike="noStrike" dirty="0">
                        <a:solidFill>
                          <a:srgbClr val="000000"/>
                        </a:solidFill>
                        <a:effectLst/>
                        <a:latin typeface="Calibri" panose="020F0502020204030204" pitchFamily="34" charset="0"/>
                      </a:endParaRPr>
                    </a:p>
                  </a:txBody>
                  <a:tcPr marL="0" marR="0" marT="0" marB="0" anchor="b"/>
                </a:tc>
                <a:tc>
                  <a:txBody>
                    <a:bodyPr/>
                    <a:lstStyle/>
                    <a:p>
                      <a:pPr algn="r" fontAlgn="b"/>
                      <a:r>
                        <a:rPr lang="RU-RU" sz="1600" u="none" strike="noStrike" dirty="0">
                          <a:effectLst/>
                        </a:rPr>
                        <a:t>-4</a:t>
                      </a:r>
                      <a:endParaRPr lang="RU-RU" sz="1600" b="0" i="0" u="none" strike="noStrike" dirty="0">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1376870458"/>
                  </a:ext>
                </a:extLst>
              </a:tr>
              <a:tr h="359692">
                <a:tc>
                  <a:txBody>
                    <a:bodyPr/>
                    <a:lstStyle/>
                    <a:p>
                      <a:pPr algn="l" fontAlgn="b"/>
                      <a:r>
                        <a:rPr lang="EN-US" sz="1600" u="none" strike="noStrike" dirty="0">
                          <a:effectLst/>
                        </a:rPr>
                        <a:t>Collection system implementation</a:t>
                      </a:r>
                      <a:endParaRPr lang="EN-US" sz="1600" b="0" i="0" u="none" strike="noStrike" dirty="0">
                        <a:solidFill>
                          <a:srgbClr val="000000"/>
                        </a:solidFill>
                        <a:effectLst/>
                        <a:latin typeface="Calibri" panose="020F0502020204030204" pitchFamily="34" charset="0"/>
                      </a:endParaRPr>
                    </a:p>
                  </a:txBody>
                  <a:tcPr marL="0" marR="0" marT="0" marB="0" anchor="b"/>
                </a:tc>
                <a:tc>
                  <a:txBody>
                    <a:bodyPr/>
                    <a:lstStyle/>
                    <a:p>
                      <a:pPr algn="r" fontAlgn="b"/>
                      <a:r>
                        <a:rPr lang="RU-RU" sz="1600" u="none" strike="noStrike" dirty="0">
                          <a:effectLst/>
                        </a:rPr>
                        <a:t>-19</a:t>
                      </a:r>
                      <a:endParaRPr lang="RU-RU" sz="1600" b="0" i="0" u="none" strike="noStrike" dirty="0">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2563996495"/>
                  </a:ext>
                </a:extLst>
              </a:tr>
              <a:tr h="359692">
                <a:tc>
                  <a:txBody>
                    <a:bodyPr/>
                    <a:lstStyle/>
                    <a:p>
                      <a:pPr algn="l" fontAlgn="b"/>
                      <a:r>
                        <a:rPr lang="ru-RU" sz="1600" u="none" strike="noStrike" dirty="0">
                          <a:effectLst/>
                        </a:rPr>
                        <a:t>С</a:t>
                      </a:r>
                      <a:r>
                        <a:rPr lang="en-US" sz="1600" u="none" strike="noStrike" dirty="0">
                          <a:effectLst/>
                        </a:rPr>
                        <a:t>RM development</a:t>
                      </a:r>
                      <a:endParaRPr lang="en-US" sz="1600" b="0" i="0" u="none" strike="noStrike" dirty="0">
                        <a:solidFill>
                          <a:srgbClr val="000000"/>
                        </a:solidFill>
                        <a:effectLst/>
                        <a:latin typeface="Calibri" panose="020F0502020204030204" pitchFamily="34" charset="0"/>
                      </a:endParaRPr>
                    </a:p>
                  </a:txBody>
                  <a:tcPr marL="0" marR="0" marT="0" marB="0" anchor="b"/>
                </a:tc>
                <a:tc>
                  <a:txBody>
                    <a:bodyPr/>
                    <a:lstStyle/>
                    <a:p>
                      <a:pPr algn="r" fontAlgn="b"/>
                      <a:r>
                        <a:rPr lang="ru-RU" sz="1600" u="none" strike="noStrike" dirty="0">
                          <a:effectLst/>
                        </a:rPr>
                        <a:t>-56</a:t>
                      </a:r>
                      <a:endParaRPr lang="ru-RU" sz="1600" b="0" i="0" u="none" strike="noStrike" dirty="0">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713846397"/>
                  </a:ext>
                </a:extLst>
              </a:tr>
            </a:tbl>
          </a:graphicData>
        </a:graphic>
      </p:graphicFrame>
      <p:graphicFrame>
        <p:nvGraphicFramePr>
          <p:cNvPr id="11" name="Таблица 10"/>
          <p:cNvGraphicFramePr>
            <a:graphicFrameLocks noGrp="1"/>
          </p:cNvGraphicFramePr>
          <p:nvPr>
            <p:extLst/>
          </p:nvPr>
        </p:nvGraphicFramePr>
        <p:xfrm>
          <a:off x="293833" y="3558679"/>
          <a:ext cx="8526637" cy="2170906"/>
        </p:xfrm>
        <a:graphic>
          <a:graphicData uri="http://schemas.openxmlformats.org/drawingml/2006/table">
            <a:tbl>
              <a:tblPr>
                <a:tableStyleId>{5C22544A-7EE6-4342-B048-85BDC9FD1C3A}</a:tableStyleId>
              </a:tblPr>
              <a:tblGrid>
                <a:gridCol w="3169587">
                  <a:extLst>
                    <a:ext uri="{9D8B030D-6E8A-4147-A177-3AD203B41FA5}">
                      <a16:colId xmlns:a16="http://schemas.microsoft.com/office/drawing/2014/main" val="1888754089"/>
                    </a:ext>
                  </a:extLst>
                </a:gridCol>
                <a:gridCol w="1071410">
                  <a:extLst>
                    <a:ext uri="{9D8B030D-6E8A-4147-A177-3AD203B41FA5}">
                      <a16:colId xmlns:a16="http://schemas.microsoft.com/office/drawing/2014/main" val="1518169399"/>
                    </a:ext>
                  </a:extLst>
                </a:gridCol>
                <a:gridCol w="1071410">
                  <a:extLst>
                    <a:ext uri="{9D8B030D-6E8A-4147-A177-3AD203B41FA5}">
                      <a16:colId xmlns:a16="http://schemas.microsoft.com/office/drawing/2014/main" val="2165900443"/>
                    </a:ext>
                  </a:extLst>
                </a:gridCol>
                <a:gridCol w="1071410">
                  <a:extLst>
                    <a:ext uri="{9D8B030D-6E8A-4147-A177-3AD203B41FA5}">
                      <a16:colId xmlns:a16="http://schemas.microsoft.com/office/drawing/2014/main" val="138523793"/>
                    </a:ext>
                  </a:extLst>
                </a:gridCol>
                <a:gridCol w="1071410">
                  <a:extLst>
                    <a:ext uri="{9D8B030D-6E8A-4147-A177-3AD203B41FA5}">
                      <a16:colId xmlns:a16="http://schemas.microsoft.com/office/drawing/2014/main" val="1020520775"/>
                    </a:ext>
                  </a:extLst>
                </a:gridCol>
                <a:gridCol w="1071410">
                  <a:extLst>
                    <a:ext uri="{9D8B030D-6E8A-4147-A177-3AD203B41FA5}">
                      <a16:colId xmlns:a16="http://schemas.microsoft.com/office/drawing/2014/main" val="2256916273"/>
                    </a:ext>
                  </a:extLst>
                </a:gridCol>
              </a:tblGrid>
              <a:tr h="328926">
                <a:tc>
                  <a:txBody>
                    <a:bodyPr/>
                    <a:lstStyle/>
                    <a:p>
                      <a:pPr algn="l" fontAlgn="b"/>
                      <a:r>
                        <a:rPr lang="en-US" sz="1400" b="1" u="none" strike="noStrike" dirty="0">
                          <a:effectLst/>
                        </a:rPr>
                        <a:t>Fixed IT expenses, </a:t>
                      </a:r>
                      <a:r>
                        <a:rPr lang="en-US" sz="1400" b="1" u="none" strike="noStrike" dirty="0" err="1">
                          <a:effectLst/>
                        </a:rPr>
                        <a:t>thsd</a:t>
                      </a:r>
                      <a:r>
                        <a:rPr lang="en-US" sz="1400" b="1" u="none" strike="noStrike" dirty="0">
                          <a:effectLst/>
                        </a:rPr>
                        <a:t>. USD</a:t>
                      </a:r>
                      <a:endParaRPr lang="en-US" sz="1400" b="1" i="0" u="none" strike="noStrike" dirty="0">
                        <a:solidFill>
                          <a:srgbClr val="000000"/>
                        </a:solidFill>
                        <a:effectLst/>
                        <a:latin typeface="Calibri" panose="020F0502020204030204" pitchFamily="34" charset="0"/>
                      </a:endParaRPr>
                    </a:p>
                  </a:txBody>
                  <a:tcPr marL="0" marR="0" marT="0" marB="0" anchor="b">
                    <a:solidFill>
                      <a:schemeClr val="accent1">
                        <a:lumMod val="40000"/>
                        <a:lumOff val="60000"/>
                      </a:schemeClr>
                    </a:solidFill>
                  </a:tcPr>
                </a:tc>
                <a:tc>
                  <a:txBody>
                    <a:bodyPr/>
                    <a:lstStyle/>
                    <a:p>
                      <a:pPr algn="l" fontAlgn="b"/>
                      <a:r>
                        <a:rPr lang="en-US" sz="1400" b="1" u="none" strike="noStrike">
                          <a:effectLst/>
                        </a:rPr>
                        <a:t>Year 1</a:t>
                      </a:r>
                      <a:endParaRPr lang="en-US" sz="1400" b="1" i="0" u="none" strike="noStrike">
                        <a:solidFill>
                          <a:srgbClr val="000000"/>
                        </a:solidFill>
                        <a:effectLst/>
                        <a:latin typeface="Calibri" panose="020F0502020204030204" pitchFamily="34" charset="0"/>
                      </a:endParaRPr>
                    </a:p>
                  </a:txBody>
                  <a:tcPr marL="0" marR="0" marT="0" marB="0" anchor="b">
                    <a:solidFill>
                      <a:schemeClr val="accent1">
                        <a:lumMod val="40000"/>
                        <a:lumOff val="60000"/>
                      </a:schemeClr>
                    </a:solidFill>
                  </a:tcPr>
                </a:tc>
                <a:tc>
                  <a:txBody>
                    <a:bodyPr/>
                    <a:lstStyle/>
                    <a:p>
                      <a:pPr algn="l" fontAlgn="b"/>
                      <a:r>
                        <a:rPr lang="en-US" sz="1400" b="1" u="none" strike="noStrike" dirty="0">
                          <a:effectLst/>
                        </a:rPr>
                        <a:t>Year 2</a:t>
                      </a:r>
                      <a:endParaRPr lang="en-US" sz="1400" b="1" i="0" u="none" strike="noStrike" dirty="0">
                        <a:solidFill>
                          <a:srgbClr val="000000"/>
                        </a:solidFill>
                        <a:effectLst/>
                        <a:latin typeface="Calibri" panose="020F0502020204030204" pitchFamily="34" charset="0"/>
                      </a:endParaRPr>
                    </a:p>
                  </a:txBody>
                  <a:tcPr marL="0" marR="0" marT="0" marB="0" anchor="b">
                    <a:solidFill>
                      <a:schemeClr val="accent1">
                        <a:lumMod val="40000"/>
                        <a:lumOff val="60000"/>
                      </a:schemeClr>
                    </a:solidFill>
                  </a:tcPr>
                </a:tc>
                <a:tc>
                  <a:txBody>
                    <a:bodyPr/>
                    <a:lstStyle/>
                    <a:p>
                      <a:pPr algn="l" fontAlgn="b"/>
                      <a:r>
                        <a:rPr lang="en-US" sz="1400" b="1" u="none" strike="noStrike" dirty="0">
                          <a:effectLst/>
                        </a:rPr>
                        <a:t>Year 3</a:t>
                      </a:r>
                      <a:endParaRPr lang="en-US" sz="1400" b="1" i="0" u="none" strike="noStrike" dirty="0">
                        <a:solidFill>
                          <a:srgbClr val="000000"/>
                        </a:solidFill>
                        <a:effectLst/>
                        <a:latin typeface="Calibri" panose="020F0502020204030204" pitchFamily="34" charset="0"/>
                      </a:endParaRPr>
                    </a:p>
                  </a:txBody>
                  <a:tcPr marL="0" marR="0" marT="0" marB="0" anchor="b">
                    <a:solidFill>
                      <a:schemeClr val="accent1">
                        <a:lumMod val="40000"/>
                        <a:lumOff val="60000"/>
                      </a:schemeClr>
                    </a:solidFill>
                  </a:tcPr>
                </a:tc>
                <a:tc>
                  <a:txBody>
                    <a:bodyPr/>
                    <a:lstStyle/>
                    <a:p>
                      <a:pPr algn="l" fontAlgn="b"/>
                      <a:r>
                        <a:rPr lang="en-US" sz="1400" b="1" u="none" strike="noStrike" dirty="0">
                          <a:effectLst/>
                        </a:rPr>
                        <a:t>Year 4</a:t>
                      </a:r>
                      <a:endParaRPr lang="en-US" sz="1400" b="1" i="0" u="none" strike="noStrike" dirty="0">
                        <a:solidFill>
                          <a:srgbClr val="000000"/>
                        </a:solidFill>
                        <a:effectLst/>
                        <a:latin typeface="Calibri" panose="020F0502020204030204" pitchFamily="34" charset="0"/>
                      </a:endParaRPr>
                    </a:p>
                  </a:txBody>
                  <a:tcPr marL="0" marR="0" marT="0" marB="0" anchor="b">
                    <a:solidFill>
                      <a:schemeClr val="accent1">
                        <a:lumMod val="40000"/>
                        <a:lumOff val="60000"/>
                      </a:schemeClr>
                    </a:solidFill>
                  </a:tcPr>
                </a:tc>
                <a:tc>
                  <a:txBody>
                    <a:bodyPr/>
                    <a:lstStyle/>
                    <a:p>
                      <a:pPr algn="l" fontAlgn="b"/>
                      <a:r>
                        <a:rPr lang="en-US" sz="1400" b="1" u="none" strike="noStrike" dirty="0">
                          <a:effectLst/>
                        </a:rPr>
                        <a:t>Year 5</a:t>
                      </a:r>
                      <a:endParaRPr lang="en-US" sz="1400" b="1" i="0" u="none" strike="noStrike" dirty="0">
                        <a:solidFill>
                          <a:srgbClr val="000000"/>
                        </a:solidFill>
                        <a:effectLst/>
                        <a:latin typeface="Calibri" panose="020F0502020204030204" pitchFamily="34" charset="0"/>
                      </a:endParaRPr>
                    </a:p>
                  </a:txBody>
                  <a:tcPr marL="0" marR="0" marT="0" marB="0" anchor="b">
                    <a:solidFill>
                      <a:schemeClr val="accent1">
                        <a:lumMod val="40000"/>
                        <a:lumOff val="60000"/>
                      </a:schemeClr>
                    </a:solidFill>
                  </a:tcPr>
                </a:tc>
                <a:extLst>
                  <a:ext uri="{0D108BD9-81ED-4DB2-BD59-A6C34878D82A}">
                    <a16:rowId xmlns:a16="http://schemas.microsoft.com/office/drawing/2014/main" val="604729893"/>
                  </a:ext>
                </a:extLst>
              </a:tr>
              <a:tr h="263140">
                <a:tc>
                  <a:txBody>
                    <a:bodyPr/>
                    <a:lstStyle/>
                    <a:p>
                      <a:pPr algn="l" fontAlgn="b"/>
                      <a:endParaRPr lang="en-US" sz="1400" b="1" i="0" u="none" strike="noStrike" dirty="0">
                        <a:solidFill>
                          <a:srgbClr val="000000"/>
                        </a:solidFill>
                        <a:effectLst/>
                        <a:latin typeface="Calibri" panose="020F0502020204030204" pitchFamily="34" charset="0"/>
                      </a:endParaRPr>
                    </a:p>
                  </a:txBody>
                  <a:tcPr marL="0" marR="0" marT="0" marB="0" anchor="b">
                    <a:solidFill>
                      <a:schemeClr val="accent1">
                        <a:lumMod val="40000"/>
                        <a:lumOff val="60000"/>
                      </a:schemeClr>
                    </a:solidFill>
                  </a:tcPr>
                </a:tc>
                <a:tc>
                  <a:txBody>
                    <a:bodyPr/>
                    <a:lstStyle/>
                    <a:p>
                      <a:pPr algn="r" fontAlgn="b"/>
                      <a:r>
                        <a:rPr lang="ru-RU" sz="1400" b="1" u="none" strike="noStrike">
                          <a:effectLst/>
                        </a:rPr>
                        <a:t>-109 638</a:t>
                      </a:r>
                      <a:endParaRPr lang="ru-RU" sz="1400" b="1" i="0" u="none" strike="noStrike">
                        <a:solidFill>
                          <a:srgbClr val="000000"/>
                        </a:solidFill>
                        <a:effectLst/>
                        <a:latin typeface="Calibri" panose="020F0502020204030204" pitchFamily="34" charset="0"/>
                      </a:endParaRPr>
                    </a:p>
                  </a:txBody>
                  <a:tcPr marL="0" marR="0" marT="0" marB="0" anchor="b">
                    <a:solidFill>
                      <a:schemeClr val="accent1">
                        <a:lumMod val="40000"/>
                        <a:lumOff val="60000"/>
                      </a:schemeClr>
                    </a:solidFill>
                  </a:tcPr>
                </a:tc>
                <a:tc>
                  <a:txBody>
                    <a:bodyPr/>
                    <a:lstStyle/>
                    <a:p>
                      <a:pPr algn="r" fontAlgn="b"/>
                      <a:r>
                        <a:rPr lang="ru-RU" sz="1400" b="1" u="none" strike="noStrike" dirty="0">
                          <a:effectLst/>
                        </a:rPr>
                        <a:t>-114 370</a:t>
                      </a:r>
                      <a:endParaRPr lang="ru-RU" sz="1400" b="1" i="0" u="none" strike="noStrike" dirty="0">
                        <a:solidFill>
                          <a:srgbClr val="000000"/>
                        </a:solidFill>
                        <a:effectLst/>
                        <a:latin typeface="Calibri" panose="020F0502020204030204" pitchFamily="34" charset="0"/>
                      </a:endParaRPr>
                    </a:p>
                  </a:txBody>
                  <a:tcPr marL="0" marR="0" marT="0" marB="0" anchor="b">
                    <a:solidFill>
                      <a:schemeClr val="accent1">
                        <a:lumMod val="40000"/>
                        <a:lumOff val="60000"/>
                      </a:schemeClr>
                    </a:solidFill>
                  </a:tcPr>
                </a:tc>
                <a:tc>
                  <a:txBody>
                    <a:bodyPr/>
                    <a:lstStyle/>
                    <a:p>
                      <a:pPr algn="r" fontAlgn="b"/>
                      <a:r>
                        <a:rPr lang="ru-RU" sz="1400" b="1" u="none" strike="noStrike" dirty="0">
                          <a:effectLst/>
                        </a:rPr>
                        <a:t>-114 370</a:t>
                      </a:r>
                      <a:endParaRPr lang="ru-RU" sz="1400" b="1" i="0" u="none" strike="noStrike" dirty="0">
                        <a:solidFill>
                          <a:srgbClr val="000000"/>
                        </a:solidFill>
                        <a:effectLst/>
                        <a:latin typeface="Calibri" panose="020F0502020204030204" pitchFamily="34" charset="0"/>
                      </a:endParaRPr>
                    </a:p>
                  </a:txBody>
                  <a:tcPr marL="0" marR="0" marT="0" marB="0" anchor="b">
                    <a:solidFill>
                      <a:schemeClr val="accent1">
                        <a:lumMod val="40000"/>
                        <a:lumOff val="60000"/>
                      </a:schemeClr>
                    </a:solidFill>
                  </a:tcPr>
                </a:tc>
                <a:tc>
                  <a:txBody>
                    <a:bodyPr/>
                    <a:lstStyle/>
                    <a:p>
                      <a:pPr algn="r" fontAlgn="b"/>
                      <a:r>
                        <a:rPr lang="ru-RU" sz="1400" b="1" u="none" strike="noStrike" dirty="0">
                          <a:effectLst/>
                        </a:rPr>
                        <a:t>-114 091</a:t>
                      </a:r>
                      <a:endParaRPr lang="ru-RU" sz="1400" b="1" i="0" u="none" strike="noStrike" dirty="0">
                        <a:solidFill>
                          <a:srgbClr val="000000"/>
                        </a:solidFill>
                        <a:effectLst/>
                        <a:latin typeface="Calibri" panose="020F0502020204030204" pitchFamily="34" charset="0"/>
                      </a:endParaRPr>
                    </a:p>
                  </a:txBody>
                  <a:tcPr marL="0" marR="0" marT="0" marB="0" anchor="b">
                    <a:solidFill>
                      <a:schemeClr val="accent1">
                        <a:lumMod val="40000"/>
                        <a:lumOff val="60000"/>
                      </a:schemeClr>
                    </a:solidFill>
                  </a:tcPr>
                </a:tc>
                <a:tc>
                  <a:txBody>
                    <a:bodyPr/>
                    <a:lstStyle/>
                    <a:p>
                      <a:pPr algn="r" fontAlgn="b"/>
                      <a:r>
                        <a:rPr lang="ru-RU" sz="1400" b="1" u="none" strike="noStrike" dirty="0">
                          <a:effectLst/>
                        </a:rPr>
                        <a:t>-114 370</a:t>
                      </a:r>
                      <a:endParaRPr lang="ru-RU" sz="1400" b="1" i="0" u="none" strike="noStrike" dirty="0">
                        <a:solidFill>
                          <a:srgbClr val="000000"/>
                        </a:solidFill>
                        <a:effectLst/>
                        <a:latin typeface="Calibri" panose="020F0502020204030204" pitchFamily="34" charset="0"/>
                      </a:endParaRPr>
                    </a:p>
                  </a:txBody>
                  <a:tcPr marL="0" marR="0" marT="0" marB="0" anchor="b">
                    <a:solidFill>
                      <a:schemeClr val="accent1">
                        <a:lumMod val="40000"/>
                        <a:lumOff val="60000"/>
                      </a:schemeClr>
                    </a:solidFill>
                  </a:tcPr>
                </a:tc>
                <a:extLst>
                  <a:ext uri="{0D108BD9-81ED-4DB2-BD59-A6C34878D82A}">
                    <a16:rowId xmlns:a16="http://schemas.microsoft.com/office/drawing/2014/main" val="3342145070"/>
                  </a:ext>
                </a:extLst>
              </a:tr>
              <a:tr h="263140">
                <a:tc>
                  <a:txBody>
                    <a:bodyPr/>
                    <a:lstStyle/>
                    <a:p>
                      <a:pPr algn="l" fontAlgn="b"/>
                      <a:r>
                        <a:rPr lang="en-US" sz="1400" u="none" strike="noStrike" dirty="0">
                          <a:effectLst/>
                        </a:rPr>
                        <a:t>Internet</a:t>
                      </a:r>
                      <a:endParaRPr lang="en-US" sz="1400" b="0" i="0" u="none" strike="noStrike" dirty="0">
                        <a:solidFill>
                          <a:srgbClr val="000000"/>
                        </a:solidFill>
                        <a:effectLst/>
                        <a:latin typeface="Calibri" panose="020F0502020204030204" pitchFamily="34" charset="0"/>
                      </a:endParaRPr>
                    </a:p>
                  </a:txBody>
                  <a:tcPr marL="0" marR="0" marT="0" marB="0" anchor="b"/>
                </a:tc>
                <a:tc>
                  <a:txBody>
                    <a:bodyPr/>
                    <a:lstStyle/>
                    <a:p>
                      <a:pPr algn="r" fontAlgn="b"/>
                      <a:r>
                        <a:rPr lang="ru-RU" sz="1400" u="none" strike="noStrike" dirty="0">
                          <a:effectLst/>
                        </a:rPr>
                        <a:t>-36 000</a:t>
                      </a:r>
                      <a:endParaRPr lang="ru-RU" sz="1400" b="0" i="0" u="none" strike="noStrike" dirty="0">
                        <a:solidFill>
                          <a:srgbClr val="000000"/>
                        </a:solidFill>
                        <a:effectLst/>
                        <a:latin typeface="Calibri" panose="020F0502020204030204" pitchFamily="34" charset="0"/>
                      </a:endParaRPr>
                    </a:p>
                  </a:txBody>
                  <a:tcPr marL="0" marR="0" marT="0" marB="0" anchor="b"/>
                </a:tc>
                <a:tc>
                  <a:txBody>
                    <a:bodyPr/>
                    <a:lstStyle/>
                    <a:p>
                      <a:pPr algn="r" fontAlgn="b"/>
                      <a:r>
                        <a:rPr lang="ru-RU" sz="1400" u="none" strike="noStrike" dirty="0">
                          <a:effectLst/>
                        </a:rPr>
                        <a:t>-36 000</a:t>
                      </a:r>
                      <a:endParaRPr lang="ru-RU" sz="1400" b="0" i="0" u="none" strike="noStrike" dirty="0">
                        <a:solidFill>
                          <a:srgbClr val="000000"/>
                        </a:solidFill>
                        <a:effectLst/>
                        <a:latin typeface="Calibri" panose="020F0502020204030204" pitchFamily="34" charset="0"/>
                      </a:endParaRPr>
                    </a:p>
                  </a:txBody>
                  <a:tcPr marL="0" marR="0" marT="0" marB="0" anchor="b"/>
                </a:tc>
                <a:tc>
                  <a:txBody>
                    <a:bodyPr/>
                    <a:lstStyle/>
                    <a:p>
                      <a:pPr algn="r" fontAlgn="b"/>
                      <a:r>
                        <a:rPr lang="ru-RU" sz="1400" u="none" strike="noStrike" dirty="0">
                          <a:effectLst/>
                        </a:rPr>
                        <a:t>-36 000</a:t>
                      </a:r>
                      <a:endParaRPr lang="ru-RU" sz="1400" b="0" i="0" u="none" strike="noStrike" dirty="0">
                        <a:solidFill>
                          <a:srgbClr val="000000"/>
                        </a:solidFill>
                        <a:effectLst/>
                        <a:latin typeface="Calibri" panose="020F0502020204030204" pitchFamily="34" charset="0"/>
                      </a:endParaRPr>
                    </a:p>
                  </a:txBody>
                  <a:tcPr marL="0" marR="0" marT="0" marB="0" anchor="b"/>
                </a:tc>
                <a:tc>
                  <a:txBody>
                    <a:bodyPr/>
                    <a:lstStyle/>
                    <a:p>
                      <a:pPr algn="r" fontAlgn="b"/>
                      <a:r>
                        <a:rPr lang="ru-RU" sz="1400" u="none" strike="noStrike" dirty="0">
                          <a:effectLst/>
                        </a:rPr>
                        <a:t>-36 000</a:t>
                      </a:r>
                      <a:endParaRPr lang="ru-RU" sz="1400" b="0" i="0" u="none" strike="noStrike" dirty="0">
                        <a:solidFill>
                          <a:srgbClr val="000000"/>
                        </a:solidFill>
                        <a:effectLst/>
                        <a:latin typeface="Calibri" panose="020F0502020204030204" pitchFamily="34" charset="0"/>
                      </a:endParaRPr>
                    </a:p>
                  </a:txBody>
                  <a:tcPr marL="0" marR="0" marT="0" marB="0" anchor="b"/>
                </a:tc>
                <a:tc>
                  <a:txBody>
                    <a:bodyPr/>
                    <a:lstStyle/>
                    <a:p>
                      <a:pPr algn="r" fontAlgn="b"/>
                      <a:r>
                        <a:rPr lang="ru-RU" sz="1400" u="none" strike="noStrike" dirty="0">
                          <a:effectLst/>
                        </a:rPr>
                        <a:t>-36 000</a:t>
                      </a:r>
                      <a:endParaRPr lang="ru-RU" sz="1400" b="0" i="0" u="none" strike="noStrike" dirty="0">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1023895402"/>
                  </a:ext>
                </a:extLst>
              </a:tr>
              <a:tr h="263140">
                <a:tc>
                  <a:txBody>
                    <a:bodyPr/>
                    <a:lstStyle/>
                    <a:p>
                      <a:pPr algn="l" fontAlgn="b"/>
                      <a:r>
                        <a:rPr lang="en-US" sz="1400" u="none" strike="noStrike" dirty="0">
                          <a:effectLst/>
                        </a:rPr>
                        <a:t>Data center rent</a:t>
                      </a:r>
                      <a:endParaRPr lang="en-US" sz="1400" b="0" i="0" u="none" strike="noStrike" dirty="0">
                        <a:solidFill>
                          <a:srgbClr val="000000"/>
                        </a:solidFill>
                        <a:effectLst/>
                        <a:latin typeface="Calibri" panose="020F0502020204030204" pitchFamily="34" charset="0"/>
                      </a:endParaRPr>
                    </a:p>
                  </a:txBody>
                  <a:tcPr marL="0" marR="0" marT="0" marB="0" anchor="b"/>
                </a:tc>
                <a:tc>
                  <a:txBody>
                    <a:bodyPr/>
                    <a:lstStyle/>
                    <a:p>
                      <a:pPr algn="r" fontAlgn="b"/>
                      <a:r>
                        <a:rPr lang="ru-RU" sz="1400" u="none" strike="noStrike" dirty="0">
                          <a:effectLst/>
                        </a:rPr>
                        <a:t>-12 000</a:t>
                      </a:r>
                      <a:endParaRPr lang="ru-RU" sz="1400" b="0" i="0" u="none" strike="noStrike" dirty="0">
                        <a:solidFill>
                          <a:srgbClr val="000000"/>
                        </a:solidFill>
                        <a:effectLst/>
                        <a:latin typeface="Calibri" panose="020F0502020204030204" pitchFamily="34" charset="0"/>
                      </a:endParaRPr>
                    </a:p>
                  </a:txBody>
                  <a:tcPr marL="0" marR="0" marT="0" marB="0" anchor="b"/>
                </a:tc>
                <a:tc>
                  <a:txBody>
                    <a:bodyPr/>
                    <a:lstStyle/>
                    <a:p>
                      <a:pPr algn="r" fontAlgn="b"/>
                      <a:r>
                        <a:rPr lang="ru-RU" sz="1400" u="none" strike="noStrike" dirty="0">
                          <a:effectLst/>
                        </a:rPr>
                        <a:t>-12 000</a:t>
                      </a:r>
                      <a:endParaRPr lang="ru-RU" sz="1400" b="0" i="0" u="none" strike="noStrike" dirty="0">
                        <a:solidFill>
                          <a:srgbClr val="000000"/>
                        </a:solidFill>
                        <a:effectLst/>
                        <a:latin typeface="Calibri" panose="020F0502020204030204" pitchFamily="34" charset="0"/>
                      </a:endParaRPr>
                    </a:p>
                  </a:txBody>
                  <a:tcPr marL="0" marR="0" marT="0" marB="0" anchor="b"/>
                </a:tc>
                <a:tc>
                  <a:txBody>
                    <a:bodyPr/>
                    <a:lstStyle/>
                    <a:p>
                      <a:pPr algn="r" fontAlgn="b"/>
                      <a:r>
                        <a:rPr lang="ru-RU" sz="1400" u="none" strike="noStrike" dirty="0">
                          <a:effectLst/>
                        </a:rPr>
                        <a:t>-12 000</a:t>
                      </a:r>
                      <a:endParaRPr lang="ru-RU" sz="1400" b="0" i="0" u="none" strike="noStrike" dirty="0">
                        <a:solidFill>
                          <a:srgbClr val="000000"/>
                        </a:solidFill>
                        <a:effectLst/>
                        <a:latin typeface="Calibri" panose="020F0502020204030204" pitchFamily="34" charset="0"/>
                      </a:endParaRPr>
                    </a:p>
                  </a:txBody>
                  <a:tcPr marL="0" marR="0" marT="0" marB="0" anchor="b"/>
                </a:tc>
                <a:tc>
                  <a:txBody>
                    <a:bodyPr/>
                    <a:lstStyle/>
                    <a:p>
                      <a:pPr algn="r" fontAlgn="b"/>
                      <a:r>
                        <a:rPr lang="ru-RU" sz="1400" u="none" strike="noStrike" dirty="0">
                          <a:effectLst/>
                        </a:rPr>
                        <a:t>-12 000</a:t>
                      </a:r>
                      <a:endParaRPr lang="ru-RU" sz="1400" b="0" i="0" u="none" strike="noStrike" dirty="0">
                        <a:solidFill>
                          <a:srgbClr val="000000"/>
                        </a:solidFill>
                        <a:effectLst/>
                        <a:latin typeface="Calibri" panose="020F0502020204030204" pitchFamily="34" charset="0"/>
                      </a:endParaRPr>
                    </a:p>
                  </a:txBody>
                  <a:tcPr marL="0" marR="0" marT="0" marB="0" anchor="b"/>
                </a:tc>
                <a:tc>
                  <a:txBody>
                    <a:bodyPr/>
                    <a:lstStyle/>
                    <a:p>
                      <a:pPr algn="r" fontAlgn="b"/>
                      <a:r>
                        <a:rPr lang="ru-RU" sz="1400" u="none" strike="noStrike" dirty="0">
                          <a:effectLst/>
                        </a:rPr>
                        <a:t>-12 000</a:t>
                      </a:r>
                      <a:endParaRPr lang="ru-RU" sz="1400" b="0" i="0" u="none" strike="noStrike" dirty="0">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164552608"/>
                  </a:ext>
                </a:extLst>
              </a:tr>
              <a:tr h="263140">
                <a:tc>
                  <a:txBody>
                    <a:bodyPr/>
                    <a:lstStyle/>
                    <a:p>
                      <a:pPr algn="l" fontAlgn="b"/>
                      <a:r>
                        <a:rPr lang="en-US" sz="1400" u="none" strike="noStrike" dirty="0">
                          <a:effectLst/>
                        </a:rPr>
                        <a:t>CC license</a:t>
                      </a:r>
                      <a:endParaRPr lang="en-US" sz="1400" b="0" i="0" u="none" strike="noStrike" dirty="0">
                        <a:solidFill>
                          <a:srgbClr val="000000"/>
                        </a:solidFill>
                        <a:effectLst/>
                        <a:latin typeface="Calibri" panose="020F0502020204030204" pitchFamily="34" charset="0"/>
                      </a:endParaRPr>
                    </a:p>
                  </a:txBody>
                  <a:tcPr marL="0" marR="0" marT="0" marB="0" anchor="b"/>
                </a:tc>
                <a:tc>
                  <a:txBody>
                    <a:bodyPr/>
                    <a:lstStyle/>
                    <a:p>
                      <a:pPr algn="r" fontAlgn="b"/>
                      <a:r>
                        <a:rPr lang="ru-RU" sz="1400" u="none" strike="noStrike">
                          <a:effectLst/>
                        </a:rPr>
                        <a:t>-6 138</a:t>
                      </a:r>
                      <a:endParaRPr lang="ru-RU" sz="14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ru-RU" sz="1400" u="none" strike="noStrike">
                          <a:effectLst/>
                        </a:rPr>
                        <a:t>-8 370</a:t>
                      </a:r>
                      <a:endParaRPr lang="ru-RU" sz="14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ru-RU" sz="1400" u="none" strike="noStrike" dirty="0">
                          <a:effectLst/>
                        </a:rPr>
                        <a:t>-8 370</a:t>
                      </a:r>
                      <a:endParaRPr lang="ru-RU" sz="1400" b="0" i="0" u="none" strike="noStrike" dirty="0">
                        <a:solidFill>
                          <a:srgbClr val="000000"/>
                        </a:solidFill>
                        <a:effectLst/>
                        <a:latin typeface="Calibri" panose="020F0502020204030204" pitchFamily="34" charset="0"/>
                      </a:endParaRPr>
                    </a:p>
                  </a:txBody>
                  <a:tcPr marL="0" marR="0" marT="0" marB="0" anchor="b"/>
                </a:tc>
                <a:tc>
                  <a:txBody>
                    <a:bodyPr/>
                    <a:lstStyle/>
                    <a:p>
                      <a:pPr algn="r" fontAlgn="b"/>
                      <a:r>
                        <a:rPr lang="ru-RU" sz="1400" u="none" strike="noStrike" dirty="0">
                          <a:effectLst/>
                        </a:rPr>
                        <a:t>-8 091</a:t>
                      </a:r>
                      <a:endParaRPr lang="ru-RU" sz="1400" b="0" i="0" u="none" strike="noStrike" dirty="0">
                        <a:solidFill>
                          <a:srgbClr val="000000"/>
                        </a:solidFill>
                        <a:effectLst/>
                        <a:latin typeface="Calibri" panose="020F0502020204030204" pitchFamily="34" charset="0"/>
                      </a:endParaRPr>
                    </a:p>
                  </a:txBody>
                  <a:tcPr marL="0" marR="0" marT="0" marB="0" anchor="b"/>
                </a:tc>
                <a:tc>
                  <a:txBody>
                    <a:bodyPr/>
                    <a:lstStyle/>
                    <a:p>
                      <a:pPr algn="r" fontAlgn="b"/>
                      <a:r>
                        <a:rPr lang="ru-RU" sz="1400" u="none" strike="noStrike" dirty="0">
                          <a:effectLst/>
                        </a:rPr>
                        <a:t>-8 370</a:t>
                      </a:r>
                      <a:endParaRPr lang="ru-RU" sz="1400" b="0" i="0" u="none" strike="noStrike" dirty="0">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3932863579"/>
                  </a:ext>
                </a:extLst>
              </a:tr>
              <a:tr h="263140">
                <a:tc>
                  <a:txBody>
                    <a:bodyPr/>
                    <a:lstStyle/>
                    <a:p>
                      <a:pPr algn="l" fontAlgn="b"/>
                      <a:r>
                        <a:rPr lang="en-US" sz="1400" u="none" strike="noStrike">
                          <a:effectLst/>
                        </a:rPr>
                        <a:t>GL license</a:t>
                      </a:r>
                      <a:endParaRPr lang="en-US" sz="14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ru-RU" sz="1400" u="none" strike="noStrike">
                          <a:effectLst/>
                        </a:rPr>
                        <a:t>-1 000</a:t>
                      </a:r>
                      <a:endParaRPr lang="ru-RU" sz="14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ru-RU" sz="1400" u="none" strike="noStrike">
                          <a:effectLst/>
                        </a:rPr>
                        <a:t>-1 000</a:t>
                      </a:r>
                      <a:endParaRPr lang="ru-RU" sz="14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ru-RU" sz="1400" u="none" strike="noStrike">
                          <a:effectLst/>
                        </a:rPr>
                        <a:t>-1 000</a:t>
                      </a:r>
                      <a:endParaRPr lang="ru-RU" sz="14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ru-RU" sz="1400" u="none" strike="noStrike" dirty="0">
                          <a:effectLst/>
                        </a:rPr>
                        <a:t>-1 000</a:t>
                      </a:r>
                      <a:endParaRPr lang="ru-RU" sz="1400" b="0" i="0" u="none" strike="noStrike" dirty="0">
                        <a:solidFill>
                          <a:srgbClr val="000000"/>
                        </a:solidFill>
                        <a:effectLst/>
                        <a:latin typeface="Calibri" panose="020F0502020204030204" pitchFamily="34" charset="0"/>
                      </a:endParaRPr>
                    </a:p>
                  </a:txBody>
                  <a:tcPr marL="0" marR="0" marT="0" marB="0" anchor="b"/>
                </a:tc>
                <a:tc>
                  <a:txBody>
                    <a:bodyPr/>
                    <a:lstStyle/>
                    <a:p>
                      <a:pPr algn="r" fontAlgn="b"/>
                      <a:r>
                        <a:rPr lang="ru-RU" sz="1400" u="none" strike="noStrike" dirty="0">
                          <a:effectLst/>
                        </a:rPr>
                        <a:t>-1 000</a:t>
                      </a:r>
                      <a:endParaRPr lang="ru-RU" sz="1400" b="0" i="0" u="none" strike="noStrike" dirty="0">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3829006496"/>
                  </a:ext>
                </a:extLst>
              </a:tr>
              <a:tr h="263140">
                <a:tc>
                  <a:txBody>
                    <a:bodyPr/>
                    <a:lstStyle/>
                    <a:p>
                      <a:pPr algn="l" fontAlgn="b"/>
                      <a:r>
                        <a:rPr lang="en-US" sz="1400" u="none" strike="noStrike" dirty="0">
                          <a:effectLst/>
                        </a:rPr>
                        <a:t>CRM Development - fixed part</a:t>
                      </a:r>
                      <a:endParaRPr lang="en-US" sz="1400" b="0" i="0" u="none" strike="noStrike" dirty="0">
                        <a:solidFill>
                          <a:srgbClr val="000000"/>
                        </a:solidFill>
                        <a:effectLst/>
                        <a:latin typeface="Calibri" panose="020F0502020204030204" pitchFamily="34" charset="0"/>
                      </a:endParaRPr>
                    </a:p>
                  </a:txBody>
                  <a:tcPr marL="0" marR="0" marT="0" marB="0" anchor="b"/>
                </a:tc>
                <a:tc>
                  <a:txBody>
                    <a:bodyPr/>
                    <a:lstStyle/>
                    <a:p>
                      <a:pPr algn="r" fontAlgn="b"/>
                      <a:r>
                        <a:rPr lang="ru-RU" sz="1400" u="none" strike="noStrike" dirty="0">
                          <a:effectLst/>
                        </a:rPr>
                        <a:t>-27 500</a:t>
                      </a:r>
                      <a:endParaRPr lang="ru-RU" sz="1400" b="0" i="0" u="none" strike="noStrike" dirty="0">
                        <a:solidFill>
                          <a:srgbClr val="000000"/>
                        </a:solidFill>
                        <a:effectLst/>
                        <a:latin typeface="Calibri" panose="020F0502020204030204" pitchFamily="34" charset="0"/>
                      </a:endParaRPr>
                    </a:p>
                  </a:txBody>
                  <a:tcPr marL="0" marR="0" marT="0" marB="0" anchor="b"/>
                </a:tc>
                <a:tc>
                  <a:txBody>
                    <a:bodyPr/>
                    <a:lstStyle/>
                    <a:p>
                      <a:pPr algn="r" fontAlgn="b"/>
                      <a:r>
                        <a:rPr lang="ru-RU" sz="1400" u="none" strike="noStrike" dirty="0">
                          <a:effectLst/>
                        </a:rPr>
                        <a:t>-30 000</a:t>
                      </a:r>
                      <a:endParaRPr lang="ru-RU" sz="1400" b="0" i="0" u="none" strike="noStrike" dirty="0">
                        <a:solidFill>
                          <a:srgbClr val="000000"/>
                        </a:solidFill>
                        <a:effectLst/>
                        <a:latin typeface="Calibri" panose="020F0502020204030204" pitchFamily="34" charset="0"/>
                      </a:endParaRPr>
                    </a:p>
                  </a:txBody>
                  <a:tcPr marL="0" marR="0" marT="0" marB="0" anchor="b"/>
                </a:tc>
                <a:tc>
                  <a:txBody>
                    <a:bodyPr/>
                    <a:lstStyle/>
                    <a:p>
                      <a:pPr algn="r" fontAlgn="b"/>
                      <a:r>
                        <a:rPr lang="ru-RU" sz="1400" u="none" strike="noStrike" dirty="0">
                          <a:effectLst/>
                        </a:rPr>
                        <a:t>-30 000</a:t>
                      </a:r>
                      <a:endParaRPr lang="ru-RU" sz="1400" b="0" i="0" u="none" strike="noStrike" dirty="0">
                        <a:solidFill>
                          <a:srgbClr val="000000"/>
                        </a:solidFill>
                        <a:effectLst/>
                        <a:latin typeface="Calibri" panose="020F0502020204030204" pitchFamily="34" charset="0"/>
                      </a:endParaRPr>
                    </a:p>
                  </a:txBody>
                  <a:tcPr marL="0" marR="0" marT="0" marB="0" anchor="b"/>
                </a:tc>
                <a:tc>
                  <a:txBody>
                    <a:bodyPr/>
                    <a:lstStyle/>
                    <a:p>
                      <a:pPr algn="r" fontAlgn="b"/>
                      <a:r>
                        <a:rPr lang="ru-RU" sz="1400" u="none" strike="noStrike" dirty="0">
                          <a:effectLst/>
                        </a:rPr>
                        <a:t>-30 000</a:t>
                      </a:r>
                      <a:endParaRPr lang="ru-RU" sz="1400" b="0" i="0" u="none" strike="noStrike" dirty="0">
                        <a:solidFill>
                          <a:srgbClr val="000000"/>
                        </a:solidFill>
                        <a:effectLst/>
                        <a:latin typeface="Calibri" panose="020F0502020204030204" pitchFamily="34" charset="0"/>
                      </a:endParaRPr>
                    </a:p>
                  </a:txBody>
                  <a:tcPr marL="0" marR="0" marT="0" marB="0" anchor="b"/>
                </a:tc>
                <a:tc>
                  <a:txBody>
                    <a:bodyPr/>
                    <a:lstStyle/>
                    <a:p>
                      <a:pPr algn="r" fontAlgn="b"/>
                      <a:r>
                        <a:rPr lang="ru-RU" sz="1400" u="none" strike="noStrike" dirty="0">
                          <a:effectLst/>
                        </a:rPr>
                        <a:t>-30 000</a:t>
                      </a:r>
                      <a:endParaRPr lang="ru-RU" sz="1400" b="0" i="0" u="none" strike="noStrike" dirty="0">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2327280650"/>
                  </a:ext>
                </a:extLst>
              </a:tr>
              <a:tr h="263140">
                <a:tc>
                  <a:txBody>
                    <a:bodyPr/>
                    <a:lstStyle/>
                    <a:p>
                      <a:pPr algn="l" fontAlgn="b"/>
                      <a:r>
                        <a:rPr lang="en-US" sz="1400" u="none" strike="noStrike" dirty="0">
                          <a:effectLst/>
                        </a:rPr>
                        <a:t>Software support</a:t>
                      </a:r>
                      <a:endParaRPr lang="en-US" sz="1400" b="0" i="0" u="none" strike="noStrike" dirty="0">
                        <a:solidFill>
                          <a:srgbClr val="000000"/>
                        </a:solidFill>
                        <a:effectLst/>
                        <a:latin typeface="Calibri" panose="020F0502020204030204" pitchFamily="34" charset="0"/>
                      </a:endParaRPr>
                    </a:p>
                  </a:txBody>
                  <a:tcPr marL="0" marR="0" marT="0" marB="0" anchor="b"/>
                </a:tc>
                <a:tc>
                  <a:txBody>
                    <a:bodyPr/>
                    <a:lstStyle/>
                    <a:p>
                      <a:pPr algn="r" fontAlgn="b"/>
                      <a:r>
                        <a:rPr lang="ru-RU" sz="1400" u="none" strike="noStrike">
                          <a:effectLst/>
                        </a:rPr>
                        <a:t>-27 000</a:t>
                      </a:r>
                      <a:endParaRPr lang="ru-RU" sz="14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ru-RU" sz="1400" u="none" strike="noStrike" dirty="0">
                          <a:effectLst/>
                        </a:rPr>
                        <a:t>-27 000</a:t>
                      </a:r>
                      <a:endParaRPr lang="ru-RU" sz="1400" b="0" i="0" u="none" strike="noStrike" dirty="0">
                        <a:solidFill>
                          <a:srgbClr val="000000"/>
                        </a:solidFill>
                        <a:effectLst/>
                        <a:latin typeface="Calibri" panose="020F0502020204030204" pitchFamily="34" charset="0"/>
                      </a:endParaRPr>
                    </a:p>
                  </a:txBody>
                  <a:tcPr marL="0" marR="0" marT="0" marB="0" anchor="b"/>
                </a:tc>
                <a:tc>
                  <a:txBody>
                    <a:bodyPr/>
                    <a:lstStyle/>
                    <a:p>
                      <a:pPr algn="r" fontAlgn="b"/>
                      <a:r>
                        <a:rPr lang="ru-RU" sz="1400" u="none" strike="noStrike" dirty="0">
                          <a:effectLst/>
                        </a:rPr>
                        <a:t>-27 000</a:t>
                      </a:r>
                      <a:endParaRPr lang="ru-RU" sz="1400" b="0" i="0" u="none" strike="noStrike" dirty="0">
                        <a:solidFill>
                          <a:srgbClr val="000000"/>
                        </a:solidFill>
                        <a:effectLst/>
                        <a:latin typeface="Calibri" panose="020F0502020204030204" pitchFamily="34" charset="0"/>
                      </a:endParaRPr>
                    </a:p>
                  </a:txBody>
                  <a:tcPr marL="0" marR="0" marT="0" marB="0" anchor="b"/>
                </a:tc>
                <a:tc>
                  <a:txBody>
                    <a:bodyPr/>
                    <a:lstStyle/>
                    <a:p>
                      <a:pPr algn="r" fontAlgn="b"/>
                      <a:r>
                        <a:rPr lang="ru-RU" sz="1400" u="none" strike="noStrike" dirty="0">
                          <a:effectLst/>
                        </a:rPr>
                        <a:t>-27 000</a:t>
                      </a:r>
                      <a:endParaRPr lang="ru-RU" sz="1400" b="0" i="0" u="none" strike="noStrike" dirty="0">
                        <a:solidFill>
                          <a:srgbClr val="000000"/>
                        </a:solidFill>
                        <a:effectLst/>
                        <a:latin typeface="Calibri" panose="020F0502020204030204" pitchFamily="34" charset="0"/>
                      </a:endParaRPr>
                    </a:p>
                  </a:txBody>
                  <a:tcPr marL="0" marR="0" marT="0" marB="0" anchor="b"/>
                </a:tc>
                <a:tc>
                  <a:txBody>
                    <a:bodyPr/>
                    <a:lstStyle/>
                    <a:p>
                      <a:pPr algn="r" fontAlgn="b"/>
                      <a:r>
                        <a:rPr lang="ru-RU" sz="1400" u="none" strike="noStrike" dirty="0">
                          <a:effectLst/>
                        </a:rPr>
                        <a:t>-27 000</a:t>
                      </a:r>
                      <a:endParaRPr lang="ru-RU" sz="1400" b="0" i="0" u="none" strike="noStrike" dirty="0">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1697724234"/>
                  </a:ext>
                </a:extLst>
              </a:tr>
            </a:tbl>
          </a:graphicData>
        </a:graphic>
      </p:graphicFrame>
    </p:spTree>
    <p:extLst>
      <p:ext uri="{BB962C8B-B14F-4D97-AF65-F5344CB8AC3E}">
        <p14:creationId xmlns:p14="http://schemas.microsoft.com/office/powerpoint/2010/main" val="37461067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Текст 5"/>
          <p:cNvSpPr>
            <a:spLocks noGrp="1"/>
          </p:cNvSpPr>
          <p:nvPr>
            <p:ph type="body" idx="1"/>
          </p:nvPr>
        </p:nvSpPr>
        <p:spPr/>
        <p:txBody>
          <a:bodyPr/>
          <a:lstStyle/>
          <a:p>
            <a:r>
              <a:rPr lang="en-US"/>
              <a:t>HR &amp; Admin Information</a:t>
            </a:r>
            <a:endParaRPr lang="ru-RU"/>
          </a:p>
        </p:txBody>
      </p:sp>
      <p:sp>
        <p:nvSpPr>
          <p:cNvPr id="4" name="Номер слайда 3"/>
          <p:cNvSpPr>
            <a:spLocks noGrp="1"/>
          </p:cNvSpPr>
          <p:nvPr>
            <p:ph type="sldNum" sz="quarter" idx="12"/>
          </p:nvPr>
        </p:nvSpPr>
        <p:spPr/>
        <p:txBody>
          <a:bodyPr/>
          <a:lstStyle/>
          <a:p>
            <a:fld id="{D7F305DA-160D-498F-B102-A1D8643B4A2C}" type="slidenum">
              <a:rPr lang="ru-RU" smtClean="0"/>
              <a:pPr/>
              <a:t>45</a:t>
            </a:fld>
            <a:endParaRPr lang="ru-RU"/>
          </a:p>
        </p:txBody>
      </p:sp>
    </p:spTree>
    <p:extLst>
      <p:ext uri="{BB962C8B-B14F-4D97-AF65-F5344CB8AC3E}">
        <p14:creationId xmlns:p14="http://schemas.microsoft.com/office/powerpoint/2010/main" val="50543263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528" y="164391"/>
            <a:ext cx="8159540" cy="312281"/>
          </a:xfrm>
        </p:spPr>
        <p:txBody>
          <a:bodyPr/>
          <a:lstStyle/>
          <a:p>
            <a:r>
              <a:rPr lang="en-US"/>
              <a:t>Organization chart ( 1-3 month) </a:t>
            </a:r>
          </a:p>
        </p:txBody>
      </p:sp>
      <p:sp>
        <p:nvSpPr>
          <p:cNvPr id="4" name="Slide Number Placeholder 3"/>
          <p:cNvSpPr>
            <a:spLocks noGrp="1"/>
          </p:cNvSpPr>
          <p:nvPr>
            <p:ph type="sldNum" sz="quarter" idx="12"/>
          </p:nvPr>
        </p:nvSpPr>
        <p:spPr/>
        <p:txBody>
          <a:bodyPr/>
          <a:lstStyle/>
          <a:p>
            <a:fld id="{D7F305DA-160D-498F-B102-A1D8643B4A2C}" type="slidenum">
              <a:rPr lang="ru-RU" smtClean="0"/>
              <a:pPr/>
              <a:t>46</a:t>
            </a:fld>
            <a:endParaRPr lang="ru-RU"/>
          </a:p>
        </p:txBody>
      </p:sp>
      <p:sp>
        <p:nvSpPr>
          <p:cNvPr id="8" name="Прямоугольник 7"/>
          <p:cNvSpPr/>
          <p:nvPr/>
        </p:nvSpPr>
        <p:spPr>
          <a:xfrm>
            <a:off x="395536" y="6439770"/>
            <a:ext cx="1796389" cy="369332"/>
          </a:xfrm>
          <a:prstGeom prst="rect">
            <a:avLst/>
          </a:prstGeom>
        </p:spPr>
        <p:txBody>
          <a:bodyPr wrap="none">
            <a:spAutoFit/>
          </a:bodyPr>
          <a:lstStyle/>
          <a:p>
            <a:pPr marL="285750" indent="-285750">
              <a:buFont typeface="Arial" panose="020B0604020202020204" pitchFamily="34" charset="0"/>
              <a:buChar char="•"/>
            </a:pPr>
            <a:r>
              <a:rPr lang="en-US"/>
              <a:t>Total 8 people</a:t>
            </a:r>
          </a:p>
        </p:txBody>
      </p:sp>
      <p:pic>
        <p:nvPicPr>
          <p:cNvPr id="9" name="Рисунок 8"/>
          <p:cNvPicPr>
            <a:picLocks noChangeAspect="1"/>
          </p:cNvPicPr>
          <p:nvPr/>
        </p:nvPicPr>
        <p:blipFill>
          <a:blip r:embed="rId2"/>
          <a:stretch>
            <a:fillRect/>
          </a:stretch>
        </p:blipFill>
        <p:spPr>
          <a:xfrm>
            <a:off x="0" y="1347987"/>
            <a:ext cx="9144000" cy="4162026"/>
          </a:xfrm>
          <a:prstGeom prst="rect">
            <a:avLst/>
          </a:prstGeom>
        </p:spPr>
      </p:pic>
    </p:spTree>
    <p:extLst>
      <p:ext uri="{BB962C8B-B14F-4D97-AF65-F5344CB8AC3E}">
        <p14:creationId xmlns:p14="http://schemas.microsoft.com/office/powerpoint/2010/main" val="404888282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528" y="164391"/>
            <a:ext cx="8159540" cy="312281"/>
          </a:xfrm>
        </p:spPr>
        <p:txBody>
          <a:bodyPr/>
          <a:lstStyle/>
          <a:p>
            <a:r>
              <a:rPr lang="en-US"/>
              <a:t>Organization chart (EOY 1) </a:t>
            </a:r>
          </a:p>
        </p:txBody>
      </p:sp>
      <p:sp>
        <p:nvSpPr>
          <p:cNvPr id="4" name="Slide Number Placeholder 3"/>
          <p:cNvSpPr>
            <a:spLocks noGrp="1"/>
          </p:cNvSpPr>
          <p:nvPr>
            <p:ph type="sldNum" sz="quarter" idx="12"/>
          </p:nvPr>
        </p:nvSpPr>
        <p:spPr/>
        <p:txBody>
          <a:bodyPr/>
          <a:lstStyle/>
          <a:p>
            <a:fld id="{D7F305DA-160D-498F-B102-A1D8643B4A2C}" type="slidenum">
              <a:rPr lang="ru-RU" smtClean="0"/>
              <a:pPr/>
              <a:t>47</a:t>
            </a:fld>
            <a:endParaRPr lang="ru-RU"/>
          </a:p>
        </p:txBody>
      </p:sp>
      <p:pic>
        <p:nvPicPr>
          <p:cNvPr id="6" name="Рисунок 5"/>
          <p:cNvPicPr>
            <a:picLocks noChangeAspect="1"/>
          </p:cNvPicPr>
          <p:nvPr/>
        </p:nvPicPr>
        <p:blipFill>
          <a:blip r:embed="rId2"/>
          <a:stretch>
            <a:fillRect/>
          </a:stretch>
        </p:blipFill>
        <p:spPr>
          <a:xfrm>
            <a:off x="0" y="603277"/>
            <a:ext cx="9144000" cy="5850059"/>
          </a:xfrm>
          <a:prstGeom prst="rect">
            <a:avLst/>
          </a:prstGeom>
        </p:spPr>
      </p:pic>
      <p:sp>
        <p:nvSpPr>
          <p:cNvPr id="7" name="Прямоугольник 6"/>
          <p:cNvSpPr/>
          <p:nvPr/>
        </p:nvSpPr>
        <p:spPr>
          <a:xfrm>
            <a:off x="395536" y="6439770"/>
            <a:ext cx="1913409" cy="369332"/>
          </a:xfrm>
          <a:prstGeom prst="rect">
            <a:avLst/>
          </a:prstGeom>
        </p:spPr>
        <p:txBody>
          <a:bodyPr wrap="none">
            <a:spAutoFit/>
          </a:bodyPr>
          <a:lstStyle/>
          <a:p>
            <a:pPr marL="285750" indent="-285750">
              <a:buFont typeface="Arial" panose="020B0604020202020204" pitchFamily="34" charset="0"/>
              <a:buChar char="•"/>
            </a:pPr>
            <a:r>
              <a:rPr lang="en-US"/>
              <a:t>Total 72 people</a:t>
            </a:r>
          </a:p>
        </p:txBody>
      </p:sp>
    </p:spTree>
    <p:extLst>
      <p:ext uri="{BB962C8B-B14F-4D97-AF65-F5344CB8AC3E}">
        <p14:creationId xmlns:p14="http://schemas.microsoft.com/office/powerpoint/2010/main" val="126641408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528" y="164391"/>
            <a:ext cx="8159540" cy="312281"/>
          </a:xfrm>
        </p:spPr>
        <p:txBody>
          <a:bodyPr/>
          <a:lstStyle/>
          <a:p>
            <a:r>
              <a:rPr lang="en-US"/>
              <a:t>Organization chart (EOY 5) </a:t>
            </a:r>
          </a:p>
        </p:txBody>
      </p:sp>
      <p:sp>
        <p:nvSpPr>
          <p:cNvPr id="4" name="Slide Number Placeholder 3"/>
          <p:cNvSpPr>
            <a:spLocks noGrp="1"/>
          </p:cNvSpPr>
          <p:nvPr>
            <p:ph type="sldNum" sz="quarter" idx="12"/>
          </p:nvPr>
        </p:nvSpPr>
        <p:spPr/>
        <p:txBody>
          <a:bodyPr/>
          <a:lstStyle/>
          <a:p>
            <a:fld id="{D7F305DA-160D-498F-B102-A1D8643B4A2C}" type="slidenum">
              <a:rPr lang="ru-RU" smtClean="0"/>
              <a:pPr/>
              <a:t>48</a:t>
            </a:fld>
            <a:endParaRPr lang="ru-RU"/>
          </a:p>
        </p:txBody>
      </p:sp>
      <p:pic>
        <p:nvPicPr>
          <p:cNvPr id="7" name="Рисунок 6"/>
          <p:cNvPicPr>
            <a:picLocks noChangeAspect="1"/>
          </p:cNvPicPr>
          <p:nvPr/>
        </p:nvPicPr>
        <p:blipFill>
          <a:blip r:embed="rId2"/>
          <a:stretch>
            <a:fillRect/>
          </a:stretch>
        </p:blipFill>
        <p:spPr>
          <a:xfrm>
            <a:off x="0" y="649675"/>
            <a:ext cx="9144000" cy="5155589"/>
          </a:xfrm>
          <a:prstGeom prst="rect">
            <a:avLst/>
          </a:prstGeom>
        </p:spPr>
      </p:pic>
      <p:sp>
        <p:nvSpPr>
          <p:cNvPr id="9" name="TextBox 8"/>
          <p:cNvSpPr txBox="1"/>
          <p:nvPr/>
        </p:nvSpPr>
        <p:spPr>
          <a:xfrm>
            <a:off x="4454698" y="4794919"/>
            <a:ext cx="4532386" cy="1569660"/>
          </a:xfrm>
          <a:prstGeom prst="rect">
            <a:avLst/>
          </a:prstGeom>
          <a:solidFill>
            <a:schemeClr val="accent1">
              <a:lumMod val="20000"/>
              <a:lumOff val="80000"/>
            </a:schemeClr>
          </a:solidFill>
          <a:ln>
            <a:solidFill>
              <a:schemeClr val="tx1"/>
            </a:solidFill>
          </a:ln>
        </p:spPr>
        <p:txBody>
          <a:bodyPr wrap="square" rtlCol="0">
            <a:spAutoFit/>
          </a:bodyPr>
          <a:lstStyle/>
          <a:p>
            <a:pPr marL="285750" indent="-285750">
              <a:buFont typeface="Arial" panose="020B0604020202020204" pitchFamily="34" charset="0"/>
              <a:buChar char="•"/>
            </a:pPr>
            <a:r>
              <a:rPr lang="en-US" sz="1200"/>
              <a:t>We can have relative few amount of managers due to sharing resources of RH</a:t>
            </a:r>
          </a:p>
          <a:p>
            <a:pPr marL="285750" indent="-285750">
              <a:buFont typeface="Arial" panose="020B0604020202020204" pitchFamily="34" charset="0"/>
              <a:buChar char="•"/>
            </a:pPr>
            <a:r>
              <a:rPr lang="en-US" sz="1200"/>
              <a:t>We will relocate call center to suburban area of Yangon, this could help us to save around 40% of rent cost and 15% of salary cost from year 3</a:t>
            </a:r>
          </a:p>
          <a:p>
            <a:pPr marL="285750" indent="-285750">
              <a:buFont typeface="Arial" panose="020B0604020202020204" pitchFamily="34" charset="0"/>
              <a:buChar char="•"/>
            </a:pPr>
            <a:r>
              <a:rPr lang="en-US" sz="1200"/>
              <a:t>Organization chart for years 2019-2021 will be updated in 2018, however we do not expect growing of managers, only number of staff will grow according number of operations</a:t>
            </a:r>
          </a:p>
        </p:txBody>
      </p:sp>
      <p:sp>
        <p:nvSpPr>
          <p:cNvPr id="10" name="Прямоугольник 9"/>
          <p:cNvSpPr/>
          <p:nvPr/>
        </p:nvSpPr>
        <p:spPr>
          <a:xfrm>
            <a:off x="427916" y="6439770"/>
            <a:ext cx="2030428" cy="369332"/>
          </a:xfrm>
          <a:prstGeom prst="rect">
            <a:avLst/>
          </a:prstGeom>
        </p:spPr>
        <p:txBody>
          <a:bodyPr wrap="none">
            <a:spAutoFit/>
          </a:bodyPr>
          <a:lstStyle/>
          <a:p>
            <a:pPr marL="285750" indent="-285750">
              <a:buFont typeface="Arial" panose="020B0604020202020204" pitchFamily="34" charset="0"/>
              <a:buChar char="•"/>
            </a:pPr>
            <a:r>
              <a:rPr lang="en-US"/>
              <a:t>Total 275 people</a:t>
            </a:r>
          </a:p>
        </p:txBody>
      </p:sp>
    </p:spTree>
    <p:extLst>
      <p:ext uri="{BB962C8B-B14F-4D97-AF65-F5344CB8AC3E}">
        <p14:creationId xmlns:p14="http://schemas.microsoft.com/office/powerpoint/2010/main" val="279143243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MY"/>
              <a:t>Headcount and Personnel budget</a:t>
            </a:r>
          </a:p>
        </p:txBody>
      </p:sp>
      <p:sp>
        <p:nvSpPr>
          <p:cNvPr id="4" name="Slide Number Placeholder 3"/>
          <p:cNvSpPr>
            <a:spLocks noGrp="1"/>
          </p:cNvSpPr>
          <p:nvPr>
            <p:ph type="sldNum" sz="quarter" idx="12"/>
          </p:nvPr>
        </p:nvSpPr>
        <p:spPr/>
        <p:txBody>
          <a:bodyPr/>
          <a:lstStyle/>
          <a:p>
            <a:fld id="{D7F305DA-160D-498F-B102-A1D8643B4A2C}" type="slidenum">
              <a:rPr lang="ru-RU" smtClean="0"/>
              <a:t>49</a:t>
            </a:fld>
            <a:endParaRPr lang="ru-RU"/>
          </a:p>
        </p:txBody>
      </p:sp>
      <p:graphicFrame>
        <p:nvGraphicFramePr>
          <p:cNvPr id="3" name="Таблица 2"/>
          <p:cNvGraphicFramePr>
            <a:graphicFrameLocks noGrp="1"/>
          </p:cNvGraphicFramePr>
          <p:nvPr>
            <p:extLst>
              <p:ext uri="{D42A27DB-BD31-4B8C-83A1-F6EECF244321}">
                <p14:modId xmlns:p14="http://schemas.microsoft.com/office/powerpoint/2010/main" val="2066024946"/>
              </p:ext>
            </p:extLst>
          </p:nvPr>
        </p:nvGraphicFramePr>
        <p:xfrm>
          <a:off x="457200" y="1124744"/>
          <a:ext cx="8229599" cy="4329000"/>
        </p:xfrm>
        <a:graphic>
          <a:graphicData uri="http://schemas.openxmlformats.org/drawingml/2006/table">
            <a:tbl>
              <a:tblPr/>
              <a:tblGrid>
                <a:gridCol w="2473929">
                  <a:extLst>
                    <a:ext uri="{9D8B030D-6E8A-4147-A177-3AD203B41FA5}">
                      <a16:colId xmlns:a16="http://schemas.microsoft.com/office/drawing/2014/main" val="20000"/>
                    </a:ext>
                  </a:extLst>
                </a:gridCol>
                <a:gridCol w="908790">
                  <a:extLst>
                    <a:ext uri="{9D8B030D-6E8A-4147-A177-3AD203B41FA5}">
                      <a16:colId xmlns:a16="http://schemas.microsoft.com/office/drawing/2014/main" val="20001"/>
                    </a:ext>
                  </a:extLst>
                </a:gridCol>
                <a:gridCol w="484688">
                  <a:extLst>
                    <a:ext uri="{9D8B030D-6E8A-4147-A177-3AD203B41FA5}">
                      <a16:colId xmlns:a16="http://schemas.microsoft.com/office/drawing/2014/main" val="20002"/>
                    </a:ext>
                  </a:extLst>
                </a:gridCol>
                <a:gridCol w="484688">
                  <a:extLst>
                    <a:ext uri="{9D8B030D-6E8A-4147-A177-3AD203B41FA5}">
                      <a16:colId xmlns:a16="http://schemas.microsoft.com/office/drawing/2014/main" val="20003"/>
                    </a:ext>
                  </a:extLst>
                </a:gridCol>
                <a:gridCol w="484688">
                  <a:extLst>
                    <a:ext uri="{9D8B030D-6E8A-4147-A177-3AD203B41FA5}">
                      <a16:colId xmlns:a16="http://schemas.microsoft.com/office/drawing/2014/main" val="20004"/>
                    </a:ext>
                  </a:extLst>
                </a:gridCol>
                <a:gridCol w="484688">
                  <a:extLst>
                    <a:ext uri="{9D8B030D-6E8A-4147-A177-3AD203B41FA5}">
                      <a16:colId xmlns:a16="http://schemas.microsoft.com/office/drawing/2014/main" val="20005"/>
                    </a:ext>
                  </a:extLst>
                </a:gridCol>
                <a:gridCol w="484688">
                  <a:extLst>
                    <a:ext uri="{9D8B030D-6E8A-4147-A177-3AD203B41FA5}">
                      <a16:colId xmlns:a16="http://schemas.microsoft.com/office/drawing/2014/main" val="20006"/>
                    </a:ext>
                  </a:extLst>
                </a:gridCol>
                <a:gridCol w="484688">
                  <a:extLst>
                    <a:ext uri="{9D8B030D-6E8A-4147-A177-3AD203B41FA5}">
                      <a16:colId xmlns:a16="http://schemas.microsoft.com/office/drawing/2014/main" val="20007"/>
                    </a:ext>
                  </a:extLst>
                </a:gridCol>
                <a:gridCol w="484688">
                  <a:extLst>
                    <a:ext uri="{9D8B030D-6E8A-4147-A177-3AD203B41FA5}">
                      <a16:colId xmlns:a16="http://schemas.microsoft.com/office/drawing/2014/main" val="20008"/>
                    </a:ext>
                  </a:extLst>
                </a:gridCol>
                <a:gridCol w="484688">
                  <a:extLst>
                    <a:ext uri="{9D8B030D-6E8A-4147-A177-3AD203B41FA5}">
                      <a16:colId xmlns:a16="http://schemas.microsoft.com/office/drawing/2014/main" val="20009"/>
                    </a:ext>
                  </a:extLst>
                </a:gridCol>
                <a:gridCol w="484688">
                  <a:extLst>
                    <a:ext uri="{9D8B030D-6E8A-4147-A177-3AD203B41FA5}">
                      <a16:colId xmlns:a16="http://schemas.microsoft.com/office/drawing/2014/main" val="20010"/>
                    </a:ext>
                  </a:extLst>
                </a:gridCol>
                <a:gridCol w="484688">
                  <a:extLst>
                    <a:ext uri="{9D8B030D-6E8A-4147-A177-3AD203B41FA5}">
                      <a16:colId xmlns:a16="http://schemas.microsoft.com/office/drawing/2014/main" val="20011"/>
                    </a:ext>
                  </a:extLst>
                </a:gridCol>
              </a:tblGrid>
              <a:tr h="151465">
                <a:tc rowSpan="2">
                  <a:txBody>
                    <a:bodyPr/>
                    <a:lstStyle/>
                    <a:p>
                      <a:pPr algn="ctr" fontAlgn="b"/>
                      <a:r>
                        <a:rPr lang="en-US" sz="900" b="1" i="0" u="none" strike="noStrike">
                          <a:solidFill>
                            <a:srgbClr val="FFFFFF"/>
                          </a:solidFill>
                          <a:effectLst/>
                          <a:latin typeface="Calibri"/>
                        </a:rPr>
                        <a:t>Group/Position</a:t>
                      </a:r>
                    </a:p>
                  </a:txBody>
                  <a:tcPr marL="18000" marR="18000" marT="18000" marB="1800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4F81BD"/>
                    </a:solidFill>
                  </a:tcPr>
                </a:tc>
                <a:tc rowSpan="2">
                  <a:txBody>
                    <a:bodyPr/>
                    <a:lstStyle/>
                    <a:p>
                      <a:pPr algn="ctr" fontAlgn="b"/>
                      <a:r>
                        <a:rPr lang="en-US" sz="900" b="1" i="0" u="none" strike="noStrike">
                          <a:solidFill>
                            <a:srgbClr val="FFFFFF"/>
                          </a:solidFill>
                          <a:effectLst/>
                          <a:latin typeface="Calibri"/>
                        </a:rPr>
                        <a:t>Gross costs of employment, USD</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4F81BD"/>
                    </a:solidFill>
                  </a:tcPr>
                </a:tc>
                <a:tc gridSpan="5">
                  <a:txBody>
                    <a:bodyPr/>
                    <a:lstStyle/>
                    <a:p>
                      <a:pPr algn="ctr" fontAlgn="b"/>
                      <a:r>
                        <a:rPr lang="en-US" sz="900" b="1" i="0" u="none" strike="noStrike">
                          <a:solidFill>
                            <a:srgbClr val="FFFFFF"/>
                          </a:solidFill>
                          <a:effectLst/>
                          <a:latin typeface="Calibri"/>
                        </a:rPr>
                        <a:t>Headcount</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F81BD"/>
                    </a:solidFill>
                  </a:tcPr>
                </a:tc>
                <a:tc hMerge="1">
                  <a:txBody>
                    <a:bodyPr/>
                    <a:lstStyle/>
                    <a:p>
                      <a:endParaRPr lang="ru-RU"/>
                    </a:p>
                  </a:txBody>
                  <a:tcPr/>
                </a:tc>
                <a:tc hMerge="1">
                  <a:txBody>
                    <a:bodyPr/>
                    <a:lstStyle/>
                    <a:p>
                      <a:endParaRPr lang="ru-RU"/>
                    </a:p>
                  </a:txBody>
                  <a:tcPr/>
                </a:tc>
                <a:tc hMerge="1">
                  <a:txBody>
                    <a:bodyPr/>
                    <a:lstStyle/>
                    <a:p>
                      <a:endParaRPr lang="ru-RU"/>
                    </a:p>
                  </a:txBody>
                  <a:tcPr/>
                </a:tc>
                <a:tc hMerge="1">
                  <a:txBody>
                    <a:bodyPr/>
                    <a:lstStyle/>
                    <a:p>
                      <a:endParaRPr lang="ru-RU"/>
                    </a:p>
                  </a:txBody>
                  <a:tcPr/>
                </a:tc>
                <a:tc gridSpan="5">
                  <a:txBody>
                    <a:bodyPr/>
                    <a:lstStyle/>
                    <a:p>
                      <a:pPr algn="ctr" fontAlgn="b"/>
                      <a:r>
                        <a:rPr lang="en-US" sz="900" b="1" i="0" u="none" strike="noStrike">
                          <a:solidFill>
                            <a:srgbClr val="FFFFFF"/>
                          </a:solidFill>
                          <a:effectLst/>
                          <a:latin typeface="Calibri"/>
                        </a:rPr>
                        <a:t>Monthly cost of employment, USD</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F81BD"/>
                    </a:solidFill>
                  </a:tcPr>
                </a:tc>
                <a:tc hMerge="1">
                  <a:txBody>
                    <a:bodyPr/>
                    <a:lstStyle/>
                    <a:p>
                      <a:endParaRPr lang="ru-RU"/>
                    </a:p>
                  </a:txBody>
                  <a:tcPr/>
                </a:tc>
                <a:tc hMerge="1">
                  <a:txBody>
                    <a:bodyPr/>
                    <a:lstStyle/>
                    <a:p>
                      <a:endParaRPr lang="ru-RU"/>
                    </a:p>
                  </a:txBody>
                  <a:tcPr/>
                </a:tc>
                <a:tc hMerge="1">
                  <a:txBody>
                    <a:bodyPr/>
                    <a:lstStyle/>
                    <a:p>
                      <a:endParaRPr lang="ru-RU"/>
                    </a:p>
                  </a:txBody>
                  <a:tcPr/>
                </a:tc>
                <a:tc hMerge="1">
                  <a:txBody>
                    <a:bodyPr/>
                    <a:lstStyle/>
                    <a:p>
                      <a:endParaRPr lang="ru-RU"/>
                    </a:p>
                  </a:txBody>
                  <a:tcPr/>
                </a:tc>
                <a:extLst>
                  <a:ext uri="{0D108BD9-81ED-4DB2-BD59-A6C34878D82A}">
                    <a16:rowId xmlns:a16="http://schemas.microsoft.com/office/drawing/2014/main" val="10000"/>
                  </a:ext>
                </a:extLst>
              </a:tr>
              <a:tr h="159038">
                <a:tc vMerge="1">
                  <a:txBody>
                    <a:bodyPr/>
                    <a:lstStyle/>
                    <a:p>
                      <a:endParaRPr lang="ru-RU"/>
                    </a:p>
                  </a:txBody>
                  <a:tcPr/>
                </a:tc>
                <a:tc vMerge="1">
                  <a:txBody>
                    <a:bodyPr/>
                    <a:lstStyle/>
                    <a:p>
                      <a:endParaRPr lang="ru-RU"/>
                    </a:p>
                  </a:txBody>
                  <a:tcPr/>
                </a:tc>
                <a:tc>
                  <a:txBody>
                    <a:bodyPr/>
                    <a:lstStyle/>
                    <a:p>
                      <a:pPr algn="ctr" fontAlgn="b"/>
                      <a:r>
                        <a:rPr lang="en-US" sz="900" b="1" i="0" u="none" strike="noStrike">
                          <a:solidFill>
                            <a:srgbClr val="FFFFFF"/>
                          </a:solidFill>
                          <a:effectLst/>
                          <a:latin typeface="Calibri"/>
                        </a:rPr>
                        <a:t>EOY 1</a:t>
                      </a:r>
                    </a:p>
                  </a:txBody>
                  <a:tcPr marL="18000" marR="18000" marT="18000" marB="1800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4F81BD"/>
                    </a:solidFill>
                  </a:tcPr>
                </a:tc>
                <a:tc>
                  <a:txBody>
                    <a:bodyPr/>
                    <a:lstStyle/>
                    <a:p>
                      <a:pPr algn="ctr" fontAlgn="b"/>
                      <a:r>
                        <a:rPr lang="en-US" sz="900" b="1" i="0" u="none" strike="noStrike">
                          <a:solidFill>
                            <a:srgbClr val="FFFFFF"/>
                          </a:solidFill>
                          <a:effectLst/>
                          <a:latin typeface="Calibri"/>
                        </a:rPr>
                        <a:t>EOY 2</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4F81BD"/>
                    </a:solidFill>
                  </a:tcPr>
                </a:tc>
                <a:tc>
                  <a:txBody>
                    <a:bodyPr/>
                    <a:lstStyle/>
                    <a:p>
                      <a:pPr algn="ctr" fontAlgn="b"/>
                      <a:r>
                        <a:rPr lang="en-US" sz="900" b="1" i="0" u="none" strike="noStrike">
                          <a:solidFill>
                            <a:srgbClr val="FFFFFF"/>
                          </a:solidFill>
                          <a:effectLst/>
                          <a:latin typeface="Calibri"/>
                        </a:rPr>
                        <a:t>EOY 3</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4F81BD"/>
                    </a:solidFill>
                  </a:tcPr>
                </a:tc>
                <a:tc>
                  <a:txBody>
                    <a:bodyPr/>
                    <a:lstStyle/>
                    <a:p>
                      <a:pPr algn="ctr" fontAlgn="b"/>
                      <a:r>
                        <a:rPr lang="en-US" sz="900" b="1" i="0" u="none" strike="noStrike">
                          <a:solidFill>
                            <a:srgbClr val="FFFFFF"/>
                          </a:solidFill>
                          <a:effectLst/>
                          <a:latin typeface="Calibri"/>
                        </a:rPr>
                        <a:t>EOY 4</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4F81BD"/>
                    </a:solidFill>
                  </a:tcPr>
                </a:tc>
                <a:tc>
                  <a:txBody>
                    <a:bodyPr/>
                    <a:lstStyle/>
                    <a:p>
                      <a:pPr algn="ctr" fontAlgn="b"/>
                      <a:r>
                        <a:rPr lang="en-US" sz="900" b="1" i="0" u="none" strike="noStrike">
                          <a:solidFill>
                            <a:srgbClr val="FFFFFF"/>
                          </a:solidFill>
                          <a:effectLst/>
                          <a:latin typeface="Calibri"/>
                        </a:rPr>
                        <a:t>EOY 5</a:t>
                      </a:r>
                    </a:p>
                  </a:txBody>
                  <a:tcPr marL="18000" marR="18000" marT="18000" marB="1800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4F81BD"/>
                    </a:solidFill>
                  </a:tcPr>
                </a:tc>
                <a:tc>
                  <a:txBody>
                    <a:bodyPr/>
                    <a:lstStyle/>
                    <a:p>
                      <a:pPr algn="ctr" fontAlgn="b"/>
                      <a:r>
                        <a:rPr lang="en-US" sz="900" b="1" i="0" u="none" strike="noStrike">
                          <a:solidFill>
                            <a:srgbClr val="FFFFFF"/>
                          </a:solidFill>
                          <a:effectLst/>
                          <a:latin typeface="Calibri"/>
                        </a:rPr>
                        <a:t>EOY 1</a:t>
                      </a:r>
                    </a:p>
                  </a:txBody>
                  <a:tcPr marL="18000" marR="18000" marT="18000" marB="1800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4F81BD"/>
                    </a:solidFill>
                  </a:tcPr>
                </a:tc>
                <a:tc>
                  <a:txBody>
                    <a:bodyPr/>
                    <a:lstStyle/>
                    <a:p>
                      <a:pPr algn="ctr" fontAlgn="b"/>
                      <a:r>
                        <a:rPr lang="en-US" sz="900" b="1" i="0" u="none" strike="noStrike">
                          <a:solidFill>
                            <a:srgbClr val="FFFFFF"/>
                          </a:solidFill>
                          <a:effectLst/>
                          <a:latin typeface="Calibri"/>
                        </a:rPr>
                        <a:t>EOY 2</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4F81BD"/>
                    </a:solidFill>
                  </a:tcPr>
                </a:tc>
                <a:tc>
                  <a:txBody>
                    <a:bodyPr/>
                    <a:lstStyle/>
                    <a:p>
                      <a:pPr algn="ctr" fontAlgn="b"/>
                      <a:r>
                        <a:rPr lang="en-US" sz="900" b="1" i="0" u="none" strike="noStrike">
                          <a:solidFill>
                            <a:srgbClr val="FFFFFF"/>
                          </a:solidFill>
                          <a:effectLst/>
                          <a:latin typeface="Calibri"/>
                        </a:rPr>
                        <a:t>EOY 3</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4F81BD"/>
                    </a:solidFill>
                  </a:tcPr>
                </a:tc>
                <a:tc>
                  <a:txBody>
                    <a:bodyPr/>
                    <a:lstStyle/>
                    <a:p>
                      <a:pPr algn="ctr" fontAlgn="b"/>
                      <a:r>
                        <a:rPr lang="en-US" sz="900" b="1" i="0" u="none" strike="noStrike">
                          <a:solidFill>
                            <a:srgbClr val="FFFFFF"/>
                          </a:solidFill>
                          <a:effectLst/>
                          <a:latin typeface="Calibri"/>
                        </a:rPr>
                        <a:t>EOY 4</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4F81BD"/>
                    </a:solidFill>
                  </a:tcPr>
                </a:tc>
                <a:tc>
                  <a:txBody>
                    <a:bodyPr/>
                    <a:lstStyle/>
                    <a:p>
                      <a:pPr algn="ctr" fontAlgn="b"/>
                      <a:r>
                        <a:rPr lang="en-US" sz="900" b="1" i="0" u="none" strike="noStrike">
                          <a:solidFill>
                            <a:srgbClr val="FFFFFF"/>
                          </a:solidFill>
                          <a:effectLst/>
                          <a:latin typeface="Calibri"/>
                        </a:rPr>
                        <a:t>EOY 5</a:t>
                      </a:r>
                    </a:p>
                  </a:txBody>
                  <a:tcPr marL="18000" marR="18000" marT="18000" marB="1800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4F81BD"/>
                    </a:solidFill>
                  </a:tcPr>
                </a:tc>
                <a:extLst>
                  <a:ext uri="{0D108BD9-81ED-4DB2-BD59-A6C34878D82A}">
                    <a16:rowId xmlns:a16="http://schemas.microsoft.com/office/drawing/2014/main" val="10001"/>
                  </a:ext>
                </a:extLst>
              </a:tr>
              <a:tr h="159038">
                <a:tc>
                  <a:txBody>
                    <a:bodyPr/>
                    <a:lstStyle/>
                    <a:p>
                      <a:pPr algn="l" fontAlgn="b"/>
                      <a:r>
                        <a:rPr lang="en-US" sz="900" b="1" i="0" u="none" strike="noStrike">
                          <a:solidFill>
                            <a:srgbClr val="FFFFFF"/>
                          </a:solidFill>
                          <a:effectLst/>
                          <a:latin typeface="Calibri"/>
                        </a:rPr>
                        <a:t>Total staff (fixed+variable)</a:t>
                      </a:r>
                    </a:p>
                  </a:txBody>
                  <a:tcPr marL="18000" marR="18000" marT="18000" marB="1800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4F81BD"/>
                    </a:solidFill>
                  </a:tcPr>
                </a:tc>
                <a:tc>
                  <a:txBody>
                    <a:bodyPr/>
                    <a:lstStyle/>
                    <a:p>
                      <a:pPr algn="l" fontAlgn="b"/>
                      <a:r>
                        <a:rPr lang="ru-RU" sz="900" b="1" i="0" u="none" strike="noStrike">
                          <a:solidFill>
                            <a:srgbClr val="FFFFFF"/>
                          </a:solidFill>
                          <a:effectLst/>
                          <a:latin typeface="Calibri"/>
                        </a:rPr>
                        <a:t> </a:t>
                      </a:r>
                    </a:p>
                  </a:txBody>
                  <a:tcPr marL="18000" marR="18000" marT="18000" marB="1800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4F81BD"/>
                    </a:solidFill>
                  </a:tcPr>
                </a:tc>
                <a:tc>
                  <a:txBody>
                    <a:bodyPr/>
                    <a:lstStyle/>
                    <a:p>
                      <a:pPr algn="r" fontAlgn="b"/>
                      <a:r>
                        <a:rPr lang="ru-RU" sz="900" b="1" i="0" u="none" strike="noStrike">
                          <a:solidFill>
                            <a:srgbClr val="FFFFFF"/>
                          </a:solidFill>
                          <a:effectLst/>
                          <a:latin typeface="Calibri"/>
                        </a:rPr>
                        <a:t>63</a:t>
                      </a:r>
                    </a:p>
                  </a:txBody>
                  <a:tcPr marL="18000" marR="18000" marT="18000" marB="1800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4F81BD"/>
                    </a:solidFill>
                  </a:tcPr>
                </a:tc>
                <a:tc>
                  <a:txBody>
                    <a:bodyPr/>
                    <a:lstStyle/>
                    <a:p>
                      <a:pPr algn="r" fontAlgn="b"/>
                      <a:r>
                        <a:rPr lang="ru-RU" sz="900" b="1" i="0" u="none" strike="noStrike">
                          <a:solidFill>
                            <a:srgbClr val="FFFFFF"/>
                          </a:solidFill>
                          <a:effectLst/>
                          <a:latin typeface="Calibri"/>
                        </a:rPr>
                        <a:t>141</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4F81BD"/>
                    </a:solidFill>
                  </a:tcPr>
                </a:tc>
                <a:tc>
                  <a:txBody>
                    <a:bodyPr/>
                    <a:lstStyle/>
                    <a:p>
                      <a:pPr algn="r" fontAlgn="b"/>
                      <a:r>
                        <a:rPr lang="ru-RU" sz="900" b="1" i="0" u="none" strike="noStrike">
                          <a:solidFill>
                            <a:srgbClr val="FFFFFF"/>
                          </a:solidFill>
                          <a:effectLst/>
                          <a:latin typeface="Calibri"/>
                        </a:rPr>
                        <a:t>183</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4F81BD"/>
                    </a:solidFill>
                  </a:tcPr>
                </a:tc>
                <a:tc>
                  <a:txBody>
                    <a:bodyPr/>
                    <a:lstStyle/>
                    <a:p>
                      <a:pPr algn="r" fontAlgn="b"/>
                      <a:r>
                        <a:rPr lang="ru-RU" sz="900" b="1" i="0" u="none" strike="noStrike">
                          <a:solidFill>
                            <a:srgbClr val="FFFFFF"/>
                          </a:solidFill>
                          <a:effectLst/>
                          <a:latin typeface="Calibri"/>
                        </a:rPr>
                        <a:t>234</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4F81BD"/>
                    </a:solidFill>
                  </a:tcPr>
                </a:tc>
                <a:tc>
                  <a:txBody>
                    <a:bodyPr/>
                    <a:lstStyle/>
                    <a:p>
                      <a:pPr algn="r" fontAlgn="b"/>
                      <a:r>
                        <a:rPr lang="ru-RU" sz="900" b="1" i="0" u="none" strike="noStrike">
                          <a:solidFill>
                            <a:srgbClr val="FFFFFF"/>
                          </a:solidFill>
                          <a:effectLst/>
                          <a:latin typeface="Calibri"/>
                        </a:rPr>
                        <a:t>249</a:t>
                      </a:r>
                    </a:p>
                  </a:txBody>
                  <a:tcPr marL="18000" marR="18000" marT="18000" marB="1800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4F81BD"/>
                    </a:solidFill>
                  </a:tcPr>
                </a:tc>
                <a:tc>
                  <a:txBody>
                    <a:bodyPr/>
                    <a:lstStyle/>
                    <a:p>
                      <a:pPr algn="r" fontAlgn="b"/>
                      <a:r>
                        <a:rPr lang="ru-RU" sz="900" b="1" i="0" u="none" strike="noStrike">
                          <a:solidFill>
                            <a:srgbClr val="FFFFFF"/>
                          </a:solidFill>
                          <a:effectLst/>
                          <a:latin typeface="Calibri"/>
                        </a:rPr>
                        <a:t>54 250</a:t>
                      </a:r>
                    </a:p>
                  </a:txBody>
                  <a:tcPr marL="18000" marR="18000" marT="18000" marB="1800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4F81BD"/>
                    </a:solidFill>
                  </a:tcPr>
                </a:tc>
                <a:tc>
                  <a:txBody>
                    <a:bodyPr/>
                    <a:lstStyle/>
                    <a:p>
                      <a:pPr algn="r" fontAlgn="b"/>
                      <a:r>
                        <a:rPr lang="ru-RU" sz="900" b="1" i="0" u="none" strike="noStrike">
                          <a:solidFill>
                            <a:srgbClr val="FFFFFF"/>
                          </a:solidFill>
                          <a:effectLst/>
                          <a:latin typeface="Calibri"/>
                        </a:rPr>
                        <a:t>81 190</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4F81BD"/>
                    </a:solidFill>
                  </a:tcPr>
                </a:tc>
                <a:tc>
                  <a:txBody>
                    <a:bodyPr/>
                    <a:lstStyle/>
                    <a:p>
                      <a:pPr algn="r" fontAlgn="b"/>
                      <a:r>
                        <a:rPr lang="ru-RU" sz="900" b="1" i="0" u="none" strike="noStrike">
                          <a:solidFill>
                            <a:srgbClr val="FFFFFF"/>
                          </a:solidFill>
                          <a:effectLst/>
                          <a:latin typeface="Calibri"/>
                        </a:rPr>
                        <a:t>95 630</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4F81BD"/>
                    </a:solidFill>
                  </a:tcPr>
                </a:tc>
                <a:tc>
                  <a:txBody>
                    <a:bodyPr/>
                    <a:lstStyle/>
                    <a:p>
                      <a:pPr algn="r" fontAlgn="b"/>
                      <a:r>
                        <a:rPr lang="ru-RU" sz="900" b="1" i="0" u="none" strike="noStrike">
                          <a:solidFill>
                            <a:srgbClr val="FFFFFF"/>
                          </a:solidFill>
                          <a:effectLst/>
                          <a:latin typeface="Calibri"/>
                        </a:rPr>
                        <a:t>113 060</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4F81BD"/>
                    </a:solidFill>
                  </a:tcPr>
                </a:tc>
                <a:tc>
                  <a:txBody>
                    <a:bodyPr/>
                    <a:lstStyle/>
                    <a:p>
                      <a:pPr algn="r" fontAlgn="b"/>
                      <a:r>
                        <a:rPr lang="ru-RU" sz="900" b="1" i="0" u="none" strike="noStrike">
                          <a:solidFill>
                            <a:srgbClr val="FFFFFF"/>
                          </a:solidFill>
                          <a:effectLst/>
                          <a:latin typeface="Calibri"/>
                        </a:rPr>
                        <a:t>118 170</a:t>
                      </a:r>
                    </a:p>
                  </a:txBody>
                  <a:tcPr marL="18000" marR="18000" marT="18000" marB="1800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4F81BD"/>
                    </a:solidFill>
                  </a:tcPr>
                </a:tc>
                <a:extLst>
                  <a:ext uri="{0D108BD9-81ED-4DB2-BD59-A6C34878D82A}">
                    <a16:rowId xmlns:a16="http://schemas.microsoft.com/office/drawing/2014/main" val="10002"/>
                  </a:ext>
                </a:extLst>
              </a:tr>
              <a:tr h="151465">
                <a:tc>
                  <a:txBody>
                    <a:bodyPr/>
                    <a:lstStyle/>
                    <a:p>
                      <a:pPr algn="l" fontAlgn="b"/>
                      <a:r>
                        <a:rPr lang="en-US" sz="900" b="1" i="0" u="none" strike="noStrike">
                          <a:solidFill>
                            <a:srgbClr val="000000"/>
                          </a:solidFill>
                          <a:effectLst/>
                          <a:latin typeface="Calibri"/>
                        </a:rPr>
                        <a:t>Total fixed staff</a:t>
                      </a:r>
                    </a:p>
                  </a:txBody>
                  <a:tcPr marL="18000" marR="18000" marT="18000" marB="1800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8CCE4"/>
                    </a:solidFill>
                  </a:tcPr>
                </a:tc>
                <a:tc>
                  <a:txBody>
                    <a:bodyPr/>
                    <a:lstStyle/>
                    <a:p>
                      <a:pPr algn="l" fontAlgn="b"/>
                      <a:r>
                        <a:rPr lang="ru-RU" sz="900" b="1" i="0" u="none" strike="noStrike">
                          <a:solidFill>
                            <a:srgbClr val="000000"/>
                          </a:solidFill>
                          <a:effectLst/>
                          <a:latin typeface="Calibri"/>
                        </a:rPr>
                        <a:t> </a:t>
                      </a:r>
                    </a:p>
                  </a:txBody>
                  <a:tcPr marL="18000" marR="18000" marT="18000" marB="1800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8CCE4"/>
                    </a:solidFill>
                  </a:tcPr>
                </a:tc>
                <a:tc>
                  <a:txBody>
                    <a:bodyPr/>
                    <a:lstStyle/>
                    <a:p>
                      <a:pPr algn="r" fontAlgn="b"/>
                      <a:r>
                        <a:rPr lang="ru-RU" sz="900" b="1" i="0" u="none" strike="noStrike">
                          <a:solidFill>
                            <a:srgbClr val="000000"/>
                          </a:solidFill>
                          <a:effectLst/>
                          <a:latin typeface="Calibri"/>
                        </a:rPr>
                        <a:t>23</a:t>
                      </a:r>
                    </a:p>
                  </a:txBody>
                  <a:tcPr marL="18000" marR="18000" marT="18000" marB="1800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8CCE4"/>
                    </a:solidFill>
                  </a:tcPr>
                </a:tc>
                <a:tc>
                  <a:txBody>
                    <a:bodyPr/>
                    <a:lstStyle/>
                    <a:p>
                      <a:pPr algn="r" fontAlgn="b"/>
                      <a:r>
                        <a:rPr lang="ru-RU" sz="900" b="1" i="0" u="none" strike="noStrike">
                          <a:solidFill>
                            <a:srgbClr val="000000"/>
                          </a:solidFill>
                          <a:effectLst/>
                          <a:latin typeface="Calibri"/>
                        </a:rPr>
                        <a:t>23</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8CCE4"/>
                    </a:solidFill>
                  </a:tcPr>
                </a:tc>
                <a:tc>
                  <a:txBody>
                    <a:bodyPr/>
                    <a:lstStyle/>
                    <a:p>
                      <a:pPr algn="r" fontAlgn="b"/>
                      <a:r>
                        <a:rPr lang="ru-RU" sz="900" b="1" i="0" u="none" strike="noStrike">
                          <a:solidFill>
                            <a:srgbClr val="000000"/>
                          </a:solidFill>
                          <a:effectLst/>
                          <a:latin typeface="Calibri"/>
                        </a:rPr>
                        <a:t>23</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8CCE4"/>
                    </a:solidFill>
                  </a:tcPr>
                </a:tc>
                <a:tc>
                  <a:txBody>
                    <a:bodyPr/>
                    <a:lstStyle/>
                    <a:p>
                      <a:pPr algn="r" fontAlgn="b"/>
                      <a:r>
                        <a:rPr lang="ru-RU" sz="900" b="1" i="0" u="none" strike="noStrike">
                          <a:solidFill>
                            <a:srgbClr val="000000"/>
                          </a:solidFill>
                          <a:effectLst/>
                          <a:latin typeface="Calibri"/>
                        </a:rPr>
                        <a:t>23</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8CCE4"/>
                    </a:solidFill>
                  </a:tcPr>
                </a:tc>
                <a:tc>
                  <a:txBody>
                    <a:bodyPr/>
                    <a:lstStyle/>
                    <a:p>
                      <a:pPr algn="r" fontAlgn="b"/>
                      <a:r>
                        <a:rPr lang="ru-RU" sz="900" b="1" i="0" u="none" strike="noStrike">
                          <a:solidFill>
                            <a:srgbClr val="000000"/>
                          </a:solidFill>
                          <a:effectLst/>
                          <a:latin typeface="Calibri"/>
                        </a:rPr>
                        <a:t>23</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8CCE4"/>
                    </a:solidFill>
                  </a:tcPr>
                </a:tc>
                <a:tc>
                  <a:txBody>
                    <a:bodyPr/>
                    <a:lstStyle/>
                    <a:p>
                      <a:pPr algn="r" fontAlgn="b"/>
                      <a:r>
                        <a:rPr lang="ru-RU" sz="900" b="1" i="0" u="none" strike="noStrike">
                          <a:solidFill>
                            <a:srgbClr val="000000"/>
                          </a:solidFill>
                          <a:effectLst/>
                          <a:latin typeface="Calibri"/>
                        </a:rPr>
                        <a:t>40 050</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8CCE4"/>
                    </a:solidFill>
                  </a:tcPr>
                </a:tc>
                <a:tc>
                  <a:txBody>
                    <a:bodyPr/>
                    <a:lstStyle/>
                    <a:p>
                      <a:pPr algn="r" fontAlgn="b"/>
                      <a:r>
                        <a:rPr lang="ru-RU" sz="900" b="1" i="0" u="none" strike="noStrike">
                          <a:solidFill>
                            <a:srgbClr val="000000"/>
                          </a:solidFill>
                          <a:effectLst/>
                          <a:latin typeface="Calibri"/>
                        </a:rPr>
                        <a:t>40 050</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8CCE4"/>
                    </a:solidFill>
                  </a:tcPr>
                </a:tc>
                <a:tc>
                  <a:txBody>
                    <a:bodyPr/>
                    <a:lstStyle/>
                    <a:p>
                      <a:pPr algn="r" fontAlgn="b"/>
                      <a:r>
                        <a:rPr lang="ru-RU" sz="900" b="1" i="0" u="none" strike="noStrike">
                          <a:solidFill>
                            <a:srgbClr val="000000"/>
                          </a:solidFill>
                          <a:effectLst/>
                          <a:latin typeface="Calibri"/>
                        </a:rPr>
                        <a:t>40 050</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8CCE4"/>
                    </a:solidFill>
                  </a:tcPr>
                </a:tc>
                <a:tc>
                  <a:txBody>
                    <a:bodyPr/>
                    <a:lstStyle/>
                    <a:p>
                      <a:pPr algn="r" fontAlgn="b"/>
                      <a:r>
                        <a:rPr lang="ru-RU" sz="900" b="1" i="0" u="none" strike="noStrike">
                          <a:solidFill>
                            <a:srgbClr val="000000"/>
                          </a:solidFill>
                          <a:effectLst/>
                          <a:latin typeface="Calibri"/>
                        </a:rPr>
                        <a:t>40 050</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8CCE4"/>
                    </a:solidFill>
                  </a:tcPr>
                </a:tc>
                <a:tc>
                  <a:txBody>
                    <a:bodyPr/>
                    <a:lstStyle/>
                    <a:p>
                      <a:pPr algn="r" fontAlgn="b"/>
                      <a:r>
                        <a:rPr lang="ru-RU" sz="900" b="1" i="0" u="none" strike="noStrike">
                          <a:solidFill>
                            <a:srgbClr val="000000"/>
                          </a:solidFill>
                          <a:effectLst/>
                          <a:latin typeface="Calibri"/>
                        </a:rPr>
                        <a:t>40 050</a:t>
                      </a:r>
                    </a:p>
                  </a:txBody>
                  <a:tcPr marL="18000" marR="18000" marT="18000" marB="1800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8CCE4"/>
                    </a:solidFill>
                  </a:tcPr>
                </a:tc>
                <a:extLst>
                  <a:ext uri="{0D108BD9-81ED-4DB2-BD59-A6C34878D82A}">
                    <a16:rowId xmlns:a16="http://schemas.microsoft.com/office/drawing/2014/main" val="10003"/>
                  </a:ext>
                </a:extLst>
              </a:tr>
              <a:tr h="151465">
                <a:tc>
                  <a:txBody>
                    <a:bodyPr/>
                    <a:lstStyle/>
                    <a:p>
                      <a:pPr algn="l" fontAlgn="b"/>
                      <a:r>
                        <a:rPr lang="en-US" sz="900" b="0" i="0" u="none" strike="noStrike">
                          <a:solidFill>
                            <a:srgbClr val="000000"/>
                          </a:solidFill>
                          <a:effectLst/>
                          <a:latin typeface="Calibri"/>
                        </a:rPr>
                        <a:t>Mangement and direct reports</a:t>
                      </a:r>
                    </a:p>
                  </a:txBody>
                  <a:tcPr marL="18000" marR="18000" marT="18000" marB="1800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ru-RU" sz="900" b="0" i="0" u="none" strike="noStrike">
                          <a:solidFill>
                            <a:srgbClr val="000000"/>
                          </a:solidFill>
                          <a:effectLst/>
                          <a:latin typeface="Calibri"/>
                        </a:rPr>
                        <a:t> </a:t>
                      </a:r>
                    </a:p>
                  </a:txBody>
                  <a:tcPr marL="18000" marR="18000" marT="18000" marB="1800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900" b="0" i="0" u="none" strike="noStrike">
                          <a:solidFill>
                            <a:srgbClr val="000000"/>
                          </a:solidFill>
                          <a:effectLst/>
                          <a:latin typeface="Calibri"/>
                        </a:rPr>
                        <a:t>5</a:t>
                      </a:r>
                    </a:p>
                  </a:txBody>
                  <a:tcPr marL="18000" marR="18000" marT="18000" marB="1800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900" b="0" i="0" u="none" strike="noStrike">
                          <a:solidFill>
                            <a:srgbClr val="000000"/>
                          </a:solidFill>
                          <a:effectLst/>
                          <a:latin typeface="Calibri"/>
                        </a:rPr>
                        <a:t>5</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900" b="0" i="0" u="none" strike="noStrike">
                          <a:solidFill>
                            <a:srgbClr val="000000"/>
                          </a:solidFill>
                          <a:effectLst/>
                          <a:latin typeface="Calibri"/>
                        </a:rPr>
                        <a:t>5</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900" b="0" i="0" u="none" strike="noStrike">
                          <a:solidFill>
                            <a:srgbClr val="000000"/>
                          </a:solidFill>
                          <a:effectLst/>
                          <a:latin typeface="Calibri"/>
                        </a:rPr>
                        <a:t>5</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900" b="0" i="0" u="none" strike="noStrike">
                          <a:solidFill>
                            <a:srgbClr val="000000"/>
                          </a:solidFill>
                          <a:effectLst/>
                          <a:latin typeface="Calibri"/>
                        </a:rPr>
                        <a:t>5</a:t>
                      </a:r>
                    </a:p>
                  </a:txBody>
                  <a:tcPr marL="18000" marR="18000" marT="18000" marB="1800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900" b="0" i="0" u="none" strike="noStrike">
                          <a:solidFill>
                            <a:srgbClr val="000000"/>
                          </a:solidFill>
                          <a:effectLst/>
                          <a:latin typeface="Calibri"/>
                        </a:rPr>
                        <a:t>15 700</a:t>
                      </a:r>
                    </a:p>
                  </a:txBody>
                  <a:tcPr marL="18000" marR="18000" marT="18000" marB="1800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900" b="0" i="0" u="none" strike="noStrike">
                          <a:solidFill>
                            <a:srgbClr val="000000"/>
                          </a:solidFill>
                          <a:effectLst/>
                          <a:latin typeface="Calibri"/>
                        </a:rPr>
                        <a:t>15 700</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900" b="0" i="0" u="none" strike="noStrike">
                          <a:solidFill>
                            <a:srgbClr val="000000"/>
                          </a:solidFill>
                          <a:effectLst/>
                          <a:latin typeface="Calibri"/>
                        </a:rPr>
                        <a:t>15 700</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900" b="0" i="0" u="none" strike="noStrike">
                          <a:solidFill>
                            <a:srgbClr val="000000"/>
                          </a:solidFill>
                          <a:effectLst/>
                          <a:latin typeface="Calibri"/>
                        </a:rPr>
                        <a:t>15 700</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900" b="0" i="0" u="none" strike="noStrike">
                          <a:solidFill>
                            <a:srgbClr val="000000"/>
                          </a:solidFill>
                          <a:effectLst/>
                          <a:latin typeface="Calibri"/>
                        </a:rPr>
                        <a:t>15 700</a:t>
                      </a:r>
                    </a:p>
                  </a:txBody>
                  <a:tcPr marL="18000" marR="18000" marT="18000" marB="1800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extLst>
                  <a:ext uri="{0D108BD9-81ED-4DB2-BD59-A6C34878D82A}">
                    <a16:rowId xmlns:a16="http://schemas.microsoft.com/office/drawing/2014/main" val="10004"/>
                  </a:ext>
                </a:extLst>
              </a:tr>
              <a:tr h="151465">
                <a:tc>
                  <a:txBody>
                    <a:bodyPr/>
                    <a:lstStyle/>
                    <a:p>
                      <a:pPr algn="l" fontAlgn="b"/>
                      <a:r>
                        <a:rPr lang="en-US" sz="900" b="0" i="0" u="none" strike="noStrike">
                          <a:solidFill>
                            <a:srgbClr val="000000"/>
                          </a:solidFill>
                          <a:effectLst/>
                          <a:latin typeface="Calibri"/>
                        </a:rPr>
                        <a:t>Operations department</a:t>
                      </a:r>
                    </a:p>
                  </a:txBody>
                  <a:tcPr marL="18000" marR="18000" marT="18000" marB="1800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ru-RU" sz="900" b="0" i="0" u="none" strike="noStrike">
                          <a:solidFill>
                            <a:srgbClr val="000000"/>
                          </a:solidFill>
                          <a:effectLst/>
                          <a:latin typeface="Calibri"/>
                        </a:rPr>
                        <a:t> </a:t>
                      </a:r>
                    </a:p>
                  </a:txBody>
                  <a:tcPr marL="18000" marR="18000" marT="18000" marB="1800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900" b="0" i="0" u="none" strike="noStrike">
                          <a:solidFill>
                            <a:srgbClr val="000000"/>
                          </a:solidFill>
                          <a:effectLst/>
                          <a:latin typeface="Calibri"/>
                        </a:rPr>
                        <a:t>3</a:t>
                      </a:r>
                    </a:p>
                  </a:txBody>
                  <a:tcPr marL="18000" marR="18000" marT="18000" marB="1800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900" b="0" i="0" u="none" strike="noStrike">
                          <a:solidFill>
                            <a:srgbClr val="000000"/>
                          </a:solidFill>
                          <a:effectLst/>
                          <a:latin typeface="Calibri"/>
                        </a:rPr>
                        <a:t>3</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900" b="0" i="0" u="none" strike="noStrike">
                          <a:solidFill>
                            <a:srgbClr val="000000"/>
                          </a:solidFill>
                          <a:effectLst/>
                          <a:latin typeface="Calibri"/>
                        </a:rPr>
                        <a:t>3</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900" b="0" i="0" u="none" strike="noStrike">
                          <a:solidFill>
                            <a:srgbClr val="000000"/>
                          </a:solidFill>
                          <a:effectLst/>
                          <a:latin typeface="Calibri"/>
                        </a:rPr>
                        <a:t>3</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900" b="0" i="0" u="none" strike="noStrike">
                          <a:solidFill>
                            <a:srgbClr val="000000"/>
                          </a:solidFill>
                          <a:effectLst/>
                          <a:latin typeface="Calibri"/>
                        </a:rPr>
                        <a:t>3</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900" b="0" i="0" u="none" strike="noStrike">
                          <a:solidFill>
                            <a:srgbClr val="000000"/>
                          </a:solidFill>
                          <a:effectLst/>
                          <a:latin typeface="Calibri"/>
                        </a:rPr>
                        <a:t>4 550</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900" b="0" i="0" u="none" strike="noStrike">
                          <a:solidFill>
                            <a:srgbClr val="000000"/>
                          </a:solidFill>
                          <a:effectLst/>
                          <a:latin typeface="Calibri"/>
                        </a:rPr>
                        <a:t>4 550</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900" b="0" i="0" u="none" strike="noStrike">
                          <a:solidFill>
                            <a:srgbClr val="000000"/>
                          </a:solidFill>
                          <a:effectLst/>
                          <a:latin typeface="Calibri"/>
                        </a:rPr>
                        <a:t>4 550</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900" b="0" i="0" u="none" strike="noStrike">
                          <a:solidFill>
                            <a:srgbClr val="000000"/>
                          </a:solidFill>
                          <a:effectLst/>
                          <a:latin typeface="Calibri"/>
                        </a:rPr>
                        <a:t>4 550</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900" b="0" i="0" u="none" strike="noStrike">
                          <a:solidFill>
                            <a:srgbClr val="000000"/>
                          </a:solidFill>
                          <a:effectLst/>
                          <a:latin typeface="Calibri"/>
                        </a:rPr>
                        <a:t>4 550</a:t>
                      </a:r>
                    </a:p>
                  </a:txBody>
                  <a:tcPr marL="18000" marR="18000" marT="18000" marB="1800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extLst>
                  <a:ext uri="{0D108BD9-81ED-4DB2-BD59-A6C34878D82A}">
                    <a16:rowId xmlns:a16="http://schemas.microsoft.com/office/drawing/2014/main" val="10005"/>
                  </a:ext>
                </a:extLst>
              </a:tr>
              <a:tr h="151465">
                <a:tc>
                  <a:txBody>
                    <a:bodyPr/>
                    <a:lstStyle/>
                    <a:p>
                      <a:pPr algn="l" fontAlgn="b"/>
                      <a:r>
                        <a:rPr lang="en-US" sz="900" b="0" i="0" u="none" strike="noStrike">
                          <a:solidFill>
                            <a:srgbClr val="000000"/>
                          </a:solidFill>
                          <a:effectLst/>
                          <a:latin typeface="Calibri"/>
                        </a:rPr>
                        <a:t>Risk department</a:t>
                      </a:r>
                    </a:p>
                  </a:txBody>
                  <a:tcPr marL="18000" marR="18000" marT="18000" marB="1800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ru-RU" sz="900" b="0" i="0" u="none" strike="noStrike">
                          <a:solidFill>
                            <a:srgbClr val="000000"/>
                          </a:solidFill>
                          <a:effectLst/>
                          <a:latin typeface="Calibri"/>
                        </a:rPr>
                        <a:t> </a:t>
                      </a:r>
                    </a:p>
                  </a:txBody>
                  <a:tcPr marL="18000" marR="18000" marT="18000" marB="1800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900" b="0" i="0" u="none" strike="noStrike">
                          <a:solidFill>
                            <a:srgbClr val="000000"/>
                          </a:solidFill>
                          <a:effectLst/>
                          <a:latin typeface="Calibri"/>
                        </a:rPr>
                        <a:t>5</a:t>
                      </a:r>
                    </a:p>
                  </a:txBody>
                  <a:tcPr marL="18000" marR="18000" marT="18000" marB="1800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900" b="0" i="0" u="none" strike="noStrike">
                          <a:solidFill>
                            <a:srgbClr val="000000"/>
                          </a:solidFill>
                          <a:effectLst/>
                          <a:latin typeface="Calibri"/>
                        </a:rPr>
                        <a:t>5</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900" b="0" i="0" u="none" strike="noStrike">
                          <a:solidFill>
                            <a:srgbClr val="000000"/>
                          </a:solidFill>
                          <a:effectLst/>
                          <a:latin typeface="Calibri"/>
                        </a:rPr>
                        <a:t>5</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900" b="0" i="0" u="none" strike="noStrike">
                          <a:solidFill>
                            <a:srgbClr val="000000"/>
                          </a:solidFill>
                          <a:effectLst/>
                          <a:latin typeface="Calibri"/>
                        </a:rPr>
                        <a:t>5</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900" b="0" i="0" u="none" strike="noStrike">
                          <a:solidFill>
                            <a:srgbClr val="000000"/>
                          </a:solidFill>
                          <a:effectLst/>
                          <a:latin typeface="Calibri"/>
                        </a:rPr>
                        <a:t>5</a:t>
                      </a:r>
                    </a:p>
                  </a:txBody>
                  <a:tcPr marL="18000" marR="18000" marT="18000" marB="1800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900" b="0" i="0" u="none" strike="noStrike">
                          <a:solidFill>
                            <a:srgbClr val="000000"/>
                          </a:solidFill>
                          <a:effectLst/>
                          <a:latin typeface="Calibri"/>
                        </a:rPr>
                        <a:t>6 550</a:t>
                      </a:r>
                    </a:p>
                  </a:txBody>
                  <a:tcPr marL="18000" marR="18000" marT="18000" marB="1800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900" b="0" i="0" u="none" strike="noStrike">
                          <a:solidFill>
                            <a:srgbClr val="000000"/>
                          </a:solidFill>
                          <a:effectLst/>
                          <a:latin typeface="Calibri"/>
                        </a:rPr>
                        <a:t>6 550</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900" b="0" i="0" u="none" strike="noStrike">
                          <a:solidFill>
                            <a:srgbClr val="000000"/>
                          </a:solidFill>
                          <a:effectLst/>
                          <a:latin typeface="Calibri"/>
                        </a:rPr>
                        <a:t>6 550</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900" b="0" i="0" u="none" strike="noStrike">
                          <a:solidFill>
                            <a:srgbClr val="000000"/>
                          </a:solidFill>
                          <a:effectLst/>
                          <a:latin typeface="Calibri"/>
                        </a:rPr>
                        <a:t>6 550</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900" b="0" i="0" u="none" strike="noStrike">
                          <a:solidFill>
                            <a:srgbClr val="000000"/>
                          </a:solidFill>
                          <a:effectLst/>
                          <a:latin typeface="Calibri"/>
                        </a:rPr>
                        <a:t>6 550</a:t>
                      </a:r>
                    </a:p>
                  </a:txBody>
                  <a:tcPr marL="18000" marR="18000" marT="18000" marB="1800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extLst>
                  <a:ext uri="{0D108BD9-81ED-4DB2-BD59-A6C34878D82A}">
                    <a16:rowId xmlns:a16="http://schemas.microsoft.com/office/drawing/2014/main" val="10006"/>
                  </a:ext>
                </a:extLst>
              </a:tr>
              <a:tr h="151465">
                <a:tc>
                  <a:txBody>
                    <a:bodyPr/>
                    <a:lstStyle/>
                    <a:p>
                      <a:pPr algn="l" fontAlgn="b"/>
                      <a:r>
                        <a:rPr lang="en-US" sz="900" b="0" i="0" u="none" strike="noStrike">
                          <a:solidFill>
                            <a:srgbClr val="000000"/>
                          </a:solidFill>
                          <a:effectLst/>
                          <a:latin typeface="Calibri"/>
                        </a:rPr>
                        <a:t>Financial department</a:t>
                      </a:r>
                    </a:p>
                  </a:txBody>
                  <a:tcPr marL="18000" marR="18000" marT="18000" marB="1800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ru-RU" sz="900" b="0" i="0" u="none" strike="noStrike">
                          <a:solidFill>
                            <a:srgbClr val="000000"/>
                          </a:solidFill>
                          <a:effectLst/>
                          <a:latin typeface="Calibri"/>
                        </a:rPr>
                        <a:t> </a:t>
                      </a:r>
                    </a:p>
                  </a:txBody>
                  <a:tcPr marL="18000" marR="18000" marT="18000" marB="1800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900" b="0" i="0" u="none" strike="noStrike">
                          <a:solidFill>
                            <a:srgbClr val="000000"/>
                          </a:solidFill>
                          <a:effectLst/>
                          <a:latin typeface="Calibri"/>
                        </a:rPr>
                        <a:t>3</a:t>
                      </a:r>
                    </a:p>
                  </a:txBody>
                  <a:tcPr marL="18000" marR="18000" marT="18000" marB="1800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900" b="0" i="0" u="none" strike="noStrike">
                          <a:solidFill>
                            <a:srgbClr val="000000"/>
                          </a:solidFill>
                          <a:effectLst/>
                          <a:latin typeface="Calibri"/>
                        </a:rPr>
                        <a:t>3</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900" b="0" i="0" u="none" strike="noStrike">
                          <a:solidFill>
                            <a:srgbClr val="000000"/>
                          </a:solidFill>
                          <a:effectLst/>
                          <a:latin typeface="Calibri"/>
                        </a:rPr>
                        <a:t>3</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900" b="0" i="0" u="none" strike="noStrike">
                          <a:solidFill>
                            <a:srgbClr val="000000"/>
                          </a:solidFill>
                          <a:effectLst/>
                          <a:latin typeface="Calibri"/>
                        </a:rPr>
                        <a:t>3</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900" b="0" i="0" u="none" strike="noStrike">
                          <a:solidFill>
                            <a:srgbClr val="000000"/>
                          </a:solidFill>
                          <a:effectLst/>
                          <a:latin typeface="Calibri"/>
                        </a:rPr>
                        <a:t>3</a:t>
                      </a:r>
                    </a:p>
                  </a:txBody>
                  <a:tcPr marL="18000" marR="18000" marT="18000" marB="1800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900" b="0" i="0" u="none" strike="noStrike">
                          <a:solidFill>
                            <a:srgbClr val="000000"/>
                          </a:solidFill>
                          <a:effectLst/>
                          <a:latin typeface="Calibri"/>
                        </a:rPr>
                        <a:t>4 400</a:t>
                      </a:r>
                    </a:p>
                  </a:txBody>
                  <a:tcPr marL="18000" marR="18000" marT="18000" marB="1800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900" b="0" i="0" u="none" strike="noStrike">
                          <a:solidFill>
                            <a:srgbClr val="000000"/>
                          </a:solidFill>
                          <a:effectLst/>
                          <a:latin typeface="Calibri"/>
                        </a:rPr>
                        <a:t>4 400</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900" b="0" i="0" u="none" strike="noStrike">
                          <a:solidFill>
                            <a:srgbClr val="000000"/>
                          </a:solidFill>
                          <a:effectLst/>
                          <a:latin typeface="Calibri"/>
                        </a:rPr>
                        <a:t>4 400</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900" b="0" i="0" u="none" strike="noStrike">
                          <a:solidFill>
                            <a:srgbClr val="000000"/>
                          </a:solidFill>
                          <a:effectLst/>
                          <a:latin typeface="Calibri"/>
                        </a:rPr>
                        <a:t>4 400</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900" b="0" i="0" u="none" strike="noStrike">
                          <a:solidFill>
                            <a:srgbClr val="000000"/>
                          </a:solidFill>
                          <a:effectLst/>
                          <a:latin typeface="Calibri"/>
                        </a:rPr>
                        <a:t>4 400</a:t>
                      </a:r>
                    </a:p>
                  </a:txBody>
                  <a:tcPr marL="18000" marR="18000" marT="18000" marB="1800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extLst>
                  <a:ext uri="{0D108BD9-81ED-4DB2-BD59-A6C34878D82A}">
                    <a16:rowId xmlns:a16="http://schemas.microsoft.com/office/drawing/2014/main" val="10007"/>
                  </a:ext>
                </a:extLst>
              </a:tr>
              <a:tr h="151465">
                <a:tc>
                  <a:txBody>
                    <a:bodyPr/>
                    <a:lstStyle/>
                    <a:p>
                      <a:pPr algn="l" fontAlgn="b"/>
                      <a:r>
                        <a:rPr lang="en-US" sz="900" b="0" i="0" u="none" strike="noStrike">
                          <a:solidFill>
                            <a:srgbClr val="000000"/>
                          </a:solidFill>
                          <a:effectLst/>
                          <a:latin typeface="Calibri"/>
                        </a:rPr>
                        <a:t>Marketing department</a:t>
                      </a:r>
                    </a:p>
                  </a:txBody>
                  <a:tcPr marL="18000" marR="18000" marT="18000" marB="1800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ru-RU" sz="900" b="0" i="0" u="none" strike="noStrike">
                          <a:solidFill>
                            <a:srgbClr val="000000"/>
                          </a:solidFill>
                          <a:effectLst/>
                          <a:latin typeface="Calibri"/>
                        </a:rPr>
                        <a:t> </a:t>
                      </a:r>
                    </a:p>
                  </a:txBody>
                  <a:tcPr marL="18000" marR="18000" marT="18000" marB="1800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900" b="0" i="0" u="none" strike="noStrike">
                          <a:solidFill>
                            <a:srgbClr val="000000"/>
                          </a:solidFill>
                          <a:effectLst/>
                          <a:latin typeface="Calibri"/>
                        </a:rPr>
                        <a:t>1</a:t>
                      </a:r>
                    </a:p>
                  </a:txBody>
                  <a:tcPr marL="18000" marR="18000" marT="18000" marB="1800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900" b="0" i="0" u="none" strike="noStrike">
                          <a:solidFill>
                            <a:srgbClr val="000000"/>
                          </a:solidFill>
                          <a:effectLst/>
                          <a:latin typeface="Calibri"/>
                        </a:rPr>
                        <a:t>1</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900" b="0" i="0" u="none" strike="noStrike">
                          <a:solidFill>
                            <a:srgbClr val="000000"/>
                          </a:solidFill>
                          <a:effectLst/>
                          <a:latin typeface="Calibri"/>
                        </a:rPr>
                        <a:t>1</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900" b="0" i="0" u="none" strike="noStrike">
                          <a:solidFill>
                            <a:srgbClr val="000000"/>
                          </a:solidFill>
                          <a:effectLst/>
                          <a:latin typeface="Calibri"/>
                        </a:rPr>
                        <a:t>1</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900" b="0" i="0" u="none" strike="noStrike">
                          <a:solidFill>
                            <a:srgbClr val="000000"/>
                          </a:solidFill>
                          <a:effectLst/>
                          <a:latin typeface="Calibri"/>
                        </a:rPr>
                        <a:t>1</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900" b="0" i="0" u="none" strike="noStrike">
                          <a:solidFill>
                            <a:srgbClr val="000000"/>
                          </a:solidFill>
                          <a:effectLst/>
                          <a:latin typeface="Calibri"/>
                        </a:rPr>
                        <a:t>1 500</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900" b="0" i="0" u="none" strike="noStrike">
                          <a:solidFill>
                            <a:srgbClr val="000000"/>
                          </a:solidFill>
                          <a:effectLst/>
                          <a:latin typeface="Calibri"/>
                        </a:rPr>
                        <a:t>1 500</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900" b="0" i="0" u="none" strike="noStrike">
                          <a:solidFill>
                            <a:srgbClr val="000000"/>
                          </a:solidFill>
                          <a:effectLst/>
                          <a:latin typeface="Calibri"/>
                        </a:rPr>
                        <a:t>1 500</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900" b="0" i="0" u="none" strike="noStrike">
                          <a:solidFill>
                            <a:srgbClr val="000000"/>
                          </a:solidFill>
                          <a:effectLst/>
                          <a:latin typeface="Calibri"/>
                        </a:rPr>
                        <a:t>1 500</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900" b="0" i="0" u="none" strike="noStrike">
                          <a:solidFill>
                            <a:srgbClr val="000000"/>
                          </a:solidFill>
                          <a:effectLst/>
                          <a:latin typeface="Calibri"/>
                        </a:rPr>
                        <a:t>1 500</a:t>
                      </a:r>
                    </a:p>
                  </a:txBody>
                  <a:tcPr marL="18000" marR="18000" marT="18000" marB="1800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extLst>
                  <a:ext uri="{0D108BD9-81ED-4DB2-BD59-A6C34878D82A}">
                    <a16:rowId xmlns:a16="http://schemas.microsoft.com/office/drawing/2014/main" val="10008"/>
                  </a:ext>
                </a:extLst>
              </a:tr>
              <a:tr h="151465">
                <a:tc>
                  <a:txBody>
                    <a:bodyPr/>
                    <a:lstStyle/>
                    <a:p>
                      <a:pPr algn="l" fontAlgn="b"/>
                      <a:r>
                        <a:rPr lang="en-US" sz="900" b="0" i="0" u="none" strike="noStrike">
                          <a:solidFill>
                            <a:srgbClr val="000000"/>
                          </a:solidFill>
                          <a:effectLst/>
                          <a:latin typeface="Calibri"/>
                        </a:rPr>
                        <a:t>Digital marketing department</a:t>
                      </a:r>
                    </a:p>
                  </a:txBody>
                  <a:tcPr marL="18000" marR="18000" marT="18000" marB="1800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ru-RU" sz="900" b="0" i="0" u="none" strike="noStrike">
                          <a:solidFill>
                            <a:srgbClr val="000000"/>
                          </a:solidFill>
                          <a:effectLst/>
                          <a:latin typeface="Calibri"/>
                        </a:rPr>
                        <a:t> </a:t>
                      </a:r>
                    </a:p>
                  </a:txBody>
                  <a:tcPr marL="18000" marR="18000" marT="18000" marB="1800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900" b="0" i="0" u="none" strike="noStrike">
                          <a:solidFill>
                            <a:srgbClr val="000000"/>
                          </a:solidFill>
                          <a:effectLst/>
                          <a:latin typeface="Calibri"/>
                        </a:rPr>
                        <a:t>1</a:t>
                      </a:r>
                    </a:p>
                  </a:txBody>
                  <a:tcPr marL="18000" marR="18000" marT="18000" marB="1800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900" b="0" i="0" u="none" strike="noStrike">
                          <a:solidFill>
                            <a:srgbClr val="000000"/>
                          </a:solidFill>
                          <a:effectLst/>
                          <a:latin typeface="Calibri"/>
                        </a:rPr>
                        <a:t>1</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900" b="0" i="0" u="none" strike="noStrike">
                          <a:solidFill>
                            <a:srgbClr val="000000"/>
                          </a:solidFill>
                          <a:effectLst/>
                          <a:latin typeface="Calibri"/>
                        </a:rPr>
                        <a:t>1</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900" b="0" i="0" u="none" strike="noStrike">
                          <a:solidFill>
                            <a:srgbClr val="000000"/>
                          </a:solidFill>
                          <a:effectLst/>
                          <a:latin typeface="Calibri"/>
                        </a:rPr>
                        <a:t>1</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900" b="0" i="0" u="none" strike="noStrike">
                          <a:solidFill>
                            <a:srgbClr val="000000"/>
                          </a:solidFill>
                          <a:effectLst/>
                          <a:latin typeface="Calibri"/>
                        </a:rPr>
                        <a:t>1</a:t>
                      </a:r>
                    </a:p>
                  </a:txBody>
                  <a:tcPr marL="18000" marR="18000" marT="18000" marB="1800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900" b="0" i="0" u="none" strike="noStrike">
                          <a:solidFill>
                            <a:srgbClr val="000000"/>
                          </a:solidFill>
                          <a:effectLst/>
                          <a:latin typeface="Calibri"/>
                        </a:rPr>
                        <a:t>2 000</a:t>
                      </a:r>
                    </a:p>
                  </a:txBody>
                  <a:tcPr marL="18000" marR="18000" marT="18000" marB="1800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900" b="0" i="0" u="none" strike="noStrike">
                          <a:solidFill>
                            <a:srgbClr val="000000"/>
                          </a:solidFill>
                          <a:effectLst/>
                          <a:latin typeface="Calibri"/>
                        </a:rPr>
                        <a:t>2 000</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900" b="0" i="0" u="none" strike="noStrike">
                          <a:solidFill>
                            <a:srgbClr val="000000"/>
                          </a:solidFill>
                          <a:effectLst/>
                          <a:latin typeface="Calibri"/>
                        </a:rPr>
                        <a:t>2 000</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900" b="0" i="0" u="none" strike="noStrike">
                          <a:solidFill>
                            <a:srgbClr val="000000"/>
                          </a:solidFill>
                          <a:effectLst/>
                          <a:latin typeface="Calibri"/>
                        </a:rPr>
                        <a:t>2 000</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900" b="0" i="0" u="none" strike="noStrike">
                          <a:solidFill>
                            <a:srgbClr val="000000"/>
                          </a:solidFill>
                          <a:effectLst/>
                          <a:latin typeface="Calibri"/>
                        </a:rPr>
                        <a:t>2 000</a:t>
                      </a:r>
                    </a:p>
                  </a:txBody>
                  <a:tcPr marL="18000" marR="18000" marT="18000" marB="1800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extLst>
                  <a:ext uri="{0D108BD9-81ED-4DB2-BD59-A6C34878D82A}">
                    <a16:rowId xmlns:a16="http://schemas.microsoft.com/office/drawing/2014/main" val="10009"/>
                  </a:ext>
                </a:extLst>
              </a:tr>
              <a:tr h="151465">
                <a:tc>
                  <a:txBody>
                    <a:bodyPr/>
                    <a:lstStyle/>
                    <a:p>
                      <a:pPr algn="l" fontAlgn="b"/>
                      <a:r>
                        <a:rPr lang="en-US" sz="900" b="0" i="0" u="none" strike="noStrike">
                          <a:solidFill>
                            <a:srgbClr val="000000"/>
                          </a:solidFill>
                          <a:effectLst/>
                          <a:latin typeface="Calibri"/>
                        </a:rPr>
                        <a:t>IT department</a:t>
                      </a:r>
                    </a:p>
                  </a:txBody>
                  <a:tcPr marL="18000" marR="18000" marT="18000" marB="1800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ru-RU" sz="900" b="0" i="0" u="none" strike="noStrike">
                          <a:solidFill>
                            <a:srgbClr val="000000"/>
                          </a:solidFill>
                          <a:effectLst/>
                          <a:latin typeface="Calibri"/>
                        </a:rPr>
                        <a:t> </a:t>
                      </a:r>
                    </a:p>
                  </a:txBody>
                  <a:tcPr marL="18000" marR="18000" marT="18000" marB="1800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900" b="0" i="0" u="none" strike="noStrike">
                          <a:solidFill>
                            <a:srgbClr val="000000"/>
                          </a:solidFill>
                          <a:effectLst/>
                          <a:latin typeface="Calibri"/>
                        </a:rPr>
                        <a:t>1</a:t>
                      </a:r>
                    </a:p>
                  </a:txBody>
                  <a:tcPr marL="18000" marR="18000" marT="18000" marB="1800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900" b="0" i="0" u="none" strike="noStrike">
                          <a:solidFill>
                            <a:srgbClr val="000000"/>
                          </a:solidFill>
                          <a:effectLst/>
                          <a:latin typeface="Calibri"/>
                        </a:rPr>
                        <a:t>1</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900" b="0" i="0" u="none" strike="noStrike">
                          <a:solidFill>
                            <a:srgbClr val="000000"/>
                          </a:solidFill>
                          <a:effectLst/>
                          <a:latin typeface="Calibri"/>
                        </a:rPr>
                        <a:t>1</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900" b="0" i="0" u="none" strike="noStrike">
                          <a:solidFill>
                            <a:srgbClr val="000000"/>
                          </a:solidFill>
                          <a:effectLst/>
                          <a:latin typeface="Calibri"/>
                        </a:rPr>
                        <a:t>1</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900" b="0" i="0" u="none" strike="noStrike">
                          <a:solidFill>
                            <a:srgbClr val="000000"/>
                          </a:solidFill>
                          <a:effectLst/>
                          <a:latin typeface="Calibri"/>
                        </a:rPr>
                        <a:t>1</a:t>
                      </a:r>
                    </a:p>
                  </a:txBody>
                  <a:tcPr marL="18000" marR="18000" marT="18000" marB="1800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900" b="0" i="0" u="none" strike="noStrike">
                          <a:solidFill>
                            <a:srgbClr val="000000"/>
                          </a:solidFill>
                          <a:effectLst/>
                          <a:latin typeface="Calibri"/>
                        </a:rPr>
                        <a:t>2 000</a:t>
                      </a:r>
                    </a:p>
                  </a:txBody>
                  <a:tcPr marL="18000" marR="18000" marT="18000" marB="1800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900" b="0" i="0" u="none" strike="noStrike">
                          <a:solidFill>
                            <a:srgbClr val="000000"/>
                          </a:solidFill>
                          <a:effectLst/>
                          <a:latin typeface="Calibri"/>
                        </a:rPr>
                        <a:t>2 000</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900" b="0" i="0" u="none" strike="noStrike">
                          <a:solidFill>
                            <a:srgbClr val="000000"/>
                          </a:solidFill>
                          <a:effectLst/>
                          <a:latin typeface="Calibri"/>
                        </a:rPr>
                        <a:t>2 000</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900" b="0" i="0" u="none" strike="noStrike">
                          <a:solidFill>
                            <a:srgbClr val="000000"/>
                          </a:solidFill>
                          <a:effectLst/>
                          <a:latin typeface="Calibri"/>
                        </a:rPr>
                        <a:t>2 000</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900" b="0" i="0" u="none" strike="noStrike">
                          <a:solidFill>
                            <a:srgbClr val="000000"/>
                          </a:solidFill>
                          <a:effectLst/>
                          <a:latin typeface="Calibri"/>
                        </a:rPr>
                        <a:t>2 000</a:t>
                      </a:r>
                    </a:p>
                  </a:txBody>
                  <a:tcPr marL="18000" marR="18000" marT="18000" marB="1800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extLst>
                  <a:ext uri="{0D108BD9-81ED-4DB2-BD59-A6C34878D82A}">
                    <a16:rowId xmlns:a16="http://schemas.microsoft.com/office/drawing/2014/main" val="10010"/>
                  </a:ext>
                </a:extLst>
              </a:tr>
              <a:tr h="159038">
                <a:tc>
                  <a:txBody>
                    <a:bodyPr/>
                    <a:lstStyle/>
                    <a:p>
                      <a:pPr algn="l" fontAlgn="b"/>
                      <a:r>
                        <a:rPr lang="en-US" sz="900" b="0" i="0" u="none" strike="noStrike">
                          <a:solidFill>
                            <a:srgbClr val="000000"/>
                          </a:solidFill>
                          <a:effectLst/>
                          <a:latin typeface="Calibri"/>
                        </a:rPr>
                        <a:t>HR department</a:t>
                      </a:r>
                    </a:p>
                  </a:txBody>
                  <a:tcPr marL="18000" marR="18000" marT="18000" marB="1800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ru-RU" sz="900" b="0" i="0" u="none" strike="noStrike">
                          <a:solidFill>
                            <a:srgbClr val="000000"/>
                          </a:solidFill>
                          <a:effectLst/>
                          <a:latin typeface="Calibri"/>
                        </a:rPr>
                        <a:t> </a:t>
                      </a:r>
                    </a:p>
                  </a:txBody>
                  <a:tcPr marL="18000" marR="18000" marT="18000" marB="1800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900" b="0" i="0" u="none" strike="noStrike">
                          <a:solidFill>
                            <a:srgbClr val="000000"/>
                          </a:solidFill>
                          <a:effectLst/>
                          <a:latin typeface="Calibri"/>
                        </a:rPr>
                        <a:t>4</a:t>
                      </a:r>
                    </a:p>
                  </a:txBody>
                  <a:tcPr marL="18000" marR="18000" marT="18000" marB="1800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900" b="0" i="0" u="none" strike="noStrike">
                          <a:solidFill>
                            <a:srgbClr val="000000"/>
                          </a:solidFill>
                          <a:effectLst/>
                          <a:latin typeface="Calibri"/>
                        </a:rPr>
                        <a:t>4</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900" b="0" i="0" u="none" strike="noStrike">
                          <a:solidFill>
                            <a:srgbClr val="000000"/>
                          </a:solidFill>
                          <a:effectLst/>
                          <a:latin typeface="Calibri"/>
                        </a:rPr>
                        <a:t>4</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900" b="0" i="0" u="none" strike="noStrike">
                          <a:solidFill>
                            <a:srgbClr val="000000"/>
                          </a:solidFill>
                          <a:effectLst/>
                          <a:latin typeface="Calibri"/>
                        </a:rPr>
                        <a:t>4</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900" b="0" i="0" u="none" strike="noStrike">
                          <a:solidFill>
                            <a:srgbClr val="000000"/>
                          </a:solidFill>
                          <a:effectLst/>
                          <a:latin typeface="Calibri"/>
                        </a:rPr>
                        <a:t>4</a:t>
                      </a:r>
                    </a:p>
                  </a:txBody>
                  <a:tcPr marL="18000" marR="18000" marT="18000" marB="1800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900" b="0" i="0" u="none" strike="noStrike">
                          <a:solidFill>
                            <a:srgbClr val="000000"/>
                          </a:solidFill>
                          <a:effectLst/>
                          <a:latin typeface="Calibri"/>
                        </a:rPr>
                        <a:t>3 350</a:t>
                      </a:r>
                    </a:p>
                  </a:txBody>
                  <a:tcPr marL="18000" marR="18000" marT="18000" marB="1800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900" b="0" i="0" u="none" strike="noStrike">
                          <a:solidFill>
                            <a:srgbClr val="000000"/>
                          </a:solidFill>
                          <a:effectLst/>
                          <a:latin typeface="Calibri"/>
                        </a:rPr>
                        <a:t>3 350</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900" b="0" i="0" u="none" strike="noStrike">
                          <a:solidFill>
                            <a:srgbClr val="000000"/>
                          </a:solidFill>
                          <a:effectLst/>
                          <a:latin typeface="Calibri"/>
                        </a:rPr>
                        <a:t>3 350</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900" b="0" i="0" u="none" strike="noStrike">
                          <a:solidFill>
                            <a:srgbClr val="000000"/>
                          </a:solidFill>
                          <a:effectLst/>
                          <a:latin typeface="Calibri"/>
                        </a:rPr>
                        <a:t>3 350</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900" b="0" i="0" u="none" strike="noStrike">
                          <a:solidFill>
                            <a:srgbClr val="000000"/>
                          </a:solidFill>
                          <a:effectLst/>
                          <a:latin typeface="Calibri"/>
                        </a:rPr>
                        <a:t>3 350</a:t>
                      </a:r>
                    </a:p>
                  </a:txBody>
                  <a:tcPr marL="18000" marR="18000" marT="18000" marB="1800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extLst>
                  <a:ext uri="{0D108BD9-81ED-4DB2-BD59-A6C34878D82A}">
                    <a16:rowId xmlns:a16="http://schemas.microsoft.com/office/drawing/2014/main" val="10011"/>
                  </a:ext>
                </a:extLst>
              </a:tr>
              <a:tr h="151465">
                <a:tc>
                  <a:txBody>
                    <a:bodyPr/>
                    <a:lstStyle/>
                    <a:p>
                      <a:pPr algn="l" fontAlgn="b"/>
                      <a:r>
                        <a:rPr lang="en-US" sz="900" b="1" i="0" u="none" strike="noStrike">
                          <a:solidFill>
                            <a:srgbClr val="000000"/>
                          </a:solidFill>
                          <a:effectLst/>
                          <a:latin typeface="Calibri"/>
                        </a:rPr>
                        <a:t>Total variable staff</a:t>
                      </a:r>
                    </a:p>
                  </a:txBody>
                  <a:tcPr marL="18000" marR="18000" marT="18000" marB="1800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8CCE4"/>
                    </a:solidFill>
                  </a:tcPr>
                </a:tc>
                <a:tc>
                  <a:txBody>
                    <a:bodyPr/>
                    <a:lstStyle/>
                    <a:p>
                      <a:pPr algn="l" fontAlgn="b"/>
                      <a:r>
                        <a:rPr lang="ru-RU" sz="900" b="1" i="0" u="none" strike="noStrike">
                          <a:solidFill>
                            <a:srgbClr val="000000"/>
                          </a:solidFill>
                          <a:effectLst/>
                          <a:latin typeface="Calibri"/>
                        </a:rPr>
                        <a:t> </a:t>
                      </a:r>
                    </a:p>
                  </a:txBody>
                  <a:tcPr marL="18000" marR="18000" marT="18000" marB="1800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8CCE4"/>
                    </a:solidFill>
                  </a:tcPr>
                </a:tc>
                <a:tc>
                  <a:txBody>
                    <a:bodyPr/>
                    <a:lstStyle/>
                    <a:p>
                      <a:pPr algn="r" fontAlgn="b"/>
                      <a:r>
                        <a:rPr lang="ru-RU" sz="900" b="1" i="0" u="none" strike="noStrike">
                          <a:solidFill>
                            <a:srgbClr val="000000"/>
                          </a:solidFill>
                          <a:effectLst/>
                          <a:latin typeface="Calibri"/>
                        </a:rPr>
                        <a:t>40</a:t>
                      </a:r>
                    </a:p>
                  </a:txBody>
                  <a:tcPr marL="18000" marR="18000" marT="18000" marB="1800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8CCE4"/>
                    </a:solidFill>
                  </a:tcPr>
                </a:tc>
                <a:tc>
                  <a:txBody>
                    <a:bodyPr/>
                    <a:lstStyle/>
                    <a:p>
                      <a:pPr algn="r" fontAlgn="b"/>
                      <a:r>
                        <a:rPr lang="ru-RU" sz="900" b="1" i="0" u="none" strike="noStrike">
                          <a:solidFill>
                            <a:srgbClr val="000000"/>
                          </a:solidFill>
                          <a:effectLst/>
                          <a:latin typeface="Calibri"/>
                        </a:rPr>
                        <a:t>118</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8CCE4"/>
                    </a:solidFill>
                  </a:tcPr>
                </a:tc>
                <a:tc>
                  <a:txBody>
                    <a:bodyPr/>
                    <a:lstStyle/>
                    <a:p>
                      <a:pPr algn="r" fontAlgn="b"/>
                      <a:r>
                        <a:rPr lang="ru-RU" sz="900" b="1" i="0" u="none" strike="noStrike">
                          <a:solidFill>
                            <a:srgbClr val="000000"/>
                          </a:solidFill>
                          <a:effectLst/>
                          <a:latin typeface="Calibri"/>
                        </a:rPr>
                        <a:t>160</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8CCE4"/>
                    </a:solidFill>
                  </a:tcPr>
                </a:tc>
                <a:tc>
                  <a:txBody>
                    <a:bodyPr/>
                    <a:lstStyle/>
                    <a:p>
                      <a:pPr algn="r" fontAlgn="b"/>
                      <a:r>
                        <a:rPr lang="ru-RU" sz="900" b="1" i="0" u="none" strike="noStrike">
                          <a:solidFill>
                            <a:srgbClr val="000000"/>
                          </a:solidFill>
                          <a:effectLst/>
                          <a:latin typeface="Calibri"/>
                        </a:rPr>
                        <a:t>211</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8CCE4"/>
                    </a:solidFill>
                  </a:tcPr>
                </a:tc>
                <a:tc>
                  <a:txBody>
                    <a:bodyPr/>
                    <a:lstStyle/>
                    <a:p>
                      <a:pPr algn="r" fontAlgn="b"/>
                      <a:r>
                        <a:rPr lang="ru-RU" sz="900" b="1" i="0" u="none" strike="noStrike">
                          <a:solidFill>
                            <a:srgbClr val="000000"/>
                          </a:solidFill>
                          <a:effectLst/>
                          <a:latin typeface="Calibri"/>
                        </a:rPr>
                        <a:t>226</a:t>
                      </a:r>
                    </a:p>
                  </a:txBody>
                  <a:tcPr marL="18000" marR="18000" marT="18000" marB="1800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8CCE4"/>
                    </a:solidFill>
                  </a:tcPr>
                </a:tc>
                <a:tc>
                  <a:txBody>
                    <a:bodyPr/>
                    <a:lstStyle/>
                    <a:p>
                      <a:pPr algn="r" fontAlgn="b"/>
                      <a:r>
                        <a:rPr lang="ru-RU" sz="900" b="1" i="0" u="none" strike="noStrike">
                          <a:solidFill>
                            <a:srgbClr val="000000"/>
                          </a:solidFill>
                          <a:effectLst/>
                          <a:latin typeface="Calibri"/>
                        </a:rPr>
                        <a:t>14 200</a:t>
                      </a:r>
                    </a:p>
                  </a:txBody>
                  <a:tcPr marL="18000" marR="18000" marT="18000" marB="1800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8CCE4"/>
                    </a:solidFill>
                  </a:tcPr>
                </a:tc>
                <a:tc>
                  <a:txBody>
                    <a:bodyPr/>
                    <a:lstStyle/>
                    <a:p>
                      <a:pPr algn="r" fontAlgn="b"/>
                      <a:r>
                        <a:rPr lang="ru-RU" sz="900" b="1" i="0" u="none" strike="noStrike">
                          <a:solidFill>
                            <a:srgbClr val="000000"/>
                          </a:solidFill>
                          <a:effectLst/>
                          <a:latin typeface="Calibri"/>
                        </a:rPr>
                        <a:t>41 140</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8CCE4"/>
                    </a:solidFill>
                  </a:tcPr>
                </a:tc>
                <a:tc>
                  <a:txBody>
                    <a:bodyPr/>
                    <a:lstStyle/>
                    <a:p>
                      <a:pPr algn="r" fontAlgn="b"/>
                      <a:r>
                        <a:rPr lang="ru-RU" sz="900" b="1" i="0" u="none" strike="noStrike">
                          <a:solidFill>
                            <a:srgbClr val="000000"/>
                          </a:solidFill>
                          <a:effectLst/>
                          <a:latin typeface="Calibri"/>
                        </a:rPr>
                        <a:t>55 580</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8CCE4"/>
                    </a:solidFill>
                  </a:tcPr>
                </a:tc>
                <a:tc>
                  <a:txBody>
                    <a:bodyPr/>
                    <a:lstStyle/>
                    <a:p>
                      <a:pPr algn="r" fontAlgn="b"/>
                      <a:r>
                        <a:rPr lang="ru-RU" sz="900" b="1" i="0" u="none" strike="noStrike">
                          <a:solidFill>
                            <a:srgbClr val="000000"/>
                          </a:solidFill>
                          <a:effectLst/>
                          <a:latin typeface="Calibri"/>
                        </a:rPr>
                        <a:t>73 010</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8CCE4"/>
                    </a:solidFill>
                  </a:tcPr>
                </a:tc>
                <a:tc>
                  <a:txBody>
                    <a:bodyPr/>
                    <a:lstStyle/>
                    <a:p>
                      <a:pPr algn="r" fontAlgn="b"/>
                      <a:r>
                        <a:rPr lang="ru-RU" sz="900" b="1" i="0" u="none" strike="noStrike">
                          <a:solidFill>
                            <a:srgbClr val="000000"/>
                          </a:solidFill>
                          <a:effectLst/>
                          <a:latin typeface="Calibri"/>
                        </a:rPr>
                        <a:t>78 120</a:t>
                      </a:r>
                    </a:p>
                  </a:txBody>
                  <a:tcPr marL="18000" marR="18000" marT="18000" marB="1800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8CCE4"/>
                    </a:solidFill>
                  </a:tcPr>
                </a:tc>
                <a:extLst>
                  <a:ext uri="{0D108BD9-81ED-4DB2-BD59-A6C34878D82A}">
                    <a16:rowId xmlns:a16="http://schemas.microsoft.com/office/drawing/2014/main" val="10012"/>
                  </a:ext>
                </a:extLst>
              </a:tr>
              <a:tr h="151465">
                <a:tc>
                  <a:txBody>
                    <a:bodyPr/>
                    <a:lstStyle/>
                    <a:p>
                      <a:pPr algn="l" fontAlgn="b"/>
                      <a:r>
                        <a:rPr lang="en-US" sz="900" b="0" i="0" u="none" strike="noStrike">
                          <a:solidFill>
                            <a:srgbClr val="000000"/>
                          </a:solidFill>
                          <a:effectLst/>
                          <a:latin typeface="Calibri"/>
                        </a:rPr>
                        <a:t>Operations department</a:t>
                      </a:r>
                    </a:p>
                  </a:txBody>
                  <a:tcPr marL="18000" marR="18000" marT="18000" marB="1800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ru-RU" sz="900" b="0" i="0" u="none" strike="noStrike">
                          <a:solidFill>
                            <a:srgbClr val="000000"/>
                          </a:solidFill>
                          <a:effectLst/>
                          <a:latin typeface="Calibri"/>
                        </a:rPr>
                        <a:t> </a:t>
                      </a:r>
                    </a:p>
                  </a:txBody>
                  <a:tcPr marL="18000" marR="18000" marT="18000" marB="1800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900" b="0" i="0" u="none" strike="noStrike">
                          <a:solidFill>
                            <a:srgbClr val="000000"/>
                          </a:solidFill>
                          <a:effectLst/>
                          <a:latin typeface="Calibri"/>
                        </a:rPr>
                        <a:t>19</a:t>
                      </a:r>
                    </a:p>
                  </a:txBody>
                  <a:tcPr marL="18000" marR="18000" marT="18000" marB="1800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900" b="0" i="0" u="none" strike="noStrike">
                          <a:solidFill>
                            <a:srgbClr val="000000"/>
                          </a:solidFill>
                          <a:effectLst/>
                          <a:latin typeface="Calibri"/>
                        </a:rPr>
                        <a:t>53</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900" b="0" i="0" u="none" strike="noStrike">
                          <a:solidFill>
                            <a:srgbClr val="000000"/>
                          </a:solidFill>
                          <a:effectLst/>
                          <a:latin typeface="Calibri"/>
                        </a:rPr>
                        <a:t>79</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900" b="0" i="0" u="none" strike="noStrike">
                          <a:solidFill>
                            <a:srgbClr val="000000"/>
                          </a:solidFill>
                          <a:effectLst/>
                          <a:latin typeface="Calibri"/>
                        </a:rPr>
                        <a:t>104</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900" b="0" i="0" u="none" strike="noStrike">
                          <a:solidFill>
                            <a:srgbClr val="000000"/>
                          </a:solidFill>
                          <a:effectLst/>
                          <a:latin typeface="Calibri"/>
                        </a:rPr>
                        <a:t>110</a:t>
                      </a:r>
                    </a:p>
                  </a:txBody>
                  <a:tcPr marL="18000" marR="18000" marT="18000" marB="1800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900" b="0" i="0" u="none" strike="noStrike">
                          <a:solidFill>
                            <a:srgbClr val="000000"/>
                          </a:solidFill>
                          <a:effectLst/>
                          <a:latin typeface="Calibri"/>
                        </a:rPr>
                        <a:t>6 980</a:t>
                      </a:r>
                    </a:p>
                  </a:txBody>
                  <a:tcPr marL="18000" marR="18000" marT="18000" marB="1800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900" b="0" i="0" u="none" strike="noStrike">
                          <a:solidFill>
                            <a:srgbClr val="000000"/>
                          </a:solidFill>
                          <a:effectLst/>
                          <a:latin typeface="Calibri"/>
                        </a:rPr>
                        <a:t>18 990</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900" b="0" i="0" u="none" strike="noStrike">
                          <a:solidFill>
                            <a:srgbClr val="000000"/>
                          </a:solidFill>
                          <a:effectLst/>
                          <a:latin typeface="Calibri"/>
                        </a:rPr>
                        <a:t>28 200</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900" b="0" i="0" u="none" strike="noStrike">
                          <a:solidFill>
                            <a:srgbClr val="000000"/>
                          </a:solidFill>
                          <a:effectLst/>
                          <a:latin typeface="Calibri"/>
                        </a:rPr>
                        <a:t>36 950</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900" b="0" i="0" u="none" strike="noStrike">
                          <a:solidFill>
                            <a:srgbClr val="000000"/>
                          </a:solidFill>
                          <a:effectLst/>
                          <a:latin typeface="Calibri"/>
                        </a:rPr>
                        <a:t>39 010</a:t>
                      </a:r>
                    </a:p>
                  </a:txBody>
                  <a:tcPr marL="18000" marR="18000" marT="18000" marB="1800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extLst>
                  <a:ext uri="{0D108BD9-81ED-4DB2-BD59-A6C34878D82A}">
                    <a16:rowId xmlns:a16="http://schemas.microsoft.com/office/drawing/2014/main" val="10013"/>
                  </a:ext>
                </a:extLst>
              </a:tr>
              <a:tr h="151465">
                <a:tc>
                  <a:txBody>
                    <a:bodyPr/>
                    <a:lstStyle/>
                    <a:p>
                      <a:pPr algn="l" fontAlgn="b"/>
                      <a:r>
                        <a:rPr lang="en-US" sz="900" b="0" i="0" u="none" strike="noStrike">
                          <a:solidFill>
                            <a:srgbClr val="000000"/>
                          </a:solidFill>
                          <a:effectLst/>
                          <a:latin typeface="Calibri"/>
                        </a:rPr>
                        <a:t>Verificator Teamleader</a:t>
                      </a:r>
                    </a:p>
                  </a:txBody>
                  <a:tcPr marL="18000" marR="18000" marT="18000" marB="1800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900" b="0" i="0" u="none" strike="noStrike">
                          <a:solidFill>
                            <a:srgbClr val="000000"/>
                          </a:solidFill>
                          <a:effectLst/>
                          <a:latin typeface="Calibri"/>
                        </a:rPr>
                        <a:t>480</a:t>
                      </a:r>
                    </a:p>
                  </a:txBody>
                  <a:tcPr marL="18000" marR="18000" marT="18000" marB="1800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900" b="0" i="0" u="none" strike="noStrike">
                          <a:solidFill>
                            <a:srgbClr val="000000"/>
                          </a:solidFill>
                          <a:effectLst/>
                          <a:latin typeface="Calibri"/>
                        </a:rPr>
                        <a:t>1</a:t>
                      </a:r>
                    </a:p>
                  </a:txBody>
                  <a:tcPr marL="18000" marR="18000" marT="18000" marB="1800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900" b="0" i="0" u="none" strike="noStrike">
                          <a:solidFill>
                            <a:srgbClr val="000000"/>
                          </a:solidFill>
                          <a:effectLst/>
                          <a:latin typeface="Calibri"/>
                        </a:rPr>
                        <a:t>2</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900" b="0" i="0" u="none" strike="noStrike">
                          <a:solidFill>
                            <a:srgbClr val="000000"/>
                          </a:solidFill>
                          <a:effectLst/>
                          <a:latin typeface="Calibri"/>
                        </a:rPr>
                        <a:t>2</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900" b="0" i="0" u="none" strike="noStrike">
                          <a:solidFill>
                            <a:srgbClr val="000000"/>
                          </a:solidFill>
                          <a:effectLst/>
                          <a:latin typeface="Calibri"/>
                        </a:rPr>
                        <a:t>2</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900" b="0" i="0" u="none" strike="noStrike">
                          <a:solidFill>
                            <a:srgbClr val="000000"/>
                          </a:solidFill>
                          <a:effectLst/>
                          <a:latin typeface="Calibri"/>
                        </a:rPr>
                        <a:t>2</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900" b="0" i="0" u="none" strike="noStrike">
                          <a:solidFill>
                            <a:srgbClr val="000000"/>
                          </a:solidFill>
                          <a:effectLst/>
                          <a:latin typeface="Calibri"/>
                        </a:rPr>
                        <a:t>480</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900" b="0" i="0" u="none" strike="noStrike">
                          <a:solidFill>
                            <a:srgbClr val="000000"/>
                          </a:solidFill>
                          <a:effectLst/>
                          <a:latin typeface="Calibri"/>
                        </a:rPr>
                        <a:t>960</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900" b="0" i="0" u="none" strike="noStrike">
                          <a:solidFill>
                            <a:srgbClr val="000000"/>
                          </a:solidFill>
                          <a:effectLst/>
                          <a:latin typeface="Calibri"/>
                        </a:rPr>
                        <a:t>960</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900" b="0" i="0" u="none" strike="noStrike">
                          <a:solidFill>
                            <a:srgbClr val="000000"/>
                          </a:solidFill>
                          <a:effectLst/>
                          <a:latin typeface="Calibri"/>
                        </a:rPr>
                        <a:t>960</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900" b="0" i="0" u="none" strike="noStrike">
                          <a:solidFill>
                            <a:srgbClr val="000000"/>
                          </a:solidFill>
                          <a:effectLst/>
                          <a:latin typeface="Calibri"/>
                        </a:rPr>
                        <a:t>960</a:t>
                      </a:r>
                    </a:p>
                  </a:txBody>
                  <a:tcPr marL="18000" marR="18000" marT="18000" marB="1800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4"/>
                  </a:ext>
                </a:extLst>
              </a:tr>
              <a:tr h="151465">
                <a:tc>
                  <a:txBody>
                    <a:bodyPr/>
                    <a:lstStyle/>
                    <a:p>
                      <a:pPr algn="l" fontAlgn="b"/>
                      <a:r>
                        <a:rPr lang="en-US" sz="900" b="0" i="0" u="none" strike="noStrike">
                          <a:solidFill>
                            <a:srgbClr val="000000"/>
                          </a:solidFill>
                          <a:effectLst/>
                          <a:latin typeface="Calibri"/>
                        </a:rPr>
                        <a:t>Verificator</a:t>
                      </a:r>
                    </a:p>
                  </a:txBody>
                  <a:tcPr marL="18000" marR="18000" marT="18000" marB="1800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900" b="0" i="0" u="none" strike="noStrike">
                          <a:solidFill>
                            <a:srgbClr val="000000"/>
                          </a:solidFill>
                          <a:effectLst/>
                          <a:latin typeface="Calibri"/>
                        </a:rPr>
                        <a:t>350</a:t>
                      </a:r>
                    </a:p>
                  </a:txBody>
                  <a:tcPr marL="18000" marR="18000" marT="18000" marB="1800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900" b="0" i="0" u="none" strike="noStrike">
                          <a:solidFill>
                            <a:srgbClr val="000000"/>
                          </a:solidFill>
                          <a:effectLst/>
                          <a:latin typeface="Calibri"/>
                        </a:rPr>
                        <a:t>7</a:t>
                      </a:r>
                    </a:p>
                  </a:txBody>
                  <a:tcPr marL="18000" marR="18000" marT="18000" marB="1800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900" b="0" i="0" u="none" strike="noStrike">
                          <a:solidFill>
                            <a:srgbClr val="000000"/>
                          </a:solidFill>
                          <a:effectLst/>
                          <a:latin typeface="Calibri"/>
                        </a:rPr>
                        <a:t>17</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900" b="0" i="0" u="none" strike="noStrike">
                          <a:solidFill>
                            <a:srgbClr val="000000"/>
                          </a:solidFill>
                          <a:effectLst/>
                          <a:latin typeface="Calibri"/>
                        </a:rPr>
                        <a:t>20</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900" b="0" i="0" u="none" strike="noStrike">
                          <a:solidFill>
                            <a:srgbClr val="000000"/>
                          </a:solidFill>
                          <a:effectLst/>
                          <a:latin typeface="Calibri"/>
                        </a:rPr>
                        <a:t>26</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900" b="0" i="0" u="none" strike="noStrike">
                          <a:solidFill>
                            <a:srgbClr val="000000"/>
                          </a:solidFill>
                          <a:effectLst/>
                          <a:latin typeface="Calibri"/>
                        </a:rPr>
                        <a:t>26</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900" b="0" i="0" u="none" strike="noStrike">
                          <a:solidFill>
                            <a:srgbClr val="000000"/>
                          </a:solidFill>
                          <a:effectLst/>
                          <a:latin typeface="Calibri"/>
                        </a:rPr>
                        <a:t>2 450</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900" b="0" i="0" u="none" strike="noStrike">
                          <a:solidFill>
                            <a:srgbClr val="000000"/>
                          </a:solidFill>
                          <a:effectLst/>
                          <a:latin typeface="Calibri"/>
                        </a:rPr>
                        <a:t>5 950</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900" b="0" i="0" u="none" strike="noStrike">
                          <a:solidFill>
                            <a:srgbClr val="000000"/>
                          </a:solidFill>
                          <a:effectLst/>
                          <a:latin typeface="Calibri"/>
                        </a:rPr>
                        <a:t>7 000</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900" b="0" i="0" u="none" strike="noStrike">
                          <a:solidFill>
                            <a:srgbClr val="000000"/>
                          </a:solidFill>
                          <a:effectLst/>
                          <a:latin typeface="Calibri"/>
                        </a:rPr>
                        <a:t>9 100</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900" b="0" i="0" u="none" strike="noStrike">
                          <a:solidFill>
                            <a:srgbClr val="000000"/>
                          </a:solidFill>
                          <a:effectLst/>
                          <a:latin typeface="Calibri"/>
                        </a:rPr>
                        <a:t>9 100</a:t>
                      </a:r>
                    </a:p>
                  </a:txBody>
                  <a:tcPr marL="18000" marR="18000" marT="18000" marB="1800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5"/>
                  </a:ext>
                </a:extLst>
              </a:tr>
              <a:tr h="151465">
                <a:tc>
                  <a:txBody>
                    <a:bodyPr/>
                    <a:lstStyle/>
                    <a:p>
                      <a:pPr algn="l" fontAlgn="b"/>
                      <a:r>
                        <a:rPr lang="en-US" sz="900" b="0" i="0" u="none" strike="noStrike">
                          <a:solidFill>
                            <a:srgbClr val="000000"/>
                          </a:solidFill>
                          <a:effectLst/>
                          <a:latin typeface="Calibri"/>
                        </a:rPr>
                        <a:t>Telesale operators Teamleader</a:t>
                      </a:r>
                    </a:p>
                  </a:txBody>
                  <a:tcPr marL="18000" marR="18000" marT="18000" marB="1800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900" b="0" i="0" u="none" strike="noStrike">
                          <a:solidFill>
                            <a:srgbClr val="000000"/>
                          </a:solidFill>
                          <a:effectLst/>
                          <a:latin typeface="Calibri"/>
                        </a:rPr>
                        <a:t>480</a:t>
                      </a:r>
                    </a:p>
                  </a:txBody>
                  <a:tcPr marL="18000" marR="18000" marT="18000" marB="1800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900" b="0" i="0" u="none" strike="noStrike">
                          <a:solidFill>
                            <a:srgbClr val="000000"/>
                          </a:solidFill>
                          <a:effectLst/>
                          <a:latin typeface="Calibri"/>
                        </a:rPr>
                        <a:t>1</a:t>
                      </a:r>
                    </a:p>
                  </a:txBody>
                  <a:tcPr marL="18000" marR="18000" marT="18000" marB="1800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900" b="0" i="0" u="none" strike="noStrike">
                          <a:solidFill>
                            <a:srgbClr val="000000"/>
                          </a:solidFill>
                          <a:effectLst/>
                          <a:latin typeface="Calibri"/>
                        </a:rPr>
                        <a:t>2</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900" b="0" i="0" u="none" strike="noStrike">
                          <a:solidFill>
                            <a:srgbClr val="000000"/>
                          </a:solidFill>
                          <a:effectLst/>
                          <a:latin typeface="Calibri"/>
                        </a:rPr>
                        <a:t>3</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900" b="0" i="0" u="none" strike="noStrike">
                          <a:solidFill>
                            <a:srgbClr val="000000"/>
                          </a:solidFill>
                          <a:effectLst/>
                          <a:latin typeface="Calibri"/>
                        </a:rPr>
                        <a:t>4</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900" b="0" i="0" u="none" strike="noStrike">
                          <a:solidFill>
                            <a:srgbClr val="000000"/>
                          </a:solidFill>
                          <a:effectLst/>
                          <a:latin typeface="Calibri"/>
                        </a:rPr>
                        <a:t>4</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900" b="0" i="0" u="none" strike="noStrike">
                          <a:solidFill>
                            <a:srgbClr val="000000"/>
                          </a:solidFill>
                          <a:effectLst/>
                          <a:latin typeface="Calibri"/>
                        </a:rPr>
                        <a:t>480</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900" b="0" i="0" u="none" strike="noStrike">
                          <a:solidFill>
                            <a:srgbClr val="000000"/>
                          </a:solidFill>
                          <a:effectLst/>
                          <a:latin typeface="Calibri"/>
                        </a:rPr>
                        <a:t>960</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900" b="0" i="0" u="none" strike="noStrike">
                          <a:solidFill>
                            <a:srgbClr val="000000"/>
                          </a:solidFill>
                          <a:effectLst/>
                          <a:latin typeface="Calibri"/>
                        </a:rPr>
                        <a:t>1 440</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900" b="0" i="0" u="none" strike="noStrike">
                          <a:solidFill>
                            <a:srgbClr val="000000"/>
                          </a:solidFill>
                          <a:effectLst/>
                          <a:latin typeface="Calibri"/>
                        </a:rPr>
                        <a:t>1 920</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900" b="0" i="0" u="none" strike="noStrike">
                          <a:solidFill>
                            <a:srgbClr val="000000"/>
                          </a:solidFill>
                          <a:effectLst/>
                          <a:latin typeface="Calibri"/>
                        </a:rPr>
                        <a:t>1 920</a:t>
                      </a:r>
                    </a:p>
                  </a:txBody>
                  <a:tcPr marL="18000" marR="18000" marT="18000" marB="1800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6"/>
                  </a:ext>
                </a:extLst>
              </a:tr>
              <a:tr h="151465">
                <a:tc>
                  <a:txBody>
                    <a:bodyPr/>
                    <a:lstStyle/>
                    <a:p>
                      <a:pPr algn="l" fontAlgn="b"/>
                      <a:r>
                        <a:rPr lang="en-US" sz="900" b="0" i="0" u="none" strike="noStrike">
                          <a:solidFill>
                            <a:srgbClr val="000000"/>
                          </a:solidFill>
                          <a:effectLst/>
                          <a:latin typeface="Calibri"/>
                        </a:rPr>
                        <a:t>Telesale operators</a:t>
                      </a:r>
                    </a:p>
                  </a:txBody>
                  <a:tcPr marL="18000" marR="18000" marT="18000" marB="1800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900" b="0" i="0" u="none" strike="noStrike">
                          <a:solidFill>
                            <a:srgbClr val="000000"/>
                          </a:solidFill>
                          <a:effectLst/>
                          <a:latin typeface="Calibri"/>
                        </a:rPr>
                        <a:t>340</a:t>
                      </a:r>
                    </a:p>
                  </a:txBody>
                  <a:tcPr marL="18000" marR="18000" marT="18000" marB="1800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900" b="0" i="0" u="none" strike="noStrike">
                          <a:solidFill>
                            <a:srgbClr val="000000"/>
                          </a:solidFill>
                          <a:effectLst/>
                          <a:latin typeface="Calibri"/>
                        </a:rPr>
                        <a:t>6</a:t>
                      </a:r>
                    </a:p>
                  </a:txBody>
                  <a:tcPr marL="18000" marR="18000" marT="18000" marB="1800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900" b="0" i="0" u="none" strike="noStrike">
                          <a:solidFill>
                            <a:srgbClr val="000000"/>
                          </a:solidFill>
                          <a:effectLst/>
                          <a:latin typeface="Calibri"/>
                        </a:rPr>
                        <a:t>21</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900" b="0" i="0" u="none" strike="noStrike">
                          <a:solidFill>
                            <a:srgbClr val="000000"/>
                          </a:solidFill>
                          <a:effectLst/>
                          <a:latin typeface="Calibri"/>
                        </a:rPr>
                        <a:t>36</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900" b="0" i="0" u="none" strike="noStrike">
                          <a:solidFill>
                            <a:srgbClr val="000000"/>
                          </a:solidFill>
                          <a:effectLst/>
                          <a:latin typeface="Calibri"/>
                        </a:rPr>
                        <a:t>49</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900" b="0" i="0" u="none" strike="noStrike">
                          <a:solidFill>
                            <a:srgbClr val="000000"/>
                          </a:solidFill>
                          <a:effectLst/>
                          <a:latin typeface="Calibri"/>
                        </a:rPr>
                        <a:t>53</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900" b="0" i="0" u="none" strike="noStrike">
                          <a:solidFill>
                            <a:srgbClr val="000000"/>
                          </a:solidFill>
                          <a:effectLst/>
                          <a:latin typeface="Calibri"/>
                        </a:rPr>
                        <a:t>2 040</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900" b="0" i="0" u="none" strike="noStrike">
                          <a:solidFill>
                            <a:srgbClr val="000000"/>
                          </a:solidFill>
                          <a:effectLst/>
                          <a:latin typeface="Calibri"/>
                        </a:rPr>
                        <a:t>7 140</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900" b="0" i="0" u="none" strike="noStrike">
                          <a:solidFill>
                            <a:srgbClr val="000000"/>
                          </a:solidFill>
                          <a:effectLst/>
                          <a:latin typeface="Calibri"/>
                        </a:rPr>
                        <a:t>12 240</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900" b="0" i="0" u="none" strike="noStrike">
                          <a:solidFill>
                            <a:srgbClr val="000000"/>
                          </a:solidFill>
                          <a:effectLst/>
                          <a:latin typeface="Calibri"/>
                        </a:rPr>
                        <a:t>16 660</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900" b="0" i="0" u="none" strike="noStrike">
                          <a:solidFill>
                            <a:srgbClr val="000000"/>
                          </a:solidFill>
                          <a:effectLst/>
                          <a:latin typeface="Calibri"/>
                        </a:rPr>
                        <a:t>18 020</a:t>
                      </a:r>
                    </a:p>
                  </a:txBody>
                  <a:tcPr marL="18000" marR="18000" marT="18000" marB="1800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7"/>
                  </a:ext>
                </a:extLst>
              </a:tr>
              <a:tr h="151465">
                <a:tc>
                  <a:txBody>
                    <a:bodyPr/>
                    <a:lstStyle/>
                    <a:p>
                      <a:pPr algn="l" fontAlgn="b"/>
                      <a:r>
                        <a:rPr lang="en-US" sz="900" b="0" i="0" u="none" strike="noStrike">
                          <a:solidFill>
                            <a:srgbClr val="000000"/>
                          </a:solidFill>
                          <a:effectLst/>
                          <a:latin typeface="Calibri"/>
                        </a:rPr>
                        <a:t>Customer support Teamleader</a:t>
                      </a:r>
                    </a:p>
                  </a:txBody>
                  <a:tcPr marL="18000" marR="18000" marT="18000" marB="1800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900" b="0" i="0" u="none" strike="noStrike">
                          <a:solidFill>
                            <a:srgbClr val="000000"/>
                          </a:solidFill>
                          <a:effectLst/>
                          <a:latin typeface="Calibri"/>
                        </a:rPr>
                        <a:t>480</a:t>
                      </a:r>
                    </a:p>
                  </a:txBody>
                  <a:tcPr marL="18000" marR="18000" marT="18000" marB="1800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900" b="0" i="0" u="none" strike="noStrike">
                          <a:solidFill>
                            <a:srgbClr val="000000"/>
                          </a:solidFill>
                          <a:effectLst/>
                          <a:latin typeface="Calibri"/>
                        </a:rPr>
                        <a:t>1</a:t>
                      </a:r>
                    </a:p>
                  </a:txBody>
                  <a:tcPr marL="18000" marR="18000" marT="18000" marB="1800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900" b="0" i="0" u="none" strike="noStrike">
                          <a:solidFill>
                            <a:srgbClr val="000000"/>
                          </a:solidFill>
                          <a:effectLst/>
                          <a:latin typeface="Calibri"/>
                        </a:rPr>
                        <a:t>1</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900" b="0" i="0" u="none" strike="noStrike">
                          <a:solidFill>
                            <a:srgbClr val="000000"/>
                          </a:solidFill>
                          <a:effectLst/>
                          <a:latin typeface="Calibri"/>
                        </a:rPr>
                        <a:t>2</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900" b="0" i="0" u="none" strike="noStrike">
                          <a:solidFill>
                            <a:srgbClr val="000000"/>
                          </a:solidFill>
                          <a:effectLst/>
                          <a:latin typeface="Calibri"/>
                        </a:rPr>
                        <a:t>2</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900" b="0" i="0" u="none" strike="noStrike">
                          <a:solidFill>
                            <a:srgbClr val="000000"/>
                          </a:solidFill>
                          <a:effectLst/>
                          <a:latin typeface="Calibri"/>
                        </a:rPr>
                        <a:t>2</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900" b="0" i="0" u="none" strike="noStrike">
                          <a:solidFill>
                            <a:srgbClr val="000000"/>
                          </a:solidFill>
                          <a:effectLst/>
                          <a:latin typeface="Calibri"/>
                        </a:rPr>
                        <a:t>480</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900" b="0" i="0" u="none" strike="noStrike">
                          <a:solidFill>
                            <a:srgbClr val="000000"/>
                          </a:solidFill>
                          <a:effectLst/>
                          <a:latin typeface="Calibri"/>
                        </a:rPr>
                        <a:t>480</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900" b="0" i="0" u="none" strike="noStrike">
                          <a:solidFill>
                            <a:srgbClr val="000000"/>
                          </a:solidFill>
                          <a:effectLst/>
                          <a:latin typeface="Calibri"/>
                        </a:rPr>
                        <a:t>960</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900" b="0" i="0" u="none" strike="noStrike">
                          <a:solidFill>
                            <a:srgbClr val="000000"/>
                          </a:solidFill>
                          <a:effectLst/>
                          <a:latin typeface="Calibri"/>
                        </a:rPr>
                        <a:t>960</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900" b="0" i="0" u="none" strike="noStrike">
                          <a:solidFill>
                            <a:srgbClr val="000000"/>
                          </a:solidFill>
                          <a:effectLst/>
                          <a:latin typeface="Calibri"/>
                        </a:rPr>
                        <a:t>960</a:t>
                      </a:r>
                    </a:p>
                  </a:txBody>
                  <a:tcPr marL="18000" marR="18000" marT="18000" marB="1800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8"/>
                  </a:ext>
                </a:extLst>
              </a:tr>
              <a:tr h="151465">
                <a:tc>
                  <a:txBody>
                    <a:bodyPr/>
                    <a:lstStyle/>
                    <a:p>
                      <a:pPr algn="l" fontAlgn="b"/>
                      <a:r>
                        <a:rPr lang="en-US" sz="900" b="0" i="0" u="none" strike="noStrike">
                          <a:solidFill>
                            <a:srgbClr val="000000"/>
                          </a:solidFill>
                          <a:effectLst/>
                          <a:latin typeface="Calibri"/>
                        </a:rPr>
                        <a:t>Customer support</a:t>
                      </a:r>
                    </a:p>
                  </a:txBody>
                  <a:tcPr marL="18000" marR="18000" marT="18000" marB="1800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900" b="0" i="0" u="none" strike="noStrike">
                          <a:solidFill>
                            <a:srgbClr val="000000"/>
                          </a:solidFill>
                          <a:effectLst/>
                          <a:latin typeface="Calibri"/>
                        </a:rPr>
                        <a:t>350</a:t>
                      </a:r>
                    </a:p>
                  </a:txBody>
                  <a:tcPr marL="18000" marR="18000" marT="18000" marB="1800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900" b="0" i="0" u="none" strike="noStrike">
                          <a:solidFill>
                            <a:srgbClr val="000000"/>
                          </a:solidFill>
                          <a:effectLst/>
                          <a:latin typeface="Calibri"/>
                        </a:rPr>
                        <a:t>3</a:t>
                      </a:r>
                    </a:p>
                  </a:txBody>
                  <a:tcPr marL="18000" marR="18000" marT="18000" marB="1800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900" b="0" i="0" u="none" strike="noStrike">
                          <a:solidFill>
                            <a:srgbClr val="000000"/>
                          </a:solidFill>
                          <a:effectLst/>
                          <a:latin typeface="Calibri"/>
                        </a:rPr>
                        <a:t>10</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900" b="0" i="0" u="none" strike="noStrike">
                          <a:solidFill>
                            <a:srgbClr val="000000"/>
                          </a:solidFill>
                          <a:effectLst/>
                          <a:latin typeface="Calibri"/>
                        </a:rPr>
                        <a:t>16</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900" b="0" i="0" u="none" strike="noStrike">
                          <a:solidFill>
                            <a:srgbClr val="000000"/>
                          </a:solidFill>
                          <a:effectLst/>
                          <a:latin typeface="Calibri"/>
                        </a:rPr>
                        <a:t>21</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900" b="0" i="0" u="none" strike="noStrike">
                          <a:solidFill>
                            <a:srgbClr val="000000"/>
                          </a:solidFill>
                          <a:effectLst/>
                          <a:latin typeface="Calibri"/>
                        </a:rPr>
                        <a:t>23</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900" b="0" i="0" u="none" strike="noStrike">
                          <a:solidFill>
                            <a:srgbClr val="000000"/>
                          </a:solidFill>
                          <a:effectLst/>
                          <a:latin typeface="Calibri"/>
                        </a:rPr>
                        <a:t>1 050</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900" b="0" i="0" u="none" strike="noStrike">
                          <a:solidFill>
                            <a:srgbClr val="000000"/>
                          </a:solidFill>
                          <a:effectLst/>
                          <a:latin typeface="Calibri"/>
                        </a:rPr>
                        <a:t>3 500</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900" b="0" i="0" u="none" strike="noStrike">
                          <a:solidFill>
                            <a:srgbClr val="000000"/>
                          </a:solidFill>
                          <a:effectLst/>
                          <a:latin typeface="Calibri"/>
                        </a:rPr>
                        <a:t>5 600</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900" b="0" i="0" u="none" strike="noStrike">
                          <a:solidFill>
                            <a:srgbClr val="000000"/>
                          </a:solidFill>
                          <a:effectLst/>
                          <a:latin typeface="Calibri"/>
                        </a:rPr>
                        <a:t>7 350</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900" b="0" i="0" u="none" strike="noStrike">
                          <a:solidFill>
                            <a:srgbClr val="000000"/>
                          </a:solidFill>
                          <a:effectLst/>
                          <a:latin typeface="Calibri"/>
                        </a:rPr>
                        <a:t>8 050</a:t>
                      </a:r>
                    </a:p>
                  </a:txBody>
                  <a:tcPr marL="18000" marR="18000" marT="18000" marB="1800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9"/>
                  </a:ext>
                </a:extLst>
              </a:tr>
              <a:tr h="151465">
                <a:tc>
                  <a:txBody>
                    <a:bodyPr/>
                    <a:lstStyle/>
                    <a:p>
                      <a:pPr algn="l" fontAlgn="b"/>
                      <a:r>
                        <a:rPr lang="en-US" sz="900" b="0" i="0" u="none" strike="noStrike">
                          <a:solidFill>
                            <a:srgbClr val="000000"/>
                          </a:solidFill>
                          <a:effectLst/>
                          <a:latin typeface="Calibri"/>
                        </a:rPr>
                        <a:t>Risk department</a:t>
                      </a:r>
                    </a:p>
                  </a:txBody>
                  <a:tcPr marL="18000" marR="18000" marT="18000" marB="1800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ru-RU" sz="900" b="0" i="0" u="none" strike="noStrike">
                          <a:solidFill>
                            <a:srgbClr val="000000"/>
                          </a:solidFill>
                          <a:effectLst/>
                          <a:latin typeface="Calibri"/>
                        </a:rPr>
                        <a:t> </a:t>
                      </a:r>
                    </a:p>
                  </a:txBody>
                  <a:tcPr marL="18000" marR="18000" marT="18000" marB="1800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900" b="0" i="0" u="none" strike="noStrike">
                          <a:solidFill>
                            <a:srgbClr val="000000"/>
                          </a:solidFill>
                          <a:effectLst/>
                          <a:latin typeface="Calibri"/>
                        </a:rPr>
                        <a:t>21</a:t>
                      </a:r>
                    </a:p>
                  </a:txBody>
                  <a:tcPr marL="18000" marR="18000" marT="18000" marB="1800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900" b="0" i="0" u="none" strike="noStrike">
                          <a:solidFill>
                            <a:srgbClr val="000000"/>
                          </a:solidFill>
                          <a:effectLst/>
                          <a:latin typeface="Calibri"/>
                        </a:rPr>
                        <a:t>65</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900" b="0" i="0" u="none" strike="noStrike">
                          <a:solidFill>
                            <a:srgbClr val="000000"/>
                          </a:solidFill>
                          <a:effectLst/>
                          <a:latin typeface="Calibri"/>
                        </a:rPr>
                        <a:t>81</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900" b="0" i="0" u="none" strike="noStrike">
                          <a:solidFill>
                            <a:srgbClr val="000000"/>
                          </a:solidFill>
                          <a:effectLst/>
                          <a:latin typeface="Calibri"/>
                        </a:rPr>
                        <a:t>107</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900" b="0" i="0" u="none" strike="noStrike">
                          <a:solidFill>
                            <a:srgbClr val="000000"/>
                          </a:solidFill>
                          <a:effectLst/>
                          <a:latin typeface="Calibri"/>
                        </a:rPr>
                        <a:t>116</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900" b="0" i="0" u="none" strike="noStrike">
                          <a:solidFill>
                            <a:srgbClr val="000000"/>
                          </a:solidFill>
                          <a:effectLst/>
                          <a:latin typeface="Calibri"/>
                        </a:rPr>
                        <a:t>7 220</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900" b="0" i="0" u="none" strike="noStrike">
                          <a:solidFill>
                            <a:srgbClr val="000000"/>
                          </a:solidFill>
                          <a:effectLst/>
                          <a:latin typeface="Calibri"/>
                        </a:rPr>
                        <a:t>22 150</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900" b="0" i="0" u="none" strike="noStrike">
                          <a:solidFill>
                            <a:srgbClr val="000000"/>
                          </a:solidFill>
                          <a:effectLst/>
                          <a:latin typeface="Calibri"/>
                        </a:rPr>
                        <a:t>27 380</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900" b="0" i="0" u="none" strike="noStrike">
                          <a:solidFill>
                            <a:srgbClr val="000000"/>
                          </a:solidFill>
                          <a:effectLst/>
                          <a:latin typeface="Calibri"/>
                        </a:rPr>
                        <a:t>36 060</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900" b="0" i="0" u="none" strike="noStrike">
                          <a:solidFill>
                            <a:srgbClr val="000000"/>
                          </a:solidFill>
                          <a:effectLst/>
                          <a:latin typeface="Calibri"/>
                        </a:rPr>
                        <a:t>39 110</a:t>
                      </a:r>
                    </a:p>
                  </a:txBody>
                  <a:tcPr marL="18000" marR="18000" marT="18000" marB="1800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extLst>
                  <a:ext uri="{0D108BD9-81ED-4DB2-BD59-A6C34878D82A}">
                    <a16:rowId xmlns:a16="http://schemas.microsoft.com/office/drawing/2014/main" val="10020"/>
                  </a:ext>
                </a:extLst>
              </a:tr>
              <a:tr h="151465">
                <a:tc>
                  <a:txBody>
                    <a:bodyPr/>
                    <a:lstStyle/>
                    <a:p>
                      <a:pPr algn="l" fontAlgn="b"/>
                      <a:r>
                        <a:rPr lang="en-US" sz="900" b="0" i="0" u="none" strike="noStrike">
                          <a:solidFill>
                            <a:srgbClr val="000000"/>
                          </a:solidFill>
                          <a:effectLst/>
                          <a:latin typeface="Calibri"/>
                        </a:rPr>
                        <a:t>Telecollector Teamleader</a:t>
                      </a:r>
                    </a:p>
                  </a:txBody>
                  <a:tcPr marL="18000" marR="18000" marT="18000" marB="1800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900" b="0" i="0" u="none" strike="noStrike">
                          <a:solidFill>
                            <a:srgbClr val="000000"/>
                          </a:solidFill>
                          <a:effectLst/>
                          <a:latin typeface="Calibri"/>
                        </a:rPr>
                        <a:t>480</a:t>
                      </a:r>
                    </a:p>
                  </a:txBody>
                  <a:tcPr marL="18000" marR="18000" marT="18000" marB="1800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900" b="0" i="0" u="none" strike="noStrike">
                          <a:solidFill>
                            <a:srgbClr val="000000"/>
                          </a:solidFill>
                          <a:effectLst/>
                          <a:latin typeface="Calibri"/>
                        </a:rPr>
                        <a:t>1</a:t>
                      </a:r>
                    </a:p>
                  </a:txBody>
                  <a:tcPr marL="18000" marR="18000" marT="18000" marB="1800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900" b="0" i="0" u="none" strike="noStrike">
                          <a:solidFill>
                            <a:srgbClr val="000000"/>
                          </a:solidFill>
                          <a:effectLst/>
                          <a:latin typeface="Calibri"/>
                        </a:rPr>
                        <a:t>4</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900" b="0" i="0" u="none" strike="noStrike">
                          <a:solidFill>
                            <a:srgbClr val="000000"/>
                          </a:solidFill>
                          <a:effectLst/>
                          <a:latin typeface="Calibri"/>
                        </a:rPr>
                        <a:t>4</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900" b="0" i="0" u="none" strike="noStrike">
                          <a:solidFill>
                            <a:srgbClr val="000000"/>
                          </a:solidFill>
                          <a:effectLst/>
                          <a:latin typeface="Calibri"/>
                        </a:rPr>
                        <a:t>5</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900" b="0" i="0" u="none" strike="noStrike">
                          <a:solidFill>
                            <a:srgbClr val="000000"/>
                          </a:solidFill>
                          <a:effectLst/>
                          <a:latin typeface="Calibri"/>
                        </a:rPr>
                        <a:t>6</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900" b="0" i="0" u="none" strike="noStrike">
                          <a:solidFill>
                            <a:srgbClr val="000000"/>
                          </a:solidFill>
                          <a:effectLst/>
                          <a:latin typeface="Calibri"/>
                        </a:rPr>
                        <a:t>480</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900" b="0" i="0" u="none" strike="noStrike">
                          <a:solidFill>
                            <a:srgbClr val="000000"/>
                          </a:solidFill>
                          <a:effectLst/>
                          <a:latin typeface="Calibri"/>
                        </a:rPr>
                        <a:t>1 920</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900" b="0" i="0" u="none" strike="noStrike">
                          <a:solidFill>
                            <a:srgbClr val="000000"/>
                          </a:solidFill>
                          <a:effectLst/>
                          <a:latin typeface="Calibri"/>
                        </a:rPr>
                        <a:t>1 920</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900" b="0" i="0" u="none" strike="noStrike">
                          <a:solidFill>
                            <a:srgbClr val="000000"/>
                          </a:solidFill>
                          <a:effectLst/>
                          <a:latin typeface="Calibri"/>
                        </a:rPr>
                        <a:t>2 400</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900" b="0" i="0" u="none" strike="noStrike">
                          <a:solidFill>
                            <a:srgbClr val="000000"/>
                          </a:solidFill>
                          <a:effectLst/>
                          <a:latin typeface="Calibri"/>
                        </a:rPr>
                        <a:t>2 880</a:t>
                      </a:r>
                    </a:p>
                  </a:txBody>
                  <a:tcPr marL="18000" marR="18000" marT="18000" marB="1800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1"/>
                  </a:ext>
                </a:extLst>
              </a:tr>
              <a:tr h="151465">
                <a:tc>
                  <a:txBody>
                    <a:bodyPr/>
                    <a:lstStyle/>
                    <a:p>
                      <a:pPr algn="l" fontAlgn="b"/>
                      <a:r>
                        <a:rPr lang="en-US" sz="900" b="0" i="0" u="none" strike="noStrike">
                          <a:solidFill>
                            <a:srgbClr val="000000"/>
                          </a:solidFill>
                          <a:effectLst/>
                          <a:latin typeface="Calibri"/>
                        </a:rPr>
                        <a:t>Telecollector</a:t>
                      </a:r>
                    </a:p>
                  </a:txBody>
                  <a:tcPr marL="18000" marR="18000" marT="18000" marB="1800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900" b="0" i="0" u="none" strike="noStrike">
                          <a:solidFill>
                            <a:srgbClr val="000000"/>
                          </a:solidFill>
                          <a:effectLst/>
                          <a:latin typeface="Calibri"/>
                        </a:rPr>
                        <a:t>340</a:t>
                      </a:r>
                    </a:p>
                  </a:txBody>
                  <a:tcPr marL="18000" marR="18000" marT="18000" marB="1800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900" b="0" i="0" u="none" strike="noStrike">
                          <a:solidFill>
                            <a:srgbClr val="000000"/>
                          </a:solidFill>
                          <a:effectLst/>
                          <a:latin typeface="Calibri"/>
                        </a:rPr>
                        <a:t>15</a:t>
                      </a:r>
                    </a:p>
                  </a:txBody>
                  <a:tcPr marL="18000" marR="18000" marT="18000" marB="1800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900" b="0" i="0" u="none" strike="noStrike">
                          <a:solidFill>
                            <a:srgbClr val="000000"/>
                          </a:solidFill>
                          <a:effectLst/>
                          <a:latin typeface="Calibri"/>
                        </a:rPr>
                        <a:t>47</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900" b="0" i="0" u="none" strike="noStrike">
                          <a:solidFill>
                            <a:srgbClr val="000000"/>
                          </a:solidFill>
                          <a:effectLst/>
                          <a:latin typeface="Calibri"/>
                        </a:rPr>
                        <a:t>55</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900" b="0" i="0" u="none" strike="noStrike">
                          <a:solidFill>
                            <a:srgbClr val="000000"/>
                          </a:solidFill>
                          <a:effectLst/>
                          <a:latin typeface="Calibri"/>
                        </a:rPr>
                        <a:t>74</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900" b="0" i="0" u="none" strike="noStrike">
                          <a:solidFill>
                            <a:srgbClr val="000000"/>
                          </a:solidFill>
                          <a:effectLst/>
                          <a:latin typeface="Calibri"/>
                        </a:rPr>
                        <a:t>79</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900" b="0" i="0" u="none" strike="noStrike">
                          <a:solidFill>
                            <a:srgbClr val="000000"/>
                          </a:solidFill>
                          <a:effectLst/>
                          <a:latin typeface="Calibri"/>
                        </a:rPr>
                        <a:t>5 100</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900" b="0" i="0" u="none" strike="noStrike">
                          <a:solidFill>
                            <a:srgbClr val="000000"/>
                          </a:solidFill>
                          <a:effectLst/>
                          <a:latin typeface="Calibri"/>
                        </a:rPr>
                        <a:t>15 980</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900" b="0" i="0" u="none" strike="noStrike">
                          <a:solidFill>
                            <a:srgbClr val="000000"/>
                          </a:solidFill>
                          <a:effectLst/>
                          <a:latin typeface="Calibri"/>
                        </a:rPr>
                        <a:t>18 700</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900" b="0" i="0" u="none" strike="noStrike">
                          <a:solidFill>
                            <a:srgbClr val="000000"/>
                          </a:solidFill>
                          <a:effectLst/>
                          <a:latin typeface="Calibri"/>
                        </a:rPr>
                        <a:t>25 160</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900" b="0" i="0" u="none" strike="noStrike">
                          <a:solidFill>
                            <a:srgbClr val="000000"/>
                          </a:solidFill>
                          <a:effectLst/>
                          <a:latin typeface="Calibri"/>
                        </a:rPr>
                        <a:t>26 860</a:t>
                      </a:r>
                    </a:p>
                  </a:txBody>
                  <a:tcPr marL="18000" marR="18000" marT="18000" marB="1800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2"/>
                  </a:ext>
                </a:extLst>
              </a:tr>
              <a:tr h="151465">
                <a:tc>
                  <a:txBody>
                    <a:bodyPr/>
                    <a:lstStyle/>
                    <a:p>
                      <a:pPr algn="l" fontAlgn="b"/>
                      <a:r>
                        <a:rPr lang="en-US" sz="900" b="0" i="0" u="none" strike="noStrike">
                          <a:solidFill>
                            <a:srgbClr val="000000"/>
                          </a:solidFill>
                          <a:effectLst/>
                          <a:latin typeface="Calibri"/>
                        </a:rPr>
                        <a:t>Field collector Teamleader</a:t>
                      </a:r>
                    </a:p>
                  </a:txBody>
                  <a:tcPr marL="18000" marR="18000" marT="18000" marB="1800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900" b="0" i="0" u="none" strike="noStrike">
                          <a:solidFill>
                            <a:srgbClr val="000000"/>
                          </a:solidFill>
                          <a:effectLst/>
                          <a:latin typeface="Calibri"/>
                        </a:rPr>
                        <a:t>480</a:t>
                      </a:r>
                    </a:p>
                  </a:txBody>
                  <a:tcPr marL="18000" marR="18000" marT="18000" marB="1800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900" b="0" i="0" u="none" strike="noStrike">
                          <a:solidFill>
                            <a:srgbClr val="000000"/>
                          </a:solidFill>
                          <a:effectLst/>
                          <a:latin typeface="Calibri"/>
                        </a:rPr>
                        <a:t>1</a:t>
                      </a:r>
                    </a:p>
                  </a:txBody>
                  <a:tcPr marL="18000" marR="18000" marT="18000" marB="1800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900" b="0" i="0" u="none" strike="noStrike">
                          <a:solidFill>
                            <a:srgbClr val="000000"/>
                          </a:solidFill>
                          <a:effectLst/>
                          <a:latin typeface="Calibri"/>
                        </a:rPr>
                        <a:t>1</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900" b="0" i="0" u="none" strike="noStrike">
                          <a:solidFill>
                            <a:srgbClr val="000000"/>
                          </a:solidFill>
                          <a:effectLst/>
                          <a:latin typeface="Calibri"/>
                        </a:rPr>
                        <a:t>2</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900" b="0" i="0" u="none" strike="noStrike">
                          <a:solidFill>
                            <a:srgbClr val="000000"/>
                          </a:solidFill>
                          <a:effectLst/>
                          <a:latin typeface="Calibri"/>
                        </a:rPr>
                        <a:t>2</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900" b="0" i="0" u="none" strike="noStrike">
                          <a:solidFill>
                            <a:srgbClr val="000000"/>
                          </a:solidFill>
                          <a:effectLst/>
                          <a:latin typeface="Calibri"/>
                        </a:rPr>
                        <a:t>2</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900" b="0" i="0" u="none" strike="noStrike">
                          <a:solidFill>
                            <a:srgbClr val="000000"/>
                          </a:solidFill>
                          <a:effectLst/>
                          <a:latin typeface="Calibri"/>
                        </a:rPr>
                        <a:t>480</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900" b="0" i="0" u="none" strike="noStrike">
                          <a:solidFill>
                            <a:srgbClr val="000000"/>
                          </a:solidFill>
                          <a:effectLst/>
                          <a:latin typeface="Calibri"/>
                        </a:rPr>
                        <a:t>480</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900" b="0" i="0" u="none" strike="noStrike">
                          <a:solidFill>
                            <a:srgbClr val="000000"/>
                          </a:solidFill>
                          <a:effectLst/>
                          <a:latin typeface="Calibri"/>
                        </a:rPr>
                        <a:t>960</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900" b="0" i="0" u="none" strike="noStrike">
                          <a:solidFill>
                            <a:srgbClr val="000000"/>
                          </a:solidFill>
                          <a:effectLst/>
                          <a:latin typeface="Calibri"/>
                        </a:rPr>
                        <a:t>960</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900" b="0" i="0" u="none" strike="noStrike">
                          <a:solidFill>
                            <a:srgbClr val="000000"/>
                          </a:solidFill>
                          <a:effectLst/>
                          <a:latin typeface="Calibri"/>
                        </a:rPr>
                        <a:t>960</a:t>
                      </a:r>
                    </a:p>
                  </a:txBody>
                  <a:tcPr marL="18000" marR="18000" marT="18000" marB="1800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3"/>
                  </a:ext>
                </a:extLst>
              </a:tr>
              <a:tr h="159038">
                <a:tc>
                  <a:txBody>
                    <a:bodyPr/>
                    <a:lstStyle/>
                    <a:p>
                      <a:pPr algn="l" fontAlgn="b"/>
                      <a:r>
                        <a:rPr lang="en-US" sz="900" b="0" i="0" u="none" strike="noStrike">
                          <a:solidFill>
                            <a:srgbClr val="000000"/>
                          </a:solidFill>
                          <a:effectLst/>
                          <a:latin typeface="Calibri"/>
                        </a:rPr>
                        <a:t>Field collector</a:t>
                      </a:r>
                    </a:p>
                  </a:txBody>
                  <a:tcPr marL="18000" marR="18000" marT="18000" marB="1800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ru-RU" sz="900" b="0" i="0" u="none" strike="noStrike">
                          <a:solidFill>
                            <a:srgbClr val="000000"/>
                          </a:solidFill>
                          <a:effectLst/>
                          <a:latin typeface="Calibri"/>
                        </a:rPr>
                        <a:t>290</a:t>
                      </a:r>
                    </a:p>
                  </a:txBody>
                  <a:tcPr marL="18000" marR="18000" marT="18000" marB="1800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ru-RU" sz="900" b="0" i="0" u="none" strike="noStrike">
                          <a:solidFill>
                            <a:srgbClr val="000000"/>
                          </a:solidFill>
                          <a:effectLst/>
                          <a:latin typeface="Calibri"/>
                        </a:rPr>
                        <a:t>4</a:t>
                      </a:r>
                    </a:p>
                  </a:txBody>
                  <a:tcPr marL="18000" marR="18000" marT="18000" marB="1800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ru-RU" sz="900" b="0" i="0" u="none" strike="noStrike">
                          <a:solidFill>
                            <a:srgbClr val="000000"/>
                          </a:solidFill>
                          <a:effectLst/>
                          <a:latin typeface="Calibri"/>
                        </a:rPr>
                        <a:t>13</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ru-RU" sz="900" b="0" i="0" u="none" strike="noStrike">
                          <a:solidFill>
                            <a:srgbClr val="000000"/>
                          </a:solidFill>
                          <a:effectLst/>
                          <a:latin typeface="Calibri"/>
                        </a:rPr>
                        <a:t>20</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ru-RU" sz="900" b="0" i="0" u="none" strike="noStrike">
                          <a:solidFill>
                            <a:srgbClr val="000000"/>
                          </a:solidFill>
                          <a:effectLst/>
                          <a:latin typeface="Calibri"/>
                        </a:rPr>
                        <a:t>26</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ru-RU" sz="900" b="0" i="0" u="none" strike="noStrike">
                          <a:solidFill>
                            <a:srgbClr val="000000"/>
                          </a:solidFill>
                          <a:effectLst/>
                          <a:latin typeface="Calibri"/>
                        </a:rPr>
                        <a:t>29</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ru-RU" sz="900" b="0" i="0" u="none" strike="noStrike">
                          <a:solidFill>
                            <a:srgbClr val="000000"/>
                          </a:solidFill>
                          <a:effectLst/>
                          <a:latin typeface="Calibri"/>
                        </a:rPr>
                        <a:t>1 160</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ru-RU" sz="900" b="0" i="0" u="none" strike="noStrike">
                          <a:solidFill>
                            <a:srgbClr val="000000"/>
                          </a:solidFill>
                          <a:effectLst/>
                          <a:latin typeface="Calibri"/>
                        </a:rPr>
                        <a:t>3 770</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ru-RU" sz="900" b="0" i="0" u="none" strike="noStrike">
                          <a:solidFill>
                            <a:srgbClr val="000000"/>
                          </a:solidFill>
                          <a:effectLst/>
                          <a:latin typeface="Calibri"/>
                        </a:rPr>
                        <a:t>5 800</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ru-RU" sz="900" b="0" i="0" u="none" strike="noStrike">
                          <a:solidFill>
                            <a:srgbClr val="000000"/>
                          </a:solidFill>
                          <a:effectLst/>
                          <a:latin typeface="Calibri"/>
                        </a:rPr>
                        <a:t>7 540</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ru-RU" sz="900" b="0" i="0" u="none" strike="noStrike" dirty="0">
                          <a:solidFill>
                            <a:srgbClr val="000000"/>
                          </a:solidFill>
                          <a:effectLst/>
                          <a:latin typeface="Calibri"/>
                        </a:rPr>
                        <a:t>8 410</a:t>
                      </a:r>
                    </a:p>
                  </a:txBody>
                  <a:tcPr marL="18000" marR="18000" marT="18000" marB="1800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4"/>
                  </a:ext>
                </a:extLst>
              </a:tr>
            </a:tbl>
          </a:graphicData>
        </a:graphic>
      </p:graphicFrame>
    </p:spTree>
    <p:extLst>
      <p:ext uri="{BB962C8B-B14F-4D97-AF65-F5344CB8AC3E}">
        <p14:creationId xmlns:p14="http://schemas.microsoft.com/office/powerpoint/2010/main" val="31527704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Investment summary </a:t>
            </a:r>
            <a:endParaRPr lang="en-US" b="1"/>
          </a:p>
        </p:txBody>
      </p:sp>
      <p:sp>
        <p:nvSpPr>
          <p:cNvPr id="3" name="Slide Number Placeholder 2"/>
          <p:cNvSpPr>
            <a:spLocks noGrp="1"/>
          </p:cNvSpPr>
          <p:nvPr>
            <p:ph type="sldNum" sz="quarter" idx="12"/>
          </p:nvPr>
        </p:nvSpPr>
        <p:spPr/>
        <p:txBody>
          <a:bodyPr/>
          <a:lstStyle/>
          <a:p>
            <a:fld id="{D7F305DA-160D-498F-B102-A1D8643B4A2C}" type="slidenum">
              <a:rPr lang="ru-RU" smtClean="0"/>
              <a:pPr/>
              <a:t>5</a:t>
            </a:fld>
            <a:endParaRPr lang="ru-RU"/>
          </a:p>
        </p:txBody>
      </p:sp>
      <p:sp>
        <p:nvSpPr>
          <p:cNvPr id="11" name="TextBox 10"/>
          <p:cNvSpPr txBox="1"/>
          <p:nvPr/>
        </p:nvSpPr>
        <p:spPr>
          <a:xfrm>
            <a:off x="467544" y="5445224"/>
            <a:ext cx="8208912" cy="553998"/>
          </a:xfrm>
          <a:prstGeom prst="rect">
            <a:avLst/>
          </a:prstGeom>
          <a:solidFill>
            <a:schemeClr val="accent1">
              <a:lumMod val="20000"/>
              <a:lumOff val="80000"/>
            </a:schemeClr>
          </a:solidFill>
          <a:ln>
            <a:solidFill>
              <a:schemeClr val="accent1"/>
            </a:solidFill>
          </a:ln>
        </p:spPr>
        <p:txBody>
          <a:bodyPr wrap="square" rtlCol="0">
            <a:spAutoFit/>
          </a:bodyPr>
          <a:lstStyle/>
          <a:p>
            <a:r>
              <a:rPr lang="en-US" sz="1000" dirty="0"/>
              <a:t>Break-even period – </a:t>
            </a:r>
            <a:r>
              <a:rPr lang="ru-RU" sz="1000" dirty="0" smtClean="0"/>
              <a:t>1</a:t>
            </a:r>
            <a:r>
              <a:rPr lang="en-US" sz="1000" dirty="0" smtClean="0"/>
              <a:t>0 </a:t>
            </a:r>
            <a:r>
              <a:rPr lang="en-US" sz="1000" dirty="0"/>
              <a:t>months</a:t>
            </a:r>
          </a:p>
          <a:p>
            <a:r>
              <a:rPr lang="en-US" sz="1000" dirty="0" smtClean="0"/>
              <a:t>Payback </a:t>
            </a:r>
            <a:r>
              <a:rPr lang="en-US" sz="1000" dirty="0"/>
              <a:t>period – </a:t>
            </a:r>
            <a:r>
              <a:rPr lang="en-US" sz="1000" dirty="0" smtClean="0"/>
              <a:t>22 </a:t>
            </a:r>
            <a:r>
              <a:rPr lang="en-US" sz="1000" dirty="0"/>
              <a:t>months</a:t>
            </a:r>
            <a:endParaRPr lang="ru-RU" sz="1000" dirty="0"/>
          </a:p>
          <a:p>
            <a:r>
              <a:rPr lang="en-US" sz="1000" dirty="0"/>
              <a:t>Total investments </a:t>
            </a:r>
            <a:r>
              <a:rPr lang="en-US" sz="1000" dirty="0" smtClean="0"/>
              <a:t>– $2M</a:t>
            </a:r>
            <a:endParaRPr lang="en-US" sz="1000" dirty="0"/>
          </a:p>
        </p:txBody>
      </p:sp>
      <p:graphicFrame>
        <p:nvGraphicFramePr>
          <p:cNvPr id="4" name="Table 3"/>
          <p:cNvGraphicFramePr>
            <a:graphicFrameLocks noGrp="1"/>
          </p:cNvGraphicFramePr>
          <p:nvPr>
            <p:extLst>
              <p:ext uri="{D42A27DB-BD31-4B8C-83A1-F6EECF244321}">
                <p14:modId xmlns:p14="http://schemas.microsoft.com/office/powerpoint/2010/main" val="4184039245"/>
              </p:ext>
            </p:extLst>
          </p:nvPr>
        </p:nvGraphicFramePr>
        <p:xfrm>
          <a:off x="467544" y="672514"/>
          <a:ext cx="8229601" cy="4650437"/>
        </p:xfrm>
        <a:graphic>
          <a:graphicData uri="http://schemas.openxmlformats.org/drawingml/2006/table">
            <a:tbl>
              <a:tblPr/>
              <a:tblGrid>
                <a:gridCol w="3938091">
                  <a:extLst>
                    <a:ext uri="{9D8B030D-6E8A-4147-A177-3AD203B41FA5}">
                      <a16:colId xmlns:a16="http://schemas.microsoft.com/office/drawing/2014/main" val="2470252589"/>
                    </a:ext>
                  </a:extLst>
                </a:gridCol>
                <a:gridCol w="732081">
                  <a:extLst>
                    <a:ext uri="{9D8B030D-6E8A-4147-A177-3AD203B41FA5}">
                      <a16:colId xmlns:a16="http://schemas.microsoft.com/office/drawing/2014/main" val="2428373760"/>
                    </a:ext>
                  </a:extLst>
                </a:gridCol>
                <a:gridCol w="719459">
                  <a:extLst>
                    <a:ext uri="{9D8B030D-6E8A-4147-A177-3AD203B41FA5}">
                      <a16:colId xmlns:a16="http://schemas.microsoft.com/office/drawing/2014/main" val="2403136736"/>
                    </a:ext>
                  </a:extLst>
                </a:gridCol>
                <a:gridCol w="769947">
                  <a:extLst>
                    <a:ext uri="{9D8B030D-6E8A-4147-A177-3AD203B41FA5}">
                      <a16:colId xmlns:a16="http://schemas.microsoft.com/office/drawing/2014/main" val="492003598"/>
                    </a:ext>
                  </a:extLst>
                </a:gridCol>
                <a:gridCol w="732081">
                  <a:extLst>
                    <a:ext uri="{9D8B030D-6E8A-4147-A177-3AD203B41FA5}">
                      <a16:colId xmlns:a16="http://schemas.microsoft.com/office/drawing/2014/main" val="1765813772"/>
                    </a:ext>
                  </a:extLst>
                </a:gridCol>
                <a:gridCol w="668971">
                  <a:extLst>
                    <a:ext uri="{9D8B030D-6E8A-4147-A177-3AD203B41FA5}">
                      <a16:colId xmlns:a16="http://schemas.microsoft.com/office/drawing/2014/main" val="3025829024"/>
                    </a:ext>
                  </a:extLst>
                </a:gridCol>
                <a:gridCol w="668971">
                  <a:extLst>
                    <a:ext uri="{9D8B030D-6E8A-4147-A177-3AD203B41FA5}">
                      <a16:colId xmlns:a16="http://schemas.microsoft.com/office/drawing/2014/main" val="3125806883"/>
                    </a:ext>
                  </a:extLst>
                </a:gridCol>
              </a:tblGrid>
              <a:tr h="212347">
                <a:tc>
                  <a:txBody>
                    <a:bodyPr/>
                    <a:lstStyle/>
                    <a:p>
                      <a:pPr algn="l" fontAlgn="b"/>
                      <a:r>
                        <a:rPr lang="en-US" sz="1400" b="1" i="0" u="none" strike="noStrike">
                          <a:solidFill>
                            <a:srgbClr val="000000"/>
                          </a:solidFill>
                          <a:effectLst/>
                          <a:latin typeface="Calibri" panose="020F0502020204030204" pitchFamily="34" charset="0"/>
                        </a:rPr>
                        <a:t>Investment summary</a:t>
                      </a:r>
                    </a:p>
                  </a:txBody>
                  <a:tcPr marL="0" marR="0" marT="0" marB="0" anchor="b">
                    <a:lnL>
                      <a:noFill/>
                    </a:lnL>
                    <a:lnR>
                      <a:noFill/>
                    </a:lnR>
                    <a:lnT>
                      <a:noFill/>
                    </a:lnT>
                    <a:lnB>
                      <a:noFill/>
                    </a:lnB>
                    <a:solidFill>
                      <a:srgbClr val="DCE6F1"/>
                    </a:solidFill>
                  </a:tcPr>
                </a:tc>
                <a:tc>
                  <a:txBody>
                    <a:bodyPr/>
                    <a:lstStyle/>
                    <a:p>
                      <a:pPr algn="l" fontAlgn="b"/>
                      <a:r>
                        <a:rPr lang="en-US" sz="1400" b="1" i="0" u="none" strike="noStrike">
                          <a:solidFill>
                            <a:srgbClr val="000000"/>
                          </a:solidFill>
                          <a:effectLst/>
                          <a:latin typeface="Calibri" panose="020F0502020204030204" pitchFamily="34" charset="0"/>
                        </a:rPr>
                        <a:t> </a:t>
                      </a:r>
                    </a:p>
                  </a:txBody>
                  <a:tcPr marL="0" marR="0" marT="0" marB="0" anchor="b">
                    <a:lnL>
                      <a:noFill/>
                    </a:lnL>
                    <a:lnR>
                      <a:noFill/>
                    </a:lnR>
                    <a:lnT>
                      <a:noFill/>
                    </a:lnT>
                    <a:lnB>
                      <a:noFill/>
                    </a:lnB>
                    <a:solidFill>
                      <a:srgbClr val="DCE6F1"/>
                    </a:solidFill>
                  </a:tcPr>
                </a:tc>
                <a:tc>
                  <a:txBody>
                    <a:bodyPr/>
                    <a:lstStyle/>
                    <a:p>
                      <a:pPr algn="l" fontAlgn="b"/>
                      <a:r>
                        <a:rPr lang="en-US" sz="1400" b="1" i="0" u="none" strike="noStrike">
                          <a:solidFill>
                            <a:srgbClr val="000000"/>
                          </a:solidFill>
                          <a:effectLst/>
                          <a:latin typeface="Calibri" panose="020F0502020204030204" pitchFamily="34" charset="0"/>
                        </a:rPr>
                        <a:t> </a:t>
                      </a:r>
                    </a:p>
                  </a:txBody>
                  <a:tcPr marL="0" marR="0" marT="0" marB="0" anchor="b">
                    <a:lnL>
                      <a:noFill/>
                    </a:lnL>
                    <a:lnR>
                      <a:noFill/>
                    </a:lnR>
                    <a:lnT>
                      <a:noFill/>
                    </a:lnT>
                    <a:lnB>
                      <a:noFill/>
                    </a:lnB>
                    <a:solidFill>
                      <a:srgbClr val="DCE6F1"/>
                    </a:solidFill>
                  </a:tcPr>
                </a:tc>
                <a:tc>
                  <a:txBody>
                    <a:bodyPr/>
                    <a:lstStyle/>
                    <a:p>
                      <a:pPr algn="l" fontAlgn="b"/>
                      <a:r>
                        <a:rPr lang="en-US" sz="1400" b="1" i="0" u="none" strike="noStrike">
                          <a:solidFill>
                            <a:srgbClr val="000000"/>
                          </a:solidFill>
                          <a:effectLst/>
                          <a:latin typeface="Calibri" panose="020F0502020204030204" pitchFamily="34" charset="0"/>
                        </a:rPr>
                        <a:t> </a:t>
                      </a:r>
                    </a:p>
                  </a:txBody>
                  <a:tcPr marL="0" marR="0" marT="0" marB="0" anchor="b">
                    <a:lnL>
                      <a:noFill/>
                    </a:lnL>
                    <a:lnR>
                      <a:noFill/>
                    </a:lnR>
                    <a:lnT>
                      <a:noFill/>
                    </a:lnT>
                    <a:lnB>
                      <a:noFill/>
                    </a:lnB>
                    <a:solidFill>
                      <a:srgbClr val="DCE6F1"/>
                    </a:solidFill>
                  </a:tcPr>
                </a:tc>
                <a:tc>
                  <a:txBody>
                    <a:bodyPr/>
                    <a:lstStyle/>
                    <a:p>
                      <a:pPr algn="l" fontAlgn="b"/>
                      <a:r>
                        <a:rPr lang="en-US" sz="1400" b="1" i="0" u="none" strike="noStrike">
                          <a:solidFill>
                            <a:srgbClr val="000000"/>
                          </a:solidFill>
                          <a:effectLst/>
                          <a:latin typeface="Calibri" panose="020F0502020204030204" pitchFamily="34" charset="0"/>
                        </a:rPr>
                        <a:t> </a:t>
                      </a:r>
                    </a:p>
                  </a:txBody>
                  <a:tcPr marL="0" marR="0" marT="0" marB="0" anchor="b">
                    <a:lnL>
                      <a:noFill/>
                    </a:lnL>
                    <a:lnR>
                      <a:noFill/>
                    </a:lnR>
                    <a:lnT>
                      <a:noFill/>
                    </a:lnT>
                    <a:lnB>
                      <a:noFill/>
                    </a:lnB>
                    <a:solidFill>
                      <a:srgbClr val="DCE6F1"/>
                    </a:solidFill>
                  </a:tcPr>
                </a:tc>
                <a:tc>
                  <a:txBody>
                    <a:bodyPr/>
                    <a:lstStyle/>
                    <a:p>
                      <a:pPr algn="l" fontAlgn="b"/>
                      <a:r>
                        <a:rPr lang="en-US" sz="1400" b="1" i="0" u="none" strike="noStrike">
                          <a:solidFill>
                            <a:srgbClr val="000000"/>
                          </a:solidFill>
                          <a:effectLst/>
                          <a:latin typeface="Calibri" panose="020F0502020204030204" pitchFamily="34" charset="0"/>
                        </a:rPr>
                        <a:t> </a:t>
                      </a:r>
                    </a:p>
                  </a:txBody>
                  <a:tcPr marL="0" marR="0" marT="0" marB="0" anchor="b">
                    <a:lnL>
                      <a:noFill/>
                    </a:lnL>
                    <a:lnR>
                      <a:noFill/>
                    </a:lnR>
                    <a:lnT>
                      <a:noFill/>
                    </a:lnT>
                    <a:lnB>
                      <a:noFill/>
                    </a:lnB>
                    <a:solidFill>
                      <a:srgbClr val="DCE6F1"/>
                    </a:solidFill>
                  </a:tcPr>
                </a:tc>
                <a:tc>
                  <a:txBody>
                    <a:bodyPr/>
                    <a:lstStyle/>
                    <a:p>
                      <a:pPr algn="l" fontAlgn="b"/>
                      <a:r>
                        <a:rPr lang="en-US" sz="1400" b="1" i="0" u="none" strike="noStrike">
                          <a:solidFill>
                            <a:srgbClr val="000000"/>
                          </a:solidFill>
                          <a:effectLst/>
                          <a:latin typeface="Calibri" panose="020F0502020204030204" pitchFamily="34" charset="0"/>
                        </a:rPr>
                        <a:t> </a:t>
                      </a:r>
                    </a:p>
                  </a:txBody>
                  <a:tcPr marL="0" marR="0" marT="0" marB="0" anchor="b">
                    <a:lnL>
                      <a:noFill/>
                    </a:lnL>
                    <a:lnR>
                      <a:noFill/>
                    </a:lnR>
                    <a:lnT>
                      <a:noFill/>
                    </a:lnT>
                    <a:lnB>
                      <a:noFill/>
                    </a:lnB>
                    <a:solidFill>
                      <a:srgbClr val="DCE6F1"/>
                    </a:solidFill>
                  </a:tcPr>
                </a:tc>
                <a:extLst>
                  <a:ext uri="{0D108BD9-81ED-4DB2-BD59-A6C34878D82A}">
                    <a16:rowId xmlns:a16="http://schemas.microsoft.com/office/drawing/2014/main" val="3550682489"/>
                  </a:ext>
                </a:extLst>
              </a:tr>
              <a:tr h="212347">
                <a:tc>
                  <a:txBody>
                    <a:bodyPr/>
                    <a:lstStyle/>
                    <a:p>
                      <a:pPr algn="l" fontAlgn="b"/>
                      <a:r>
                        <a:rPr lang="en-US" sz="1400" b="1" i="0" u="none" strike="noStrike">
                          <a:solidFill>
                            <a:srgbClr val="000000"/>
                          </a:solidFill>
                          <a:effectLst/>
                          <a:latin typeface="Calibri" panose="020F0502020204030204" pitchFamily="34" charset="0"/>
                        </a:rPr>
                        <a:t>thsd USD</a:t>
                      </a:r>
                    </a:p>
                  </a:txBody>
                  <a:tcPr marL="0" marR="0" marT="0" marB="0" anchor="b">
                    <a:lnL>
                      <a:noFill/>
                    </a:lnL>
                    <a:lnR>
                      <a:noFill/>
                    </a:lnR>
                    <a:lnT>
                      <a:noFill/>
                    </a:lnT>
                    <a:lnB w="6350" cap="flat" cmpd="sng" algn="ctr">
                      <a:solidFill>
                        <a:srgbClr val="95B3D7"/>
                      </a:solidFill>
                      <a:prstDash val="solid"/>
                      <a:round/>
                      <a:headEnd type="none" w="med" len="med"/>
                      <a:tailEnd type="none" w="med" len="med"/>
                    </a:lnB>
                    <a:solidFill>
                      <a:srgbClr val="DCE6F1"/>
                    </a:solidFill>
                  </a:tcPr>
                </a:tc>
                <a:tc>
                  <a:txBody>
                    <a:bodyPr/>
                    <a:lstStyle/>
                    <a:p>
                      <a:pPr algn="ctr" fontAlgn="b"/>
                      <a:r>
                        <a:rPr lang="en-US" sz="1400" b="1" i="0" u="none" strike="noStrike">
                          <a:solidFill>
                            <a:srgbClr val="000000"/>
                          </a:solidFill>
                          <a:effectLst/>
                          <a:latin typeface="Calibri" panose="020F0502020204030204" pitchFamily="34" charset="0"/>
                        </a:rPr>
                        <a:t>1</a:t>
                      </a:r>
                    </a:p>
                  </a:txBody>
                  <a:tcPr marL="0" marR="0" marT="0" marB="0" anchor="b">
                    <a:lnL>
                      <a:noFill/>
                    </a:lnL>
                    <a:lnR>
                      <a:noFill/>
                    </a:lnR>
                    <a:lnT>
                      <a:noFill/>
                    </a:lnT>
                    <a:lnB w="6350" cap="flat" cmpd="sng" algn="ctr">
                      <a:solidFill>
                        <a:srgbClr val="95B3D7"/>
                      </a:solidFill>
                      <a:prstDash val="solid"/>
                      <a:round/>
                      <a:headEnd type="none" w="med" len="med"/>
                      <a:tailEnd type="none" w="med" len="med"/>
                    </a:lnB>
                    <a:solidFill>
                      <a:srgbClr val="DCE6F1"/>
                    </a:solidFill>
                  </a:tcPr>
                </a:tc>
                <a:tc>
                  <a:txBody>
                    <a:bodyPr/>
                    <a:lstStyle/>
                    <a:p>
                      <a:pPr algn="ctr" fontAlgn="b"/>
                      <a:r>
                        <a:rPr lang="en-US" sz="1400" b="1" i="0" u="none" strike="noStrike">
                          <a:solidFill>
                            <a:srgbClr val="000000"/>
                          </a:solidFill>
                          <a:effectLst/>
                          <a:latin typeface="Calibri" panose="020F0502020204030204" pitchFamily="34" charset="0"/>
                        </a:rPr>
                        <a:t>2</a:t>
                      </a:r>
                    </a:p>
                  </a:txBody>
                  <a:tcPr marL="0" marR="0" marT="0" marB="0" anchor="b">
                    <a:lnL>
                      <a:noFill/>
                    </a:lnL>
                    <a:lnR>
                      <a:noFill/>
                    </a:lnR>
                    <a:lnT>
                      <a:noFill/>
                    </a:lnT>
                    <a:lnB w="6350" cap="flat" cmpd="sng" algn="ctr">
                      <a:solidFill>
                        <a:srgbClr val="95B3D7"/>
                      </a:solidFill>
                      <a:prstDash val="solid"/>
                      <a:round/>
                      <a:headEnd type="none" w="med" len="med"/>
                      <a:tailEnd type="none" w="med" len="med"/>
                    </a:lnB>
                    <a:solidFill>
                      <a:srgbClr val="DCE6F1"/>
                    </a:solidFill>
                  </a:tcPr>
                </a:tc>
                <a:tc>
                  <a:txBody>
                    <a:bodyPr/>
                    <a:lstStyle/>
                    <a:p>
                      <a:pPr algn="ctr" fontAlgn="b"/>
                      <a:r>
                        <a:rPr lang="en-US" sz="1400" b="1" i="0" u="none" strike="noStrike">
                          <a:solidFill>
                            <a:srgbClr val="000000"/>
                          </a:solidFill>
                          <a:effectLst/>
                          <a:latin typeface="Calibri" panose="020F0502020204030204" pitchFamily="34" charset="0"/>
                        </a:rPr>
                        <a:t>3</a:t>
                      </a:r>
                    </a:p>
                  </a:txBody>
                  <a:tcPr marL="0" marR="0" marT="0" marB="0" anchor="b">
                    <a:lnL>
                      <a:noFill/>
                    </a:lnL>
                    <a:lnR>
                      <a:noFill/>
                    </a:lnR>
                    <a:lnT>
                      <a:noFill/>
                    </a:lnT>
                    <a:lnB w="6350" cap="flat" cmpd="sng" algn="ctr">
                      <a:solidFill>
                        <a:srgbClr val="95B3D7"/>
                      </a:solidFill>
                      <a:prstDash val="solid"/>
                      <a:round/>
                      <a:headEnd type="none" w="med" len="med"/>
                      <a:tailEnd type="none" w="med" len="med"/>
                    </a:lnB>
                    <a:solidFill>
                      <a:srgbClr val="DCE6F1"/>
                    </a:solidFill>
                  </a:tcPr>
                </a:tc>
                <a:tc>
                  <a:txBody>
                    <a:bodyPr/>
                    <a:lstStyle/>
                    <a:p>
                      <a:pPr algn="ctr" fontAlgn="b"/>
                      <a:r>
                        <a:rPr lang="en-US" sz="1400" b="1" i="0" u="none" strike="noStrike">
                          <a:solidFill>
                            <a:srgbClr val="000000"/>
                          </a:solidFill>
                          <a:effectLst/>
                          <a:latin typeface="Calibri" panose="020F0502020204030204" pitchFamily="34" charset="0"/>
                        </a:rPr>
                        <a:t>4</a:t>
                      </a:r>
                    </a:p>
                  </a:txBody>
                  <a:tcPr marL="0" marR="0" marT="0" marB="0" anchor="b">
                    <a:lnL>
                      <a:noFill/>
                    </a:lnL>
                    <a:lnR>
                      <a:noFill/>
                    </a:lnR>
                    <a:lnT>
                      <a:noFill/>
                    </a:lnT>
                    <a:lnB w="6350" cap="flat" cmpd="sng" algn="ctr">
                      <a:solidFill>
                        <a:srgbClr val="95B3D7"/>
                      </a:solidFill>
                      <a:prstDash val="solid"/>
                      <a:round/>
                      <a:headEnd type="none" w="med" len="med"/>
                      <a:tailEnd type="none" w="med" len="med"/>
                    </a:lnB>
                    <a:solidFill>
                      <a:srgbClr val="DCE6F1"/>
                    </a:solidFill>
                  </a:tcPr>
                </a:tc>
                <a:tc>
                  <a:txBody>
                    <a:bodyPr/>
                    <a:lstStyle/>
                    <a:p>
                      <a:pPr algn="ctr" fontAlgn="b"/>
                      <a:r>
                        <a:rPr lang="en-US" sz="1400" b="1" i="0" u="none" strike="noStrike">
                          <a:solidFill>
                            <a:srgbClr val="000000"/>
                          </a:solidFill>
                          <a:effectLst/>
                          <a:latin typeface="Calibri" panose="020F0502020204030204" pitchFamily="34" charset="0"/>
                        </a:rPr>
                        <a:t>5</a:t>
                      </a:r>
                    </a:p>
                  </a:txBody>
                  <a:tcPr marL="0" marR="0" marT="0" marB="0" anchor="b">
                    <a:lnL>
                      <a:noFill/>
                    </a:lnL>
                    <a:lnR>
                      <a:noFill/>
                    </a:lnR>
                    <a:lnT>
                      <a:noFill/>
                    </a:lnT>
                    <a:lnB w="6350" cap="flat" cmpd="sng" algn="ctr">
                      <a:solidFill>
                        <a:srgbClr val="95B3D7"/>
                      </a:solidFill>
                      <a:prstDash val="solid"/>
                      <a:round/>
                      <a:headEnd type="none" w="med" len="med"/>
                      <a:tailEnd type="none" w="med" len="med"/>
                    </a:lnB>
                    <a:solidFill>
                      <a:srgbClr val="DCE6F1"/>
                    </a:solidFill>
                  </a:tcPr>
                </a:tc>
                <a:tc>
                  <a:txBody>
                    <a:bodyPr/>
                    <a:lstStyle/>
                    <a:p>
                      <a:pPr algn="ctr" fontAlgn="b"/>
                      <a:r>
                        <a:rPr lang="en-US" sz="1400" b="1" i="0" u="none" strike="noStrike">
                          <a:solidFill>
                            <a:srgbClr val="000000"/>
                          </a:solidFill>
                          <a:effectLst/>
                          <a:latin typeface="Calibri" panose="020F0502020204030204" pitchFamily="34" charset="0"/>
                        </a:rPr>
                        <a:t>Total</a:t>
                      </a:r>
                    </a:p>
                  </a:txBody>
                  <a:tcPr marL="0" marR="0" marT="0" marB="0" anchor="b">
                    <a:lnL>
                      <a:noFill/>
                    </a:lnL>
                    <a:lnR>
                      <a:noFill/>
                    </a:lnR>
                    <a:lnT>
                      <a:noFill/>
                    </a:lnT>
                    <a:lnB w="6350" cap="flat" cmpd="sng" algn="ctr">
                      <a:solidFill>
                        <a:srgbClr val="95B3D7"/>
                      </a:solidFill>
                      <a:prstDash val="solid"/>
                      <a:round/>
                      <a:headEnd type="none" w="med" len="med"/>
                      <a:tailEnd type="none" w="med" len="med"/>
                    </a:lnB>
                    <a:solidFill>
                      <a:srgbClr val="DCE6F1"/>
                    </a:solidFill>
                  </a:tcPr>
                </a:tc>
                <a:extLst>
                  <a:ext uri="{0D108BD9-81ED-4DB2-BD59-A6C34878D82A}">
                    <a16:rowId xmlns:a16="http://schemas.microsoft.com/office/drawing/2014/main" val="3167880180"/>
                  </a:ext>
                </a:extLst>
              </a:tr>
              <a:tr h="212347">
                <a:tc>
                  <a:txBody>
                    <a:bodyPr/>
                    <a:lstStyle/>
                    <a:p>
                      <a:pPr algn="l" fontAlgn="b"/>
                      <a:r>
                        <a:rPr lang="en-US" sz="1400" b="1" i="0" u="none" strike="noStrike">
                          <a:solidFill>
                            <a:srgbClr val="000000"/>
                          </a:solidFill>
                          <a:effectLst/>
                          <a:latin typeface="Calibri" panose="020F0502020204030204" pitchFamily="34" charset="0"/>
                        </a:rPr>
                        <a:t> investments - portfolio</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400" b="1" i="0" u="none" strike="noStrike">
                          <a:solidFill>
                            <a:srgbClr val="000000"/>
                          </a:solidFill>
                          <a:effectLst/>
                          <a:latin typeface="Calibri" panose="020F0502020204030204" pitchFamily="34" charset="0"/>
                        </a:rPr>
                        <a:t>930</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400" b="1" i="0" u="none" strike="noStrike">
                          <a:solidFill>
                            <a:srgbClr val="000000"/>
                          </a:solidFill>
                          <a:effectLst/>
                          <a:latin typeface="Calibri" panose="020F0502020204030204" pitchFamily="34" charset="0"/>
                        </a:rPr>
                        <a:t>146</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400" b="1" i="0" u="none" strike="noStrike">
                          <a:solidFill>
                            <a:srgbClr val="000000"/>
                          </a:solidFill>
                          <a:effectLst/>
                          <a:latin typeface="Calibri" panose="020F0502020204030204" pitchFamily="34" charset="0"/>
                        </a:rPr>
                        <a:t>12</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400" b="1" i="0" u="none" strike="noStrike">
                          <a:solidFill>
                            <a:srgbClr val="000000"/>
                          </a:solidFill>
                          <a:effectLst/>
                          <a:latin typeface="Calibri" panose="020F0502020204030204" pitchFamily="34" charset="0"/>
                        </a:rPr>
                        <a:t>0</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400" b="1" i="0" u="none" strike="noStrike">
                          <a:solidFill>
                            <a:srgbClr val="000000"/>
                          </a:solidFill>
                          <a:effectLst/>
                          <a:latin typeface="Calibri" panose="020F0502020204030204" pitchFamily="34" charset="0"/>
                        </a:rPr>
                        <a:t>0</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400" b="1" i="0" u="none" strike="noStrike">
                          <a:solidFill>
                            <a:srgbClr val="000000"/>
                          </a:solidFill>
                          <a:effectLst/>
                          <a:latin typeface="Calibri" panose="020F0502020204030204" pitchFamily="34" charset="0"/>
                        </a:rPr>
                        <a:t>1,088</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extLst>
                  <a:ext uri="{0D108BD9-81ED-4DB2-BD59-A6C34878D82A}">
                    <a16:rowId xmlns:a16="http://schemas.microsoft.com/office/drawing/2014/main" val="6978246"/>
                  </a:ext>
                </a:extLst>
              </a:tr>
              <a:tr h="212347">
                <a:tc>
                  <a:txBody>
                    <a:bodyPr/>
                    <a:lstStyle/>
                    <a:p>
                      <a:pPr algn="l" fontAlgn="b"/>
                      <a:r>
                        <a:rPr lang="en-US" sz="1400" b="1" i="0" u="none" strike="noStrike">
                          <a:solidFill>
                            <a:srgbClr val="000000"/>
                          </a:solidFill>
                          <a:effectLst/>
                          <a:latin typeface="Calibri" panose="020F0502020204030204" pitchFamily="34" charset="0"/>
                        </a:rPr>
                        <a:t> investments - opex+capex</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400" b="1" i="0" u="none" strike="noStrike">
                          <a:solidFill>
                            <a:srgbClr val="000000"/>
                          </a:solidFill>
                          <a:effectLst/>
                          <a:latin typeface="Calibri" panose="020F0502020204030204" pitchFamily="34" charset="0"/>
                        </a:rPr>
                        <a:t>614</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400" b="1" i="0" u="none" strike="noStrike">
                          <a:solidFill>
                            <a:srgbClr val="000000"/>
                          </a:solidFill>
                          <a:effectLst/>
                          <a:latin typeface="Calibri" panose="020F0502020204030204" pitchFamily="34" charset="0"/>
                        </a:rPr>
                        <a:t>254</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400" b="1" i="0" u="none" strike="noStrike">
                          <a:solidFill>
                            <a:srgbClr val="000000"/>
                          </a:solidFill>
                          <a:effectLst/>
                          <a:latin typeface="Calibri" panose="020F0502020204030204" pitchFamily="34" charset="0"/>
                        </a:rPr>
                        <a:t>0</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400" b="1" i="0" u="none" strike="noStrike">
                          <a:solidFill>
                            <a:srgbClr val="000000"/>
                          </a:solidFill>
                          <a:effectLst/>
                          <a:latin typeface="Calibri" panose="020F0502020204030204" pitchFamily="34" charset="0"/>
                        </a:rPr>
                        <a:t>0</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400" b="1" i="0" u="none" strike="noStrike">
                          <a:solidFill>
                            <a:srgbClr val="000000"/>
                          </a:solidFill>
                          <a:effectLst/>
                          <a:latin typeface="Calibri" panose="020F0502020204030204" pitchFamily="34" charset="0"/>
                        </a:rPr>
                        <a:t>0</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400" b="1" i="0" u="none" strike="noStrike">
                          <a:solidFill>
                            <a:srgbClr val="000000"/>
                          </a:solidFill>
                          <a:effectLst/>
                          <a:latin typeface="Calibri" panose="020F0502020204030204" pitchFamily="34" charset="0"/>
                        </a:rPr>
                        <a:t>869</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extLst>
                  <a:ext uri="{0D108BD9-81ED-4DB2-BD59-A6C34878D82A}">
                    <a16:rowId xmlns:a16="http://schemas.microsoft.com/office/drawing/2014/main" val="3294308085"/>
                  </a:ext>
                </a:extLst>
              </a:tr>
              <a:tr h="212347">
                <a:tc>
                  <a:txBody>
                    <a:bodyPr/>
                    <a:lstStyle/>
                    <a:p>
                      <a:pPr algn="l" fontAlgn="b"/>
                      <a:r>
                        <a:rPr lang="en-US" sz="1400" b="1" i="0" u="none" strike="noStrike">
                          <a:solidFill>
                            <a:srgbClr val="000000"/>
                          </a:solidFill>
                          <a:effectLst/>
                          <a:latin typeface="Calibri" panose="020F0502020204030204" pitchFamily="34" charset="0"/>
                        </a:rPr>
                        <a:t>Total investments</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B8CCE4"/>
                    </a:solidFill>
                  </a:tcPr>
                </a:tc>
                <a:tc>
                  <a:txBody>
                    <a:bodyPr/>
                    <a:lstStyle/>
                    <a:p>
                      <a:pPr algn="r" fontAlgn="b"/>
                      <a:r>
                        <a:rPr lang="en-US" sz="1400" b="1" i="0" u="none" strike="noStrike">
                          <a:solidFill>
                            <a:srgbClr val="000000"/>
                          </a:solidFill>
                          <a:effectLst/>
                          <a:latin typeface="Calibri" panose="020F0502020204030204" pitchFamily="34" charset="0"/>
                        </a:rPr>
                        <a:t>1,544</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B8CCE4"/>
                    </a:solidFill>
                  </a:tcPr>
                </a:tc>
                <a:tc>
                  <a:txBody>
                    <a:bodyPr/>
                    <a:lstStyle/>
                    <a:p>
                      <a:pPr algn="r" fontAlgn="b"/>
                      <a:r>
                        <a:rPr lang="en-US" sz="1400" b="1" i="0" u="none" strike="noStrike">
                          <a:solidFill>
                            <a:srgbClr val="000000"/>
                          </a:solidFill>
                          <a:effectLst/>
                          <a:latin typeface="Calibri" panose="020F0502020204030204" pitchFamily="34" charset="0"/>
                        </a:rPr>
                        <a:t>401</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B8CCE4"/>
                    </a:solidFill>
                  </a:tcPr>
                </a:tc>
                <a:tc>
                  <a:txBody>
                    <a:bodyPr/>
                    <a:lstStyle/>
                    <a:p>
                      <a:pPr algn="r" fontAlgn="b"/>
                      <a:r>
                        <a:rPr lang="en-US" sz="1400" b="1" i="0" u="none" strike="noStrike">
                          <a:solidFill>
                            <a:srgbClr val="000000"/>
                          </a:solidFill>
                          <a:effectLst/>
                          <a:latin typeface="Calibri" panose="020F0502020204030204" pitchFamily="34" charset="0"/>
                        </a:rPr>
                        <a:t>12</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B8CCE4"/>
                    </a:solidFill>
                  </a:tcPr>
                </a:tc>
                <a:tc>
                  <a:txBody>
                    <a:bodyPr/>
                    <a:lstStyle/>
                    <a:p>
                      <a:pPr algn="r" fontAlgn="b"/>
                      <a:r>
                        <a:rPr lang="en-US" sz="1400" b="1" i="0" u="none" strike="noStrike">
                          <a:solidFill>
                            <a:srgbClr val="000000"/>
                          </a:solidFill>
                          <a:effectLst/>
                          <a:latin typeface="Calibri" panose="020F0502020204030204" pitchFamily="34" charset="0"/>
                        </a:rPr>
                        <a:t>0</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B8CCE4"/>
                    </a:solidFill>
                  </a:tcPr>
                </a:tc>
                <a:tc>
                  <a:txBody>
                    <a:bodyPr/>
                    <a:lstStyle/>
                    <a:p>
                      <a:pPr algn="r" fontAlgn="b"/>
                      <a:r>
                        <a:rPr lang="en-US" sz="1400" b="1" i="0" u="none" strike="noStrike">
                          <a:solidFill>
                            <a:srgbClr val="000000"/>
                          </a:solidFill>
                          <a:effectLst/>
                          <a:latin typeface="Calibri" panose="020F0502020204030204" pitchFamily="34" charset="0"/>
                        </a:rPr>
                        <a:t>0</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B8CCE4"/>
                    </a:solidFill>
                  </a:tcPr>
                </a:tc>
                <a:tc>
                  <a:txBody>
                    <a:bodyPr/>
                    <a:lstStyle/>
                    <a:p>
                      <a:pPr algn="r" fontAlgn="b"/>
                      <a:r>
                        <a:rPr lang="en-US" sz="1400" b="1" i="0" u="none" strike="noStrike">
                          <a:solidFill>
                            <a:srgbClr val="000000"/>
                          </a:solidFill>
                          <a:effectLst/>
                          <a:latin typeface="Calibri" panose="020F0502020204030204" pitchFamily="34" charset="0"/>
                        </a:rPr>
                        <a:t>1,957</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B8CCE4"/>
                    </a:solidFill>
                  </a:tcPr>
                </a:tc>
                <a:extLst>
                  <a:ext uri="{0D108BD9-81ED-4DB2-BD59-A6C34878D82A}">
                    <a16:rowId xmlns:a16="http://schemas.microsoft.com/office/drawing/2014/main" val="312226775"/>
                  </a:ext>
                </a:extLst>
              </a:tr>
              <a:tr h="169877">
                <a:tc>
                  <a:txBody>
                    <a:bodyPr/>
                    <a:lstStyle/>
                    <a:p>
                      <a:pPr algn="l" fontAlgn="b"/>
                      <a:endParaRPr lang="en-US" sz="1100" b="0" i="0" u="none" strike="noStrike">
                        <a:solidFill>
                          <a:srgbClr val="000000"/>
                        </a:solidFill>
                        <a:effectLst/>
                        <a:latin typeface="Calibri" panose="020F0502020204030204" pitchFamily="34" charset="0"/>
                      </a:endParaRPr>
                    </a:p>
                  </a:txBody>
                  <a:tcPr marL="0" marR="0" marT="0" marB="0" anchor="b">
                    <a:lnL>
                      <a:noFill/>
                    </a:lnL>
                    <a:lnR>
                      <a:noFill/>
                    </a:lnR>
                    <a:lnT w="6350" cap="flat" cmpd="sng" algn="ctr">
                      <a:solidFill>
                        <a:srgbClr val="95B3D7"/>
                      </a:solidFill>
                      <a:prstDash val="solid"/>
                      <a:round/>
                      <a:headEnd type="none" w="med" len="med"/>
                      <a:tailEnd type="none" w="med" len="med"/>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0" marR="0" marT="0" marB="0" anchor="b">
                    <a:lnL>
                      <a:noFill/>
                    </a:lnL>
                    <a:lnR>
                      <a:noFill/>
                    </a:lnR>
                    <a:lnT w="6350" cap="flat" cmpd="sng" algn="ctr">
                      <a:solidFill>
                        <a:srgbClr val="95B3D7"/>
                      </a:solidFill>
                      <a:prstDash val="solid"/>
                      <a:round/>
                      <a:headEnd type="none" w="med" len="med"/>
                      <a:tailEnd type="none" w="med" len="med"/>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0" marR="0" marT="0" marB="0" anchor="b">
                    <a:lnL>
                      <a:noFill/>
                    </a:lnL>
                    <a:lnR>
                      <a:noFill/>
                    </a:lnR>
                    <a:lnT w="6350" cap="flat" cmpd="sng" algn="ctr">
                      <a:solidFill>
                        <a:srgbClr val="95B3D7"/>
                      </a:solidFill>
                      <a:prstDash val="solid"/>
                      <a:round/>
                      <a:headEnd type="none" w="med" len="med"/>
                      <a:tailEnd type="none" w="med" len="med"/>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0" marR="0" marT="0" marB="0" anchor="b">
                    <a:lnL>
                      <a:noFill/>
                    </a:lnL>
                    <a:lnR>
                      <a:noFill/>
                    </a:lnR>
                    <a:lnT w="6350" cap="flat" cmpd="sng" algn="ctr">
                      <a:solidFill>
                        <a:srgbClr val="95B3D7"/>
                      </a:solidFill>
                      <a:prstDash val="solid"/>
                      <a:round/>
                      <a:headEnd type="none" w="med" len="med"/>
                      <a:tailEnd type="none" w="med" len="med"/>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0" marR="0" marT="0" marB="0" anchor="b">
                    <a:lnL>
                      <a:noFill/>
                    </a:lnL>
                    <a:lnR>
                      <a:noFill/>
                    </a:lnR>
                    <a:lnT w="6350" cap="flat" cmpd="sng" algn="ctr">
                      <a:solidFill>
                        <a:srgbClr val="95B3D7"/>
                      </a:solidFill>
                      <a:prstDash val="solid"/>
                      <a:round/>
                      <a:headEnd type="none" w="med" len="med"/>
                      <a:tailEnd type="none" w="med" len="med"/>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0" marR="0" marT="0" marB="0" anchor="b">
                    <a:lnL>
                      <a:noFill/>
                    </a:lnL>
                    <a:lnR>
                      <a:noFill/>
                    </a:lnR>
                    <a:lnT w="6350" cap="flat" cmpd="sng" algn="ctr">
                      <a:solidFill>
                        <a:srgbClr val="95B3D7"/>
                      </a:solidFill>
                      <a:prstDash val="solid"/>
                      <a:round/>
                      <a:headEnd type="none" w="med" len="med"/>
                      <a:tailEnd type="none" w="med" len="med"/>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0" marR="0" marT="0" marB="0" anchor="b">
                    <a:lnL>
                      <a:noFill/>
                    </a:lnL>
                    <a:lnR>
                      <a:noFill/>
                    </a:lnR>
                    <a:lnT w="6350" cap="flat" cmpd="sng" algn="ctr">
                      <a:solidFill>
                        <a:srgbClr val="95B3D7"/>
                      </a:solidFill>
                      <a:prstDash val="solid"/>
                      <a:round/>
                      <a:headEnd type="none" w="med" len="med"/>
                      <a:tailEnd type="none" w="med" len="med"/>
                    </a:lnT>
                    <a:lnB>
                      <a:noFill/>
                    </a:lnB>
                  </a:tcPr>
                </a:tc>
                <a:extLst>
                  <a:ext uri="{0D108BD9-81ED-4DB2-BD59-A6C34878D82A}">
                    <a16:rowId xmlns:a16="http://schemas.microsoft.com/office/drawing/2014/main" val="1253630644"/>
                  </a:ext>
                </a:extLst>
              </a:tr>
              <a:tr h="212347">
                <a:tc>
                  <a:txBody>
                    <a:bodyPr/>
                    <a:lstStyle/>
                    <a:p>
                      <a:pPr algn="l" fontAlgn="b"/>
                      <a:r>
                        <a:rPr lang="en-US" sz="1400" b="1" i="0" u="none" strike="noStrike">
                          <a:solidFill>
                            <a:srgbClr val="000000"/>
                          </a:solidFill>
                          <a:effectLst/>
                          <a:latin typeface="Calibri" panose="020F0502020204030204" pitchFamily="34" charset="0"/>
                        </a:rPr>
                        <a:t>Number of loans issued (thsd)</a:t>
                      </a:r>
                    </a:p>
                  </a:txBody>
                  <a:tcPr marL="0" marR="0" marT="0" marB="0" anchor="b">
                    <a:lnL>
                      <a:noFill/>
                    </a:lnL>
                    <a:lnR>
                      <a:noFill/>
                    </a:lnR>
                    <a:lnT>
                      <a:noFill/>
                    </a:lnT>
                    <a:lnB w="6350" cap="flat" cmpd="sng" algn="ctr">
                      <a:solidFill>
                        <a:srgbClr val="95B3D7"/>
                      </a:solidFill>
                      <a:prstDash val="solid"/>
                      <a:round/>
                      <a:headEnd type="none" w="med" len="med"/>
                      <a:tailEnd type="none" w="med" len="med"/>
                    </a:lnB>
                  </a:tcPr>
                </a:tc>
                <a:tc>
                  <a:txBody>
                    <a:bodyPr/>
                    <a:lstStyle/>
                    <a:p>
                      <a:pPr algn="r" fontAlgn="b"/>
                      <a:r>
                        <a:rPr lang="en-US" sz="1400" b="1" i="0" u="none" strike="noStrike">
                          <a:solidFill>
                            <a:srgbClr val="000000"/>
                          </a:solidFill>
                          <a:effectLst/>
                          <a:latin typeface="Calibri" panose="020F0502020204030204" pitchFamily="34" charset="0"/>
                        </a:rPr>
                        <a:t>103</a:t>
                      </a:r>
                    </a:p>
                  </a:txBody>
                  <a:tcPr marL="0" marR="0" marT="0" marB="0" anchor="b">
                    <a:lnL>
                      <a:noFill/>
                    </a:lnL>
                    <a:lnR>
                      <a:noFill/>
                    </a:lnR>
                    <a:lnT>
                      <a:noFill/>
                    </a:lnT>
                    <a:lnB w="6350" cap="flat" cmpd="sng" algn="ctr">
                      <a:solidFill>
                        <a:srgbClr val="95B3D7"/>
                      </a:solidFill>
                      <a:prstDash val="solid"/>
                      <a:round/>
                      <a:headEnd type="none" w="med" len="med"/>
                      <a:tailEnd type="none" w="med" len="med"/>
                    </a:lnB>
                  </a:tcPr>
                </a:tc>
                <a:tc>
                  <a:txBody>
                    <a:bodyPr/>
                    <a:lstStyle/>
                    <a:p>
                      <a:pPr algn="r" fontAlgn="b"/>
                      <a:r>
                        <a:rPr lang="en-US" sz="1400" b="1" i="0" u="none" strike="noStrike">
                          <a:solidFill>
                            <a:srgbClr val="000000"/>
                          </a:solidFill>
                          <a:effectLst/>
                          <a:latin typeface="Calibri" panose="020F0502020204030204" pitchFamily="34" charset="0"/>
                        </a:rPr>
                        <a:t>332</a:t>
                      </a:r>
                    </a:p>
                  </a:txBody>
                  <a:tcPr marL="0" marR="0" marT="0" marB="0" anchor="b">
                    <a:lnL>
                      <a:noFill/>
                    </a:lnL>
                    <a:lnR>
                      <a:noFill/>
                    </a:lnR>
                    <a:lnT>
                      <a:noFill/>
                    </a:lnT>
                    <a:lnB w="6350" cap="flat" cmpd="sng" algn="ctr">
                      <a:solidFill>
                        <a:srgbClr val="95B3D7"/>
                      </a:solidFill>
                      <a:prstDash val="solid"/>
                      <a:round/>
                      <a:headEnd type="none" w="med" len="med"/>
                      <a:tailEnd type="none" w="med" len="med"/>
                    </a:lnB>
                  </a:tcPr>
                </a:tc>
                <a:tc>
                  <a:txBody>
                    <a:bodyPr/>
                    <a:lstStyle/>
                    <a:p>
                      <a:pPr algn="r" fontAlgn="b"/>
                      <a:r>
                        <a:rPr lang="en-US" sz="1400" b="1" i="0" u="none" strike="noStrike">
                          <a:solidFill>
                            <a:srgbClr val="000000"/>
                          </a:solidFill>
                          <a:effectLst/>
                          <a:latin typeface="Calibri" panose="020F0502020204030204" pitchFamily="34" charset="0"/>
                        </a:rPr>
                        <a:t>550</a:t>
                      </a:r>
                    </a:p>
                  </a:txBody>
                  <a:tcPr marL="0" marR="0" marT="0" marB="0" anchor="b">
                    <a:lnL>
                      <a:noFill/>
                    </a:lnL>
                    <a:lnR>
                      <a:noFill/>
                    </a:lnR>
                    <a:lnT>
                      <a:noFill/>
                    </a:lnT>
                    <a:lnB w="6350" cap="flat" cmpd="sng" algn="ctr">
                      <a:solidFill>
                        <a:srgbClr val="95B3D7"/>
                      </a:solidFill>
                      <a:prstDash val="solid"/>
                      <a:round/>
                      <a:headEnd type="none" w="med" len="med"/>
                      <a:tailEnd type="none" w="med" len="med"/>
                    </a:lnB>
                  </a:tcPr>
                </a:tc>
                <a:tc>
                  <a:txBody>
                    <a:bodyPr/>
                    <a:lstStyle/>
                    <a:p>
                      <a:pPr algn="r" fontAlgn="b"/>
                      <a:r>
                        <a:rPr lang="en-US" sz="1400" b="1" i="0" u="none" strike="noStrike">
                          <a:solidFill>
                            <a:srgbClr val="000000"/>
                          </a:solidFill>
                          <a:effectLst/>
                          <a:latin typeface="Calibri" panose="020F0502020204030204" pitchFamily="34" charset="0"/>
                        </a:rPr>
                        <a:t>767</a:t>
                      </a:r>
                    </a:p>
                  </a:txBody>
                  <a:tcPr marL="0" marR="0" marT="0" marB="0" anchor="b">
                    <a:lnL>
                      <a:noFill/>
                    </a:lnL>
                    <a:lnR>
                      <a:noFill/>
                    </a:lnR>
                    <a:lnT>
                      <a:noFill/>
                    </a:lnT>
                    <a:lnB w="6350" cap="flat" cmpd="sng" algn="ctr">
                      <a:solidFill>
                        <a:srgbClr val="95B3D7"/>
                      </a:solidFill>
                      <a:prstDash val="solid"/>
                      <a:round/>
                      <a:headEnd type="none" w="med" len="med"/>
                      <a:tailEnd type="none" w="med" len="med"/>
                    </a:lnB>
                  </a:tcPr>
                </a:tc>
                <a:tc>
                  <a:txBody>
                    <a:bodyPr/>
                    <a:lstStyle/>
                    <a:p>
                      <a:pPr algn="r" fontAlgn="b"/>
                      <a:r>
                        <a:rPr lang="en-US" sz="1400" b="1" i="0" u="none" strike="noStrike">
                          <a:solidFill>
                            <a:srgbClr val="000000"/>
                          </a:solidFill>
                          <a:effectLst/>
                          <a:latin typeface="Calibri" panose="020F0502020204030204" pitchFamily="34" charset="0"/>
                        </a:rPr>
                        <a:t>985</a:t>
                      </a:r>
                    </a:p>
                  </a:txBody>
                  <a:tcPr marL="0" marR="0" marT="0" marB="0" anchor="b">
                    <a:lnL>
                      <a:noFill/>
                    </a:lnL>
                    <a:lnR>
                      <a:noFill/>
                    </a:lnR>
                    <a:lnT>
                      <a:noFill/>
                    </a:lnT>
                    <a:lnB w="6350" cap="flat" cmpd="sng" algn="ctr">
                      <a:solidFill>
                        <a:srgbClr val="95B3D7"/>
                      </a:solidFill>
                      <a:prstDash val="solid"/>
                      <a:round/>
                      <a:headEnd type="none" w="med" len="med"/>
                      <a:tailEnd type="none" w="med" len="med"/>
                    </a:lnB>
                  </a:tcPr>
                </a:tc>
                <a:tc>
                  <a:txBody>
                    <a:bodyPr/>
                    <a:lstStyle/>
                    <a:p>
                      <a:pPr algn="r" fontAlgn="b"/>
                      <a:r>
                        <a:rPr lang="en-US" sz="1400" b="1" i="0" u="none" strike="noStrike">
                          <a:solidFill>
                            <a:srgbClr val="000000"/>
                          </a:solidFill>
                          <a:effectLst/>
                          <a:latin typeface="Calibri" panose="020F0502020204030204" pitchFamily="34" charset="0"/>
                        </a:rPr>
                        <a:t>2,737</a:t>
                      </a:r>
                    </a:p>
                  </a:txBody>
                  <a:tcPr marL="0" marR="0" marT="0" marB="0" anchor="b">
                    <a:lnL>
                      <a:noFill/>
                    </a:lnL>
                    <a:lnR>
                      <a:noFill/>
                    </a:lnR>
                    <a:lnT>
                      <a:noFill/>
                    </a:lnT>
                    <a:lnB w="6350" cap="flat" cmpd="sng" algn="ctr">
                      <a:solidFill>
                        <a:srgbClr val="95B3D7"/>
                      </a:solidFill>
                      <a:prstDash val="solid"/>
                      <a:round/>
                      <a:headEnd type="none" w="med" len="med"/>
                      <a:tailEnd type="none" w="med" len="med"/>
                    </a:lnB>
                  </a:tcPr>
                </a:tc>
                <a:extLst>
                  <a:ext uri="{0D108BD9-81ED-4DB2-BD59-A6C34878D82A}">
                    <a16:rowId xmlns:a16="http://schemas.microsoft.com/office/drawing/2014/main" val="998411133"/>
                  </a:ext>
                </a:extLst>
              </a:tr>
              <a:tr h="212347">
                <a:tc>
                  <a:txBody>
                    <a:bodyPr/>
                    <a:lstStyle/>
                    <a:p>
                      <a:pPr algn="l" fontAlgn="b"/>
                      <a:r>
                        <a:rPr lang="en-US" sz="1400" b="1" i="0" u="none" strike="noStrike">
                          <a:solidFill>
                            <a:srgbClr val="000000"/>
                          </a:solidFill>
                          <a:effectLst/>
                          <a:latin typeface="Calibri" panose="020F0502020204030204" pitchFamily="34" charset="0"/>
                        </a:rPr>
                        <a:t>Amount disbursed</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400" b="1" i="0" u="none" strike="noStrike">
                          <a:solidFill>
                            <a:srgbClr val="000000"/>
                          </a:solidFill>
                          <a:effectLst/>
                          <a:latin typeface="Calibri" panose="020F0502020204030204" pitchFamily="34" charset="0"/>
                        </a:rPr>
                        <a:t>4,844</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400" b="1" i="0" u="none" strike="noStrike">
                          <a:solidFill>
                            <a:srgbClr val="000000"/>
                          </a:solidFill>
                          <a:effectLst/>
                          <a:latin typeface="Calibri" panose="020F0502020204030204" pitchFamily="34" charset="0"/>
                        </a:rPr>
                        <a:t>15,599</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400" b="1" i="0" u="none" strike="noStrike">
                          <a:solidFill>
                            <a:srgbClr val="000000"/>
                          </a:solidFill>
                          <a:effectLst/>
                          <a:latin typeface="Calibri" panose="020F0502020204030204" pitchFamily="34" charset="0"/>
                        </a:rPr>
                        <a:t>25,746</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400" b="1" i="0" u="none" strike="noStrike">
                          <a:solidFill>
                            <a:srgbClr val="000000"/>
                          </a:solidFill>
                          <a:effectLst/>
                          <a:latin typeface="Calibri" panose="020F0502020204030204" pitchFamily="34" charset="0"/>
                        </a:rPr>
                        <a:t>35,891</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400" b="1" i="0" u="none" strike="noStrike">
                          <a:solidFill>
                            <a:srgbClr val="000000"/>
                          </a:solidFill>
                          <a:effectLst/>
                          <a:latin typeface="Calibri" panose="020F0502020204030204" pitchFamily="34" charset="0"/>
                        </a:rPr>
                        <a:t>46,036</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400" b="1" i="0" u="none" strike="noStrike">
                          <a:solidFill>
                            <a:srgbClr val="000000"/>
                          </a:solidFill>
                          <a:effectLst/>
                          <a:latin typeface="Calibri" panose="020F0502020204030204" pitchFamily="34" charset="0"/>
                        </a:rPr>
                        <a:t>128,115</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extLst>
                  <a:ext uri="{0D108BD9-81ED-4DB2-BD59-A6C34878D82A}">
                    <a16:rowId xmlns:a16="http://schemas.microsoft.com/office/drawing/2014/main" val="1972602039"/>
                  </a:ext>
                </a:extLst>
              </a:tr>
              <a:tr h="212347">
                <a:tc>
                  <a:txBody>
                    <a:bodyPr/>
                    <a:lstStyle/>
                    <a:p>
                      <a:pPr algn="l" fontAlgn="b"/>
                      <a:r>
                        <a:rPr lang="en-US" sz="1400" b="1" i="0" u="none" strike="noStrike">
                          <a:solidFill>
                            <a:srgbClr val="000000"/>
                          </a:solidFill>
                          <a:effectLst/>
                          <a:latin typeface="Calibri" panose="020F0502020204030204" pitchFamily="34" charset="0"/>
                        </a:rPr>
                        <a:t>Net portfolio (EoY)</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400" b="1" i="0" u="none" strike="noStrike">
                          <a:solidFill>
                            <a:srgbClr val="000000"/>
                          </a:solidFill>
                          <a:effectLst/>
                          <a:latin typeface="Calibri" panose="020F0502020204030204" pitchFamily="34" charset="0"/>
                        </a:rPr>
                        <a:t>984</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400" b="1" i="0" u="none" strike="noStrike">
                          <a:solidFill>
                            <a:srgbClr val="000000"/>
                          </a:solidFill>
                          <a:effectLst/>
                          <a:latin typeface="Calibri" panose="020F0502020204030204" pitchFamily="34" charset="0"/>
                        </a:rPr>
                        <a:t>2,056</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400" b="1" i="0" u="none" strike="noStrike">
                          <a:solidFill>
                            <a:srgbClr val="000000"/>
                          </a:solidFill>
                          <a:effectLst/>
                          <a:latin typeface="Calibri" panose="020F0502020204030204" pitchFamily="34" charset="0"/>
                        </a:rPr>
                        <a:t>3,203</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400" b="1" i="0" u="none" strike="noStrike">
                          <a:solidFill>
                            <a:srgbClr val="000000"/>
                          </a:solidFill>
                          <a:effectLst/>
                          <a:latin typeface="Calibri" panose="020F0502020204030204" pitchFamily="34" charset="0"/>
                        </a:rPr>
                        <a:t>4,302</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400" b="1" i="0" u="none" strike="noStrike">
                          <a:solidFill>
                            <a:srgbClr val="000000"/>
                          </a:solidFill>
                          <a:effectLst/>
                          <a:latin typeface="Calibri" panose="020F0502020204030204" pitchFamily="34" charset="0"/>
                        </a:rPr>
                        <a:t>5,394</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400" b="1" i="0" u="none" strike="noStrike">
                          <a:solidFill>
                            <a:srgbClr val="000000"/>
                          </a:solidFill>
                          <a:effectLst/>
                          <a:latin typeface="Calibri" panose="020F0502020204030204" pitchFamily="34" charset="0"/>
                        </a:rPr>
                        <a:t>15,939</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extLst>
                  <a:ext uri="{0D108BD9-81ED-4DB2-BD59-A6C34878D82A}">
                    <a16:rowId xmlns:a16="http://schemas.microsoft.com/office/drawing/2014/main" val="1651680519"/>
                  </a:ext>
                </a:extLst>
              </a:tr>
              <a:tr h="212347">
                <a:tc>
                  <a:txBody>
                    <a:bodyPr/>
                    <a:lstStyle/>
                    <a:p>
                      <a:pPr algn="l" fontAlgn="b"/>
                      <a:r>
                        <a:rPr lang="en-US" sz="1400" b="1" i="0" u="none" strike="noStrike">
                          <a:solidFill>
                            <a:srgbClr val="000000"/>
                          </a:solidFill>
                          <a:effectLst/>
                          <a:latin typeface="Calibri" panose="020F0502020204030204" pitchFamily="34" charset="0"/>
                        </a:rPr>
                        <a:t>Revenue</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400" b="1" i="0" u="none" strike="noStrike">
                          <a:solidFill>
                            <a:srgbClr val="000000"/>
                          </a:solidFill>
                          <a:effectLst/>
                          <a:latin typeface="Calibri" panose="020F0502020204030204" pitchFamily="34" charset="0"/>
                        </a:rPr>
                        <a:t>1,282</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400" b="1" i="0" u="none" strike="noStrike">
                          <a:solidFill>
                            <a:srgbClr val="000000"/>
                          </a:solidFill>
                          <a:effectLst/>
                          <a:latin typeface="Calibri" panose="020F0502020204030204" pitchFamily="34" charset="0"/>
                        </a:rPr>
                        <a:t>5,280</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400" b="1" i="0" u="none" strike="noStrike">
                          <a:solidFill>
                            <a:srgbClr val="000000"/>
                          </a:solidFill>
                          <a:effectLst/>
                          <a:latin typeface="Calibri" panose="020F0502020204030204" pitchFamily="34" charset="0"/>
                        </a:rPr>
                        <a:t>9,188</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400" b="1" i="0" u="none" strike="noStrike">
                          <a:solidFill>
                            <a:srgbClr val="000000"/>
                          </a:solidFill>
                          <a:effectLst/>
                          <a:latin typeface="Calibri" panose="020F0502020204030204" pitchFamily="34" charset="0"/>
                        </a:rPr>
                        <a:t>13,171</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400" b="1" i="0" u="none" strike="noStrike">
                          <a:solidFill>
                            <a:srgbClr val="000000"/>
                          </a:solidFill>
                          <a:effectLst/>
                          <a:latin typeface="Calibri" panose="020F0502020204030204" pitchFamily="34" charset="0"/>
                        </a:rPr>
                        <a:t>17,038</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400" b="1" i="0" u="none" strike="noStrike">
                          <a:solidFill>
                            <a:srgbClr val="000000"/>
                          </a:solidFill>
                          <a:effectLst/>
                          <a:latin typeface="Calibri" panose="020F0502020204030204" pitchFamily="34" charset="0"/>
                        </a:rPr>
                        <a:t>45,959</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extLst>
                  <a:ext uri="{0D108BD9-81ED-4DB2-BD59-A6C34878D82A}">
                    <a16:rowId xmlns:a16="http://schemas.microsoft.com/office/drawing/2014/main" val="3732276154"/>
                  </a:ext>
                </a:extLst>
              </a:tr>
              <a:tr h="212347">
                <a:tc>
                  <a:txBody>
                    <a:bodyPr/>
                    <a:lstStyle/>
                    <a:p>
                      <a:pPr algn="l" fontAlgn="b"/>
                      <a:r>
                        <a:rPr lang="en-US" sz="1400" b="1" i="0" u="none" strike="noStrike">
                          <a:solidFill>
                            <a:srgbClr val="000000"/>
                          </a:solidFill>
                          <a:effectLst/>
                          <a:latin typeface="Calibri" panose="020F0502020204030204" pitchFamily="34" charset="0"/>
                        </a:rPr>
                        <a:t>Provisions</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400" b="1" i="0" u="none" strike="noStrike">
                          <a:solidFill>
                            <a:srgbClr val="000000"/>
                          </a:solidFill>
                          <a:effectLst/>
                          <a:latin typeface="Calibri" panose="020F0502020204030204" pitchFamily="34" charset="0"/>
                        </a:rPr>
                        <a:t>-1,068</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400" b="1" i="0" u="none" strike="noStrike">
                          <a:solidFill>
                            <a:srgbClr val="000000"/>
                          </a:solidFill>
                          <a:effectLst/>
                          <a:latin typeface="Calibri" panose="020F0502020204030204" pitchFamily="34" charset="0"/>
                        </a:rPr>
                        <a:t>-2,964</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400" b="1" i="0" u="none" strike="noStrike">
                          <a:solidFill>
                            <a:srgbClr val="000000"/>
                          </a:solidFill>
                          <a:effectLst/>
                          <a:latin typeface="Calibri" panose="020F0502020204030204" pitchFamily="34" charset="0"/>
                        </a:rPr>
                        <a:t>-4,490</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400" b="1" i="0" u="none" strike="noStrike">
                          <a:solidFill>
                            <a:srgbClr val="000000"/>
                          </a:solidFill>
                          <a:effectLst/>
                          <a:latin typeface="Calibri" panose="020F0502020204030204" pitchFamily="34" charset="0"/>
                        </a:rPr>
                        <a:t>-5,655</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400" b="1" i="0" u="none" strike="noStrike">
                          <a:solidFill>
                            <a:srgbClr val="000000"/>
                          </a:solidFill>
                          <a:effectLst/>
                          <a:latin typeface="Calibri" panose="020F0502020204030204" pitchFamily="34" charset="0"/>
                        </a:rPr>
                        <a:t>-7,260</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400" b="1" i="0" u="none" strike="noStrike">
                          <a:solidFill>
                            <a:srgbClr val="000000"/>
                          </a:solidFill>
                          <a:effectLst/>
                          <a:latin typeface="Calibri" panose="020F0502020204030204" pitchFamily="34" charset="0"/>
                        </a:rPr>
                        <a:t>-21,437</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extLst>
                  <a:ext uri="{0D108BD9-81ED-4DB2-BD59-A6C34878D82A}">
                    <a16:rowId xmlns:a16="http://schemas.microsoft.com/office/drawing/2014/main" val="1462006529"/>
                  </a:ext>
                </a:extLst>
              </a:tr>
              <a:tr h="212347">
                <a:tc>
                  <a:txBody>
                    <a:bodyPr/>
                    <a:lstStyle/>
                    <a:p>
                      <a:pPr algn="l" fontAlgn="b"/>
                      <a:r>
                        <a:rPr lang="en-US" sz="1400" b="0" i="0" u="none" strike="noStrike">
                          <a:solidFill>
                            <a:srgbClr val="000000"/>
                          </a:solidFill>
                          <a:effectLst/>
                          <a:latin typeface="Calibri" panose="020F0502020204030204" pitchFamily="34" charset="0"/>
                        </a:rPr>
                        <a:t>Acquisition costs</a:t>
                      </a:r>
                    </a:p>
                  </a:txBody>
                  <a:tcPr marL="363516" marR="0" marT="0" marB="0" anchor="b">
                    <a:lnL>
                      <a:noFill/>
                    </a:lnL>
                    <a:lnR>
                      <a:noFill/>
                    </a:lnR>
                    <a:lnT w="6350" cap="flat" cmpd="sng" algn="ctr">
                      <a:solidFill>
                        <a:srgbClr val="95B3D7"/>
                      </a:solidFill>
                      <a:prstDash val="solid"/>
                      <a:round/>
                      <a:headEnd type="none" w="med" len="med"/>
                      <a:tailEnd type="none" w="med" len="med"/>
                    </a:lnT>
                    <a:lnB>
                      <a:noFill/>
                    </a:lnB>
                  </a:tcPr>
                </a:tc>
                <a:tc>
                  <a:txBody>
                    <a:bodyPr/>
                    <a:lstStyle/>
                    <a:p>
                      <a:pPr algn="r" fontAlgn="b"/>
                      <a:r>
                        <a:rPr lang="en-US" sz="1400" b="1" i="0" u="none" strike="noStrike">
                          <a:solidFill>
                            <a:srgbClr val="000000"/>
                          </a:solidFill>
                          <a:effectLst/>
                          <a:latin typeface="Calibri" panose="020F0502020204030204" pitchFamily="34" charset="0"/>
                        </a:rPr>
                        <a:t>-18</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400" b="1" i="0" u="none" strike="noStrike">
                          <a:solidFill>
                            <a:srgbClr val="000000"/>
                          </a:solidFill>
                          <a:effectLst/>
                          <a:latin typeface="Calibri" panose="020F0502020204030204" pitchFamily="34" charset="0"/>
                        </a:rPr>
                        <a:t>-217</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400" b="1" i="0" u="none" strike="noStrike">
                          <a:solidFill>
                            <a:srgbClr val="000000"/>
                          </a:solidFill>
                          <a:effectLst/>
                          <a:latin typeface="Calibri" panose="020F0502020204030204" pitchFamily="34" charset="0"/>
                        </a:rPr>
                        <a:t>-510</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400" b="1" i="0" u="none" strike="noStrike">
                          <a:solidFill>
                            <a:srgbClr val="000000"/>
                          </a:solidFill>
                          <a:effectLst/>
                          <a:latin typeface="Calibri" panose="020F0502020204030204" pitchFamily="34" charset="0"/>
                        </a:rPr>
                        <a:t>-1,159</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400" b="1" i="0" u="none" strike="noStrike">
                          <a:solidFill>
                            <a:srgbClr val="000000"/>
                          </a:solidFill>
                          <a:effectLst/>
                          <a:latin typeface="Calibri" panose="020F0502020204030204" pitchFamily="34" charset="0"/>
                        </a:rPr>
                        <a:t>-1,466</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400" b="1" i="0" u="none" strike="noStrike">
                          <a:solidFill>
                            <a:srgbClr val="000000"/>
                          </a:solidFill>
                          <a:effectLst/>
                          <a:latin typeface="Calibri" panose="020F0502020204030204" pitchFamily="34" charset="0"/>
                        </a:rPr>
                        <a:t>-3,371</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extLst>
                  <a:ext uri="{0D108BD9-81ED-4DB2-BD59-A6C34878D82A}">
                    <a16:rowId xmlns:a16="http://schemas.microsoft.com/office/drawing/2014/main" val="676371228"/>
                  </a:ext>
                </a:extLst>
              </a:tr>
              <a:tr h="212347">
                <a:tc>
                  <a:txBody>
                    <a:bodyPr/>
                    <a:lstStyle/>
                    <a:p>
                      <a:pPr algn="l" fontAlgn="b"/>
                      <a:r>
                        <a:rPr lang="en-US" sz="1400" b="0" i="0" u="none" strike="noStrike">
                          <a:solidFill>
                            <a:srgbClr val="000000"/>
                          </a:solidFill>
                          <a:effectLst/>
                          <a:latin typeface="Calibri" panose="020F0502020204030204" pitchFamily="34" charset="0"/>
                        </a:rPr>
                        <a:t>Direct expenses</a:t>
                      </a:r>
                    </a:p>
                  </a:txBody>
                  <a:tcPr marL="363516" marR="0" marT="0" marB="0" anchor="b">
                    <a:lnL>
                      <a:noFill/>
                    </a:lnL>
                    <a:lnR>
                      <a:noFill/>
                    </a:lnR>
                    <a:lnT>
                      <a:noFill/>
                    </a:lnT>
                    <a:lnB>
                      <a:noFill/>
                    </a:lnB>
                  </a:tcPr>
                </a:tc>
                <a:tc>
                  <a:txBody>
                    <a:bodyPr/>
                    <a:lstStyle/>
                    <a:p>
                      <a:pPr algn="r" fontAlgn="b"/>
                      <a:r>
                        <a:rPr lang="en-US" sz="1400" b="1" i="0" u="none" strike="noStrike">
                          <a:solidFill>
                            <a:srgbClr val="000000"/>
                          </a:solidFill>
                          <a:effectLst/>
                          <a:latin typeface="Calibri" panose="020F0502020204030204" pitchFamily="34" charset="0"/>
                        </a:rPr>
                        <a:t>-120</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400" b="1" i="0" u="none" strike="noStrike">
                          <a:solidFill>
                            <a:srgbClr val="000000"/>
                          </a:solidFill>
                          <a:effectLst/>
                          <a:latin typeface="Calibri" panose="020F0502020204030204" pitchFamily="34" charset="0"/>
                        </a:rPr>
                        <a:t>-381</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400" b="1" i="0" u="none" strike="noStrike">
                          <a:solidFill>
                            <a:srgbClr val="000000"/>
                          </a:solidFill>
                          <a:effectLst/>
                          <a:latin typeface="Calibri" panose="020F0502020204030204" pitchFamily="34" charset="0"/>
                        </a:rPr>
                        <a:t>-629</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400" b="1" i="0" u="none" strike="noStrike">
                          <a:solidFill>
                            <a:srgbClr val="000000"/>
                          </a:solidFill>
                          <a:effectLst/>
                          <a:latin typeface="Calibri" panose="020F0502020204030204" pitchFamily="34" charset="0"/>
                        </a:rPr>
                        <a:t>-879</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400" b="1" i="0" u="none" strike="noStrike">
                          <a:solidFill>
                            <a:srgbClr val="000000"/>
                          </a:solidFill>
                          <a:effectLst/>
                          <a:latin typeface="Calibri" panose="020F0502020204030204" pitchFamily="34" charset="0"/>
                        </a:rPr>
                        <a:t>-1,127</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400" b="1" i="0" u="none" strike="noStrike">
                          <a:solidFill>
                            <a:srgbClr val="000000"/>
                          </a:solidFill>
                          <a:effectLst/>
                          <a:latin typeface="Calibri" panose="020F0502020204030204" pitchFamily="34" charset="0"/>
                        </a:rPr>
                        <a:t>-3,136</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extLst>
                  <a:ext uri="{0D108BD9-81ED-4DB2-BD59-A6C34878D82A}">
                    <a16:rowId xmlns:a16="http://schemas.microsoft.com/office/drawing/2014/main" val="2843189735"/>
                  </a:ext>
                </a:extLst>
              </a:tr>
              <a:tr h="212347">
                <a:tc>
                  <a:txBody>
                    <a:bodyPr/>
                    <a:lstStyle/>
                    <a:p>
                      <a:pPr algn="l" fontAlgn="b"/>
                      <a:r>
                        <a:rPr lang="en-US" sz="1400" b="0" i="0" u="none" strike="noStrike">
                          <a:solidFill>
                            <a:srgbClr val="000000"/>
                          </a:solidFill>
                          <a:effectLst/>
                          <a:latin typeface="Calibri" panose="020F0502020204030204" pitchFamily="34" charset="0"/>
                        </a:rPr>
                        <a:t>Support costs</a:t>
                      </a:r>
                    </a:p>
                  </a:txBody>
                  <a:tcPr marL="363516" marR="0" marT="0" marB="0" anchor="b">
                    <a:lnL>
                      <a:noFill/>
                    </a:lnL>
                    <a:lnR>
                      <a:noFill/>
                    </a:lnR>
                    <a:lnT>
                      <a:noFill/>
                    </a:lnT>
                    <a:lnB>
                      <a:noFill/>
                    </a:lnB>
                  </a:tcPr>
                </a:tc>
                <a:tc>
                  <a:txBody>
                    <a:bodyPr/>
                    <a:lstStyle/>
                    <a:p>
                      <a:pPr algn="r" fontAlgn="b"/>
                      <a:r>
                        <a:rPr lang="en-US" sz="1400" b="1" i="0" u="none" strike="noStrike">
                          <a:solidFill>
                            <a:srgbClr val="000000"/>
                          </a:solidFill>
                          <a:effectLst/>
                          <a:latin typeface="Calibri" panose="020F0502020204030204" pitchFamily="34" charset="0"/>
                        </a:rPr>
                        <a:t>-56</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400" b="1" i="0" u="none" strike="noStrike">
                          <a:solidFill>
                            <a:srgbClr val="000000"/>
                          </a:solidFill>
                          <a:effectLst/>
                          <a:latin typeface="Calibri" panose="020F0502020204030204" pitchFamily="34" charset="0"/>
                        </a:rPr>
                        <a:t>-178</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400" b="1" i="0" u="none" strike="noStrike">
                          <a:solidFill>
                            <a:srgbClr val="000000"/>
                          </a:solidFill>
                          <a:effectLst/>
                          <a:latin typeface="Calibri" panose="020F0502020204030204" pitchFamily="34" charset="0"/>
                        </a:rPr>
                        <a:t>-288</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400" b="1" i="0" u="none" strike="noStrike">
                          <a:solidFill>
                            <a:srgbClr val="000000"/>
                          </a:solidFill>
                          <a:effectLst/>
                          <a:latin typeface="Calibri" panose="020F0502020204030204" pitchFamily="34" charset="0"/>
                        </a:rPr>
                        <a:t>-385</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400" b="1" i="0" u="none" strike="noStrike">
                          <a:solidFill>
                            <a:srgbClr val="000000"/>
                          </a:solidFill>
                          <a:effectLst/>
                          <a:latin typeface="Calibri" panose="020F0502020204030204" pitchFamily="34" charset="0"/>
                        </a:rPr>
                        <a:t>-493</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400" b="1" i="0" u="none" strike="noStrike">
                          <a:solidFill>
                            <a:srgbClr val="000000"/>
                          </a:solidFill>
                          <a:effectLst/>
                          <a:latin typeface="Calibri" panose="020F0502020204030204" pitchFamily="34" charset="0"/>
                        </a:rPr>
                        <a:t>-1,401</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extLst>
                  <a:ext uri="{0D108BD9-81ED-4DB2-BD59-A6C34878D82A}">
                    <a16:rowId xmlns:a16="http://schemas.microsoft.com/office/drawing/2014/main" val="3393650798"/>
                  </a:ext>
                </a:extLst>
              </a:tr>
              <a:tr h="212347">
                <a:tc>
                  <a:txBody>
                    <a:bodyPr/>
                    <a:lstStyle/>
                    <a:p>
                      <a:pPr algn="l" fontAlgn="b"/>
                      <a:r>
                        <a:rPr lang="en-US" sz="1400" b="0" i="0" u="none" strike="noStrike">
                          <a:solidFill>
                            <a:srgbClr val="000000"/>
                          </a:solidFill>
                          <a:effectLst/>
                          <a:latin typeface="Calibri" panose="020F0502020204030204" pitchFamily="34" charset="0"/>
                        </a:rPr>
                        <a:t>One-off expenses</a:t>
                      </a:r>
                    </a:p>
                  </a:txBody>
                  <a:tcPr marL="363516" marR="0" marT="0" marB="0" anchor="b">
                    <a:lnL>
                      <a:noFill/>
                    </a:lnL>
                    <a:lnR>
                      <a:noFill/>
                    </a:lnR>
                    <a:lnT>
                      <a:noFill/>
                    </a:lnT>
                    <a:lnB>
                      <a:noFill/>
                    </a:lnB>
                  </a:tcPr>
                </a:tc>
                <a:tc>
                  <a:txBody>
                    <a:bodyPr/>
                    <a:lstStyle/>
                    <a:p>
                      <a:pPr algn="r" fontAlgn="b"/>
                      <a:r>
                        <a:rPr lang="en-US" sz="1400" b="1" i="0" u="none" strike="noStrike">
                          <a:solidFill>
                            <a:srgbClr val="000000"/>
                          </a:solidFill>
                          <a:effectLst/>
                          <a:latin typeface="Calibri" panose="020F0502020204030204" pitchFamily="34" charset="0"/>
                        </a:rPr>
                        <a:t>-41</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400" b="1" i="0" u="none" strike="noStrike">
                          <a:solidFill>
                            <a:srgbClr val="000000"/>
                          </a:solidFill>
                          <a:effectLst/>
                          <a:latin typeface="Calibri" panose="020F0502020204030204" pitchFamily="34" charset="0"/>
                        </a:rPr>
                        <a:t>-192</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400" b="1" i="0" u="none" strike="noStrike">
                          <a:solidFill>
                            <a:srgbClr val="000000"/>
                          </a:solidFill>
                          <a:effectLst/>
                          <a:latin typeface="Calibri" panose="020F0502020204030204" pitchFamily="34" charset="0"/>
                        </a:rPr>
                        <a:t>-338</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400" b="1" i="0" u="none" strike="noStrike">
                          <a:solidFill>
                            <a:srgbClr val="000000"/>
                          </a:solidFill>
                          <a:effectLst/>
                          <a:latin typeface="Calibri" panose="020F0502020204030204" pitchFamily="34" charset="0"/>
                        </a:rPr>
                        <a:t>-470</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400" b="1" i="0" u="none" strike="noStrike">
                          <a:solidFill>
                            <a:srgbClr val="000000"/>
                          </a:solidFill>
                          <a:effectLst/>
                          <a:latin typeface="Calibri" panose="020F0502020204030204" pitchFamily="34" charset="0"/>
                        </a:rPr>
                        <a:t>-614</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400" b="1" i="0" u="none" strike="noStrike">
                          <a:solidFill>
                            <a:srgbClr val="000000"/>
                          </a:solidFill>
                          <a:effectLst/>
                          <a:latin typeface="Calibri" panose="020F0502020204030204" pitchFamily="34" charset="0"/>
                        </a:rPr>
                        <a:t>-1,654</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extLst>
                  <a:ext uri="{0D108BD9-81ED-4DB2-BD59-A6C34878D82A}">
                    <a16:rowId xmlns:a16="http://schemas.microsoft.com/office/drawing/2014/main" val="1785139842"/>
                  </a:ext>
                </a:extLst>
              </a:tr>
              <a:tr h="212347">
                <a:tc>
                  <a:txBody>
                    <a:bodyPr/>
                    <a:lstStyle/>
                    <a:p>
                      <a:pPr algn="l" fontAlgn="b"/>
                      <a:r>
                        <a:rPr lang="en-US" sz="1400" b="0" i="0" u="none" strike="noStrike">
                          <a:solidFill>
                            <a:srgbClr val="000000"/>
                          </a:solidFill>
                          <a:effectLst/>
                          <a:latin typeface="Calibri" panose="020F0502020204030204" pitchFamily="34" charset="0"/>
                        </a:rPr>
                        <a:t>VAT</a:t>
                      </a:r>
                    </a:p>
                  </a:txBody>
                  <a:tcPr marL="363516" marR="0" marT="0" marB="0" anchor="b">
                    <a:lnL>
                      <a:noFill/>
                    </a:lnL>
                    <a:lnR>
                      <a:noFill/>
                    </a:lnR>
                    <a:lnT>
                      <a:noFill/>
                    </a:lnT>
                    <a:lnB>
                      <a:noFill/>
                    </a:lnB>
                  </a:tcPr>
                </a:tc>
                <a:tc>
                  <a:txBody>
                    <a:bodyPr/>
                    <a:lstStyle/>
                    <a:p>
                      <a:pPr algn="r" fontAlgn="b"/>
                      <a:r>
                        <a:rPr lang="en-US" sz="1400" b="1" i="0" u="none" strike="noStrike">
                          <a:solidFill>
                            <a:srgbClr val="000000"/>
                          </a:solidFill>
                          <a:effectLst/>
                          <a:latin typeface="Calibri" panose="020F0502020204030204" pitchFamily="34" charset="0"/>
                        </a:rPr>
                        <a:t>0</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400" b="1" i="0" u="none" strike="noStrike">
                          <a:solidFill>
                            <a:srgbClr val="000000"/>
                          </a:solidFill>
                          <a:effectLst/>
                          <a:latin typeface="Calibri" panose="020F0502020204030204" pitchFamily="34" charset="0"/>
                        </a:rPr>
                        <a:t>0</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400" b="1" i="0" u="none" strike="noStrike">
                          <a:solidFill>
                            <a:srgbClr val="000000"/>
                          </a:solidFill>
                          <a:effectLst/>
                          <a:latin typeface="Calibri" panose="020F0502020204030204" pitchFamily="34" charset="0"/>
                        </a:rPr>
                        <a:t>0</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400" b="1" i="0" u="none" strike="noStrike">
                          <a:solidFill>
                            <a:srgbClr val="000000"/>
                          </a:solidFill>
                          <a:effectLst/>
                          <a:latin typeface="Calibri" panose="020F0502020204030204" pitchFamily="34" charset="0"/>
                        </a:rPr>
                        <a:t>0</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400" b="1" i="0" u="none" strike="noStrike">
                          <a:solidFill>
                            <a:srgbClr val="000000"/>
                          </a:solidFill>
                          <a:effectLst/>
                          <a:latin typeface="Calibri" panose="020F0502020204030204" pitchFamily="34" charset="0"/>
                        </a:rPr>
                        <a:t>0</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400" b="1" i="0" u="none" strike="noStrike">
                          <a:solidFill>
                            <a:srgbClr val="000000"/>
                          </a:solidFill>
                          <a:effectLst/>
                          <a:latin typeface="Calibri" panose="020F0502020204030204" pitchFamily="34" charset="0"/>
                        </a:rPr>
                        <a:t>0</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extLst>
                  <a:ext uri="{0D108BD9-81ED-4DB2-BD59-A6C34878D82A}">
                    <a16:rowId xmlns:a16="http://schemas.microsoft.com/office/drawing/2014/main" val="1888690589"/>
                  </a:ext>
                </a:extLst>
              </a:tr>
              <a:tr h="212347">
                <a:tc>
                  <a:txBody>
                    <a:bodyPr/>
                    <a:lstStyle/>
                    <a:p>
                      <a:pPr algn="l" fontAlgn="b"/>
                      <a:r>
                        <a:rPr lang="en-US" sz="1400" b="0" i="0" u="none" strike="noStrike">
                          <a:solidFill>
                            <a:srgbClr val="000000"/>
                          </a:solidFill>
                          <a:effectLst/>
                          <a:latin typeface="Calibri" panose="020F0502020204030204" pitchFamily="34" charset="0"/>
                        </a:rPr>
                        <a:t>G&amp;A expenses</a:t>
                      </a:r>
                    </a:p>
                  </a:txBody>
                  <a:tcPr marL="363516" marR="0" marT="0" marB="0" anchor="b">
                    <a:lnL>
                      <a:noFill/>
                    </a:lnL>
                    <a:lnR>
                      <a:noFill/>
                    </a:lnR>
                    <a:lnT>
                      <a:noFill/>
                    </a:lnT>
                    <a:lnB>
                      <a:noFill/>
                    </a:lnB>
                  </a:tcPr>
                </a:tc>
                <a:tc>
                  <a:txBody>
                    <a:bodyPr/>
                    <a:lstStyle/>
                    <a:p>
                      <a:pPr algn="r" fontAlgn="b"/>
                      <a:r>
                        <a:rPr lang="en-US" sz="1400" b="1" i="0" u="none" strike="noStrike">
                          <a:solidFill>
                            <a:srgbClr val="000000"/>
                          </a:solidFill>
                          <a:effectLst/>
                          <a:latin typeface="Calibri" panose="020F0502020204030204" pitchFamily="34" charset="0"/>
                        </a:rPr>
                        <a:t>-452</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400" b="1" i="0" u="none" strike="noStrike">
                          <a:solidFill>
                            <a:srgbClr val="000000"/>
                          </a:solidFill>
                          <a:effectLst/>
                          <a:latin typeface="Calibri" panose="020F0502020204030204" pitchFamily="34" charset="0"/>
                        </a:rPr>
                        <a:t>-589</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400" b="1" i="0" u="none" strike="noStrike">
                          <a:solidFill>
                            <a:srgbClr val="000000"/>
                          </a:solidFill>
                          <a:effectLst/>
                          <a:latin typeface="Calibri" panose="020F0502020204030204" pitchFamily="34" charset="0"/>
                        </a:rPr>
                        <a:t>-688</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400" b="1" i="0" u="none" strike="noStrike">
                          <a:solidFill>
                            <a:srgbClr val="000000"/>
                          </a:solidFill>
                          <a:effectLst/>
                          <a:latin typeface="Calibri" panose="020F0502020204030204" pitchFamily="34" charset="0"/>
                        </a:rPr>
                        <a:t>-701</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400" b="1" i="0" u="none" strike="noStrike">
                          <a:solidFill>
                            <a:srgbClr val="000000"/>
                          </a:solidFill>
                          <a:effectLst/>
                          <a:latin typeface="Calibri" panose="020F0502020204030204" pitchFamily="34" charset="0"/>
                        </a:rPr>
                        <a:t>-722</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400" b="1" i="0" u="none" strike="noStrike">
                          <a:solidFill>
                            <a:srgbClr val="000000"/>
                          </a:solidFill>
                          <a:effectLst/>
                          <a:latin typeface="Calibri" panose="020F0502020204030204" pitchFamily="34" charset="0"/>
                        </a:rPr>
                        <a:t>-3,153</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extLst>
                  <a:ext uri="{0D108BD9-81ED-4DB2-BD59-A6C34878D82A}">
                    <a16:rowId xmlns:a16="http://schemas.microsoft.com/office/drawing/2014/main" val="233105334"/>
                  </a:ext>
                </a:extLst>
              </a:tr>
              <a:tr h="212347">
                <a:tc>
                  <a:txBody>
                    <a:bodyPr/>
                    <a:lstStyle/>
                    <a:p>
                      <a:pPr algn="l" fontAlgn="b"/>
                      <a:r>
                        <a:rPr lang="en-US" sz="1400" b="1" i="0" u="none" strike="noStrike">
                          <a:solidFill>
                            <a:srgbClr val="000000"/>
                          </a:solidFill>
                          <a:effectLst/>
                          <a:latin typeface="Calibri" panose="020F0502020204030204" pitchFamily="34" charset="0"/>
                        </a:rPr>
                        <a:t>Profit before taxes</a:t>
                      </a:r>
                    </a:p>
                  </a:txBody>
                  <a:tcPr marL="0" marR="0" marT="0" marB="0" anchor="b">
                    <a:lnL>
                      <a:noFill/>
                    </a:lnL>
                    <a:lnR>
                      <a:noFill/>
                    </a:lnR>
                    <a:lnT>
                      <a:noFill/>
                    </a:lnT>
                    <a:lnB w="6350" cap="flat" cmpd="sng" algn="ctr">
                      <a:solidFill>
                        <a:srgbClr val="95B3D7"/>
                      </a:solidFill>
                      <a:prstDash val="solid"/>
                      <a:round/>
                      <a:headEnd type="none" w="med" len="med"/>
                      <a:tailEnd type="none" w="med" len="med"/>
                    </a:lnB>
                    <a:solidFill>
                      <a:srgbClr val="B8CCE4"/>
                    </a:solidFill>
                  </a:tcPr>
                </a:tc>
                <a:tc>
                  <a:txBody>
                    <a:bodyPr/>
                    <a:lstStyle/>
                    <a:p>
                      <a:pPr algn="r" fontAlgn="b"/>
                      <a:r>
                        <a:rPr lang="en-US" sz="1400" b="1" i="0" u="none" strike="noStrike">
                          <a:solidFill>
                            <a:srgbClr val="000000"/>
                          </a:solidFill>
                          <a:effectLst/>
                          <a:latin typeface="Calibri" panose="020F0502020204030204" pitchFamily="34" charset="0"/>
                        </a:rPr>
                        <a:t>-474</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B8CCE4"/>
                    </a:solidFill>
                  </a:tcPr>
                </a:tc>
                <a:tc>
                  <a:txBody>
                    <a:bodyPr/>
                    <a:lstStyle/>
                    <a:p>
                      <a:pPr algn="r" fontAlgn="b"/>
                      <a:r>
                        <a:rPr lang="en-US" sz="1400" b="1" i="0" u="none" strike="noStrike">
                          <a:solidFill>
                            <a:srgbClr val="000000"/>
                          </a:solidFill>
                          <a:effectLst/>
                          <a:latin typeface="Calibri" panose="020F0502020204030204" pitchFamily="34" charset="0"/>
                        </a:rPr>
                        <a:t>759</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B8CCE4"/>
                    </a:solidFill>
                  </a:tcPr>
                </a:tc>
                <a:tc>
                  <a:txBody>
                    <a:bodyPr/>
                    <a:lstStyle/>
                    <a:p>
                      <a:pPr algn="r" fontAlgn="b"/>
                      <a:r>
                        <a:rPr lang="en-US" sz="1400" b="1" i="0" u="none" strike="noStrike">
                          <a:solidFill>
                            <a:srgbClr val="000000"/>
                          </a:solidFill>
                          <a:effectLst/>
                          <a:latin typeface="Calibri" panose="020F0502020204030204" pitchFamily="34" charset="0"/>
                        </a:rPr>
                        <a:t>2,245</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B8CCE4"/>
                    </a:solidFill>
                  </a:tcPr>
                </a:tc>
                <a:tc>
                  <a:txBody>
                    <a:bodyPr/>
                    <a:lstStyle/>
                    <a:p>
                      <a:pPr algn="r" fontAlgn="b"/>
                      <a:r>
                        <a:rPr lang="en-US" sz="1400" b="1" i="0" u="none" strike="noStrike">
                          <a:solidFill>
                            <a:srgbClr val="000000"/>
                          </a:solidFill>
                          <a:effectLst/>
                          <a:latin typeface="Calibri" panose="020F0502020204030204" pitchFamily="34" charset="0"/>
                        </a:rPr>
                        <a:t>3,922</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B8CCE4"/>
                    </a:solidFill>
                  </a:tcPr>
                </a:tc>
                <a:tc>
                  <a:txBody>
                    <a:bodyPr/>
                    <a:lstStyle/>
                    <a:p>
                      <a:pPr algn="r" fontAlgn="b"/>
                      <a:r>
                        <a:rPr lang="en-US" sz="1400" b="1" i="0" u="none" strike="noStrike">
                          <a:solidFill>
                            <a:srgbClr val="000000"/>
                          </a:solidFill>
                          <a:effectLst/>
                          <a:latin typeface="Calibri" panose="020F0502020204030204" pitchFamily="34" charset="0"/>
                        </a:rPr>
                        <a:t>5,356</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B8CCE4"/>
                    </a:solidFill>
                  </a:tcPr>
                </a:tc>
                <a:tc>
                  <a:txBody>
                    <a:bodyPr/>
                    <a:lstStyle/>
                    <a:p>
                      <a:pPr algn="r" fontAlgn="b"/>
                      <a:r>
                        <a:rPr lang="en-US" sz="1400" b="1" i="0" u="none" strike="noStrike">
                          <a:solidFill>
                            <a:srgbClr val="000000"/>
                          </a:solidFill>
                          <a:effectLst/>
                          <a:latin typeface="Calibri" panose="020F0502020204030204" pitchFamily="34" charset="0"/>
                        </a:rPr>
                        <a:t>11,808</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B8CCE4"/>
                    </a:solidFill>
                  </a:tcPr>
                </a:tc>
                <a:extLst>
                  <a:ext uri="{0D108BD9-81ED-4DB2-BD59-A6C34878D82A}">
                    <a16:rowId xmlns:a16="http://schemas.microsoft.com/office/drawing/2014/main" val="2765805850"/>
                  </a:ext>
                </a:extLst>
              </a:tr>
              <a:tr h="212347">
                <a:tc>
                  <a:txBody>
                    <a:bodyPr/>
                    <a:lstStyle/>
                    <a:p>
                      <a:pPr algn="l" fontAlgn="b"/>
                      <a:r>
                        <a:rPr lang="en-US" sz="1400" b="1" i="0" u="none" strike="noStrike">
                          <a:solidFill>
                            <a:srgbClr val="000000"/>
                          </a:solidFill>
                          <a:effectLst/>
                          <a:latin typeface="Calibri" panose="020F0502020204030204" pitchFamily="34" charset="0"/>
                        </a:rPr>
                        <a:t>Profit taxes</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400" b="1" i="0" u="none" strike="noStrike">
                          <a:solidFill>
                            <a:srgbClr val="000000"/>
                          </a:solidFill>
                          <a:effectLst/>
                          <a:latin typeface="Calibri" panose="020F0502020204030204" pitchFamily="34" charset="0"/>
                        </a:rPr>
                        <a:t>0</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400" b="1" i="0" u="none" strike="noStrike">
                          <a:solidFill>
                            <a:srgbClr val="000000"/>
                          </a:solidFill>
                          <a:effectLst/>
                          <a:latin typeface="Calibri" panose="020F0502020204030204" pitchFamily="34" charset="0"/>
                        </a:rPr>
                        <a:t>-72</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400" b="1" i="0" u="none" strike="noStrike">
                          <a:solidFill>
                            <a:srgbClr val="000000"/>
                          </a:solidFill>
                          <a:effectLst/>
                          <a:latin typeface="Calibri" panose="020F0502020204030204" pitchFamily="34" charset="0"/>
                        </a:rPr>
                        <a:t>-561</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400" b="1" i="0" u="none" strike="noStrike">
                          <a:solidFill>
                            <a:srgbClr val="000000"/>
                          </a:solidFill>
                          <a:effectLst/>
                          <a:latin typeface="Calibri" panose="020F0502020204030204" pitchFamily="34" charset="0"/>
                        </a:rPr>
                        <a:t>-981</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400" b="1" i="0" u="none" strike="noStrike">
                          <a:solidFill>
                            <a:srgbClr val="000000"/>
                          </a:solidFill>
                          <a:effectLst/>
                          <a:latin typeface="Calibri" panose="020F0502020204030204" pitchFamily="34" charset="0"/>
                        </a:rPr>
                        <a:t>-1,339</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400" b="1" i="0" u="none" strike="noStrike">
                          <a:solidFill>
                            <a:srgbClr val="000000"/>
                          </a:solidFill>
                          <a:effectLst/>
                          <a:latin typeface="Calibri" panose="020F0502020204030204" pitchFamily="34" charset="0"/>
                        </a:rPr>
                        <a:t>-2,952</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extLst>
                  <a:ext uri="{0D108BD9-81ED-4DB2-BD59-A6C34878D82A}">
                    <a16:rowId xmlns:a16="http://schemas.microsoft.com/office/drawing/2014/main" val="3949834104"/>
                  </a:ext>
                </a:extLst>
              </a:tr>
              <a:tr h="212347">
                <a:tc>
                  <a:txBody>
                    <a:bodyPr/>
                    <a:lstStyle/>
                    <a:p>
                      <a:pPr algn="l" fontAlgn="b"/>
                      <a:r>
                        <a:rPr lang="en-US" sz="1400" b="1" i="0" u="none" strike="noStrike">
                          <a:solidFill>
                            <a:srgbClr val="000000"/>
                          </a:solidFill>
                          <a:effectLst/>
                          <a:latin typeface="Calibri" panose="020F0502020204030204" pitchFamily="34" charset="0"/>
                        </a:rPr>
                        <a:t>Net profit after taxes</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B8CCE4"/>
                    </a:solidFill>
                  </a:tcPr>
                </a:tc>
                <a:tc>
                  <a:txBody>
                    <a:bodyPr/>
                    <a:lstStyle/>
                    <a:p>
                      <a:pPr algn="r" fontAlgn="b"/>
                      <a:r>
                        <a:rPr lang="en-US" sz="1400" b="1" i="0" u="none" strike="noStrike">
                          <a:solidFill>
                            <a:srgbClr val="000000"/>
                          </a:solidFill>
                          <a:effectLst/>
                          <a:latin typeface="Calibri" panose="020F0502020204030204" pitchFamily="34" charset="0"/>
                        </a:rPr>
                        <a:t>-474</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B8CCE4"/>
                    </a:solidFill>
                  </a:tcPr>
                </a:tc>
                <a:tc>
                  <a:txBody>
                    <a:bodyPr/>
                    <a:lstStyle/>
                    <a:p>
                      <a:pPr algn="r" fontAlgn="b"/>
                      <a:r>
                        <a:rPr lang="en-US" sz="1400" b="1" i="0" u="none" strike="noStrike">
                          <a:solidFill>
                            <a:srgbClr val="000000"/>
                          </a:solidFill>
                          <a:effectLst/>
                          <a:latin typeface="Calibri" panose="020F0502020204030204" pitchFamily="34" charset="0"/>
                        </a:rPr>
                        <a:t>688</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B8CCE4"/>
                    </a:solidFill>
                  </a:tcPr>
                </a:tc>
                <a:tc>
                  <a:txBody>
                    <a:bodyPr/>
                    <a:lstStyle/>
                    <a:p>
                      <a:pPr algn="r" fontAlgn="b"/>
                      <a:r>
                        <a:rPr lang="en-US" sz="1400" b="1" i="0" u="none" strike="noStrike">
                          <a:solidFill>
                            <a:srgbClr val="000000"/>
                          </a:solidFill>
                          <a:effectLst/>
                          <a:latin typeface="Calibri" panose="020F0502020204030204" pitchFamily="34" charset="0"/>
                        </a:rPr>
                        <a:t>1,683</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B8CCE4"/>
                    </a:solidFill>
                  </a:tcPr>
                </a:tc>
                <a:tc>
                  <a:txBody>
                    <a:bodyPr/>
                    <a:lstStyle/>
                    <a:p>
                      <a:pPr algn="r" fontAlgn="b"/>
                      <a:r>
                        <a:rPr lang="en-US" sz="1400" b="1" i="0" u="none" strike="noStrike">
                          <a:solidFill>
                            <a:srgbClr val="000000"/>
                          </a:solidFill>
                          <a:effectLst/>
                          <a:latin typeface="Calibri" panose="020F0502020204030204" pitchFamily="34" charset="0"/>
                        </a:rPr>
                        <a:t>2,942</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B8CCE4"/>
                    </a:solidFill>
                  </a:tcPr>
                </a:tc>
                <a:tc>
                  <a:txBody>
                    <a:bodyPr/>
                    <a:lstStyle/>
                    <a:p>
                      <a:pPr algn="r" fontAlgn="b"/>
                      <a:r>
                        <a:rPr lang="en-US" sz="1400" b="1" i="0" u="none" strike="noStrike">
                          <a:solidFill>
                            <a:srgbClr val="000000"/>
                          </a:solidFill>
                          <a:effectLst/>
                          <a:latin typeface="Calibri" panose="020F0502020204030204" pitchFamily="34" charset="0"/>
                        </a:rPr>
                        <a:t>4,017</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B8CCE4"/>
                    </a:solidFill>
                  </a:tcPr>
                </a:tc>
                <a:tc>
                  <a:txBody>
                    <a:bodyPr/>
                    <a:lstStyle/>
                    <a:p>
                      <a:pPr algn="r" fontAlgn="b"/>
                      <a:r>
                        <a:rPr lang="en-US" sz="1400" b="1" i="0" u="none" strike="noStrike">
                          <a:solidFill>
                            <a:srgbClr val="000000"/>
                          </a:solidFill>
                          <a:effectLst/>
                          <a:latin typeface="Calibri" panose="020F0502020204030204" pitchFamily="34" charset="0"/>
                        </a:rPr>
                        <a:t>8,856</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B8CCE4"/>
                    </a:solidFill>
                  </a:tcPr>
                </a:tc>
                <a:extLst>
                  <a:ext uri="{0D108BD9-81ED-4DB2-BD59-A6C34878D82A}">
                    <a16:rowId xmlns:a16="http://schemas.microsoft.com/office/drawing/2014/main" val="1817111891"/>
                  </a:ext>
                </a:extLst>
              </a:tr>
              <a:tr h="212347">
                <a:tc>
                  <a:txBody>
                    <a:bodyPr/>
                    <a:lstStyle/>
                    <a:p>
                      <a:pPr algn="l" fontAlgn="b"/>
                      <a:r>
                        <a:rPr lang="en-US" sz="1400" b="1" i="0" u="none" strike="noStrike">
                          <a:solidFill>
                            <a:srgbClr val="000000"/>
                          </a:solidFill>
                          <a:effectLst/>
                          <a:latin typeface="Calibri" panose="020F0502020204030204" pitchFamily="34" charset="0"/>
                        </a:rPr>
                        <a:t>ROE (yearly)</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DCE6F1"/>
                    </a:solidFill>
                  </a:tcPr>
                </a:tc>
                <a:tc>
                  <a:txBody>
                    <a:bodyPr/>
                    <a:lstStyle/>
                    <a:p>
                      <a:pPr algn="r" fontAlgn="b"/>
                      <a:r>
                        <a:rPr lang="en-US" sz="1400" b="1" i="0" u="none" strike="noStrike">
                          <a:solidFill>
                            <a:srgbClr val="000000"/>
                          </a:solidFill>
                          <a:effectLst/>
                          <a:latin typeface="Calibri" panose="020F0502020204030204" pitchFamily="34" charset="0"/>
                        </a:rPr>
                        <a:t>-61%</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DCE6F1"/>
                    </a:solidFill>
                  </a:tcPr>
                </a:tc>
                <a:tc>
                  <a:txBody>
                    <a:bodyPr/>
                    <a:lstStyle/>
                    <a:p>
                      <a:pPr algn="r" fontAlgn="b"/>
                      <a:r>
                        <a:rPr lang="en-US" sz="1400" b="1" i="0" u="none" strike="noStrike">
                          <a:solidFill>
                            <a:srgbClr val="000000"/>
                          </a:solidFill>
                          <a:effectLst/>
                          <a:latin typeface="Calibri" panose="020F0502020204030204" pitchFamily="34" charset="0"/>
                        </a:rPr>
                        <a:t>44%</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DCE6F1"/>
                    </a:solidFill>
                  </a:tcPr>
                </a:tc>
                <a:tc>
                  <a:txBody>
                    <a:bodyPr/>
                    <a:lstStyle/>
                    <a:p>
                      <a:pPr algn="r" fontAlgn="b"/>
                      <a:r>
                        <a:rPr lang="en-US" sz="1400" b="1" i="0" u="none" strike="noStrike">
                          <a:solidFill>
                            <a:srgbClr val="000000"/>
                          </a:solidFill>
                          <a:effectLst/>
                          <a:latin typeface="Calibri" panose="020F0502020204030204" pitchFamily="34" charset="0"/>
                        </a:rPr>
                        <a:t>115%</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DCE6F1"/>
                    </a:solidFill>
                  </a:tcPr>
                </a:tc>
                <a:tc>
                  <a:txBody>
                    <a:bodyPr/>
                    <a:lstStyle/>
                    <a:p>
                      <a:pPr algn="r" fontAlgn="b"/>
                      <a:r>
                        <a:rPr lang="en-US" sz="1400" b="1" i="0" u="none" strike="noStrike">
                          <a:solidFill>
                            <a:srgbClr val="000000"/>
                          </a:solidFill>
                          <a:effectLst/>
                          <a:latin typeface="Calibri" panose="020F0502020204030204" pitchFamily="34" charset="0"/>
                        </a:rPr>
                        <a:t>200%</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DCE6F1"/>
                    </a:solidFill>
                  </a:tcPr>
                </a:tc>
                <a:tc>
                  <a:txBody>
                    <a:bodyPr/>
                    <a:lstStyle/>
                    <a:p>
                      <a:pPr algn="r" fontAlgn="b"/>
                      <a:r>
                        <a:rPr lang="en-US" sz="1400" b="1" i="0" u="none" strike="noStrike">
                          <a:solidFill>
                            <a:srgbClr val="000000"/>
                          </a:solidFill>
                          <a:effectLst/>
                          <a:latin typeface="Calibri" panose="020F0502020204030204" pitchFamily="34" charset="0"/>
                        </a:rPr>
                        <a:t>274%</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DCE6F1"/>
                    </a:solidFill>
                  </a:tcPr>
                </a:tc>
                <a:tc>
                  <a:txBody>
                    <a:bodyPr/>
                    <a:lstStyle/>
                    <a:p>
                      <a:pPr algn="r" fontAlgn="b"/>
                      <a:r>
                        <a:rPr lang="en-US" sz="1400" b="1" i="0" u="none" strike="noStrike">
                          <a:solidFill>
                            <a:srgbClr val="000000"/>
                          </a:solidFill>
                          <a:effectLst/>
                          <a:latin typeface="Calibri" panose="020F0502020204030204" pitchFamily="34" charset="0"/>
                        </a:rPr>
                        <a:t>95%</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DCE6F1"/>
                    </a:solidFill>
                  </a:tcPr>
                </a:tc>
                <a:extLst>
                  <a:ext uri="{0D108BD9-81ED-4DB2-BD59-A6C34878D82A}">
                    <a16:rowId xmlns:a16="http://schemas.microsoft.com/office/drawing/2014/main" val="3653531568"/>
                  </a:ext>
                </a:extLst>
              </a:tr>
              <a:tr h="212347">
                <a:tc>
                  <a:txBody>
                    <a:bodyPr/>
                    <a:lstStyle/>
                    <a:p>
                      <a:pPr algn="l" fontAlgn="b"/>
                      <a:r>
                        <a:rPr lang="en-US" sz="1400" b="1" i="0" u="none" strike="noStrike">
                          <a:solidFill>
                            <a:srgbClr val="000000"/>
                          </a:solidFill>
                          <a:effectLst/>
                          <a:latin typeface="Calibri" panose="020F0502020204030204" pitchFamily="34" charset="0"/>
                        </a:rPr>
                        <a:t>ROAA (yearly)</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DCE6F1"/>
                    </a:solidFill>
                  </a:tcPr>
                </a:tc>
                <a:tc>
                  <a:txBody>
                    <a:bodyPr/>
                    <a:lstStyle/>
                    <a:p>
                      <a:pPr algn="r" fontAlgn="b"/>
                      <a:r>
                        <a:rPr lang="en-US" sz="1400" b="1" i="0" u="none" strike="noStrike">
                          <a:solidFill>
                            <a:srgbClr val="000000"/>
                          </a:solidFill>
                          <a:effectLst/>
                          <a:latin typeface="Calibri" panose="020F0502020204030204" pitchFamily="34" charset="0"/>
                        </a:rPr>
                        <a:t>-96%</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DCE6F1"/>
                    </a:solidFill>
                  </a:tcPr>
                </a:tc>
                <a:tc>
                  <a:txBody>
                    <a:bodyPr/>
                    <a:lstStyle/>
                    <a:p>
                      <a:pPr algn="r" fontAlgn="b"/>
                      <a:r>
                        <a:rPr lang="en-US" sz="1400" b="1" i="0" u="none" strike="noStrike">
                          <a:solidFill>
                            <a:srgbClr val="000000"/>
                          </a:solidFill>
                          <a:effectLst/>
                          <a:latin typeface="Calibri" panose="020F0502020204030204" pitchFamily="34" charset="0"/>
                        </a:rPr>
                        <a:t>45%</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DCE6F1"/>
                    </a:solidFill>
                  </a:tcPr>
                </a:tc>
                <a:tc>
                  <a:txBody>
                    <a:bodyPr/>
                    <a:lstStyle/>
                    <a:p>
                      <a:pPr algn="r" fontAlgn="b"/>
                      <a:r>
                        <a:rPr lang="en-US" sz="1400" b="1" i="0" u="none" strike="noStrike">
                          <a:solidFill>
                            <a:srgbClr val="000000"/>
                          </a:solidFill>
                          <a:effectLst/>
                          <a:latin typeface="Calibri" panose="020F0502020204030204" pitchFamily="34" charset="0"/>
                        </a:rPr>
                        <a:t>64%</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DCE6F1"/>
                    </a:solidFill>
                  </a:tcPr>
                </a:tc>
                <a:tc>
                  <a:txBody>
                    <a:bodyPr/>
                    <a:lstStyle/>
                    <a:p>
                      <a:pPr algn="r" fontAlgn="b"/>
                      <a:r>
                        <a:rPr lang="en-US" sz="1400" b="1" i="0" u="none" strike="noStrike">
                          <a:solidFill>
                            <a:srgbClr val="000000"/>
                          </a:solidFill>
                          <a:effectLst/>
                          <a:latin typeface="Calibri" panose="020F0502020204030204" pitchFamily="34" charset="0"/>
                        </a:rPr>
                        <a:t>78%</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DCE6F1"/>
                    </a:solidFill>
                  </a:tcPr>
                </a:tc>
                <a:tc>
                  <a:txBody>
                    <a:bodyPr/>
                    <a:lstStyle/>
                    <a:p>
                      <a:pPr algn="r" fontAlgn="b"/>
                      <a:r>
                        <a:rPr lang="en-US" sz="1400" b="1" i="0" u="none" strike="noStrike">
                          <a:solidFill>
                            <a:srgbClr val="000000"/>
                          </a:solidFill>
                          <a:effectLst/>
                          <a:latin typeface="Calibri" panose="020F0502020204030204" pitchFamily="34" charset="0"/>
                        </a:rPr>
                        <a:t>83%</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DCE6F1"/>
                    </a:solidFill>
                  </a:tcPr>
                </a:tc>
                <a:tc>
                  <a:txBody>
                    <a:bodyPr/>
                    <a:lstStyle/>
                    <a:p>
                      <a:pPr algn="r" fontAlgn="b"/>
                      <a:r>
                        <a:rPr lang="en-US" sz="1400" b="1" i="0" u="none" strike="noStrike" dirty="0">
                          <a:solidFill>
                            <a:srgbClr val="000000"/>
                          </a:solidFill>
                          <a:effectLst/>
                          <a:latin typeface="Calibri" panose="020F0502020204030204" pitchFamily="34" charset="0"/>
                        </a:rPr>
                        <a:t>82%</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DCE6F1"/>
                    </a:solidFill>
                  </a:tcPr>
                </a:tc>
                <a:extLst>
                  <a:ext uri="{0D108BD9-81ED-4DB2-BD59-A6C34878D82A}">
                    <a16:rowId xmlns:a16="http://schemas.microsoft.com/office/drawing/2014/main" val="3098399464"/>
                  </a:ext>
                </a:extLst>
              </a:tr>
            </a:tbl>
          </a:graphicData>
        </a:graphic>
      </p:graphicFrame>
    </p:spTree>
    <p:extLst>
      <p:ext uri="{BB962C8B-B14F-4D97-AF65-F5344CB8AC3E}">
        <p14:creationId xmlns:p14="http://schemas.microsoft.com/office/powerpoint/2010/main" val="149711968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Текст 5"/>
          <p:cNvSpPr>
            <a:spLocks noGrp="1"/>
          </p:cNvSpPr>
          <p:nvPr>
            <p:ph type="body" idx="1"/>
          </p:nvPr>
        </p:nvSpPr>
        <p:spPr/>
        <p:txBody>
          <a:bodyPr/>
          <a:lstStyle/>
          <a:p>
            <a:r>
              <a:rPr lang="en-US"/>
              <a:t>8. Finance</a:t>
            </a:r>
            <a:endParaRPr lang="ru-RU"/>
          </a:p>
        </p:txBody>
      </p:sp>
      <p:sp>
        <p:nvSpPr>
          <p:cNvPr id="4" name="Номер слайда 3"/>
          <p:cNvSpPr>
            <a:spLocks noGrp="1"/>
          </p:cNvSpPr>
          <p:nvPr>
            <p:ph type="sldNum" sz="quarter" idx="12"/>
          </p:nvPr>
        </p:nvSpPr>
        <p:spPr/>
        <p:txBody>
          <a:bodyPr/>
          <a:lstStyle/>
          <a:p>
            <a:fld id="{D7F305DA-160D-498F-B102-A1D8643B4A2C}" type="slidenum">
              <a:rPr lang="ru-RU" smtClean="0"/>
              <a:pPr/>
              <a:t>50</a:t>
            </a:fld>
            <a:endParaRPr lang="ru-RU"/>
          </a:p>
        </p:txBody>
      </p:sp>
    </p:spTree>
    <p:extLst>
      <p:ext uri="{BB962C8B-B14F-4D97-AF65-F5344CB8AC3E}">
        <p14:creationId xmlns:p14="http://schemas.microsoft.com/office/powerpoint/2010/main" val="158318061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3"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25393" y="3507358"/>
            <a:ext cx="45720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67" y="3501008"/>
            <a:ext cx="4572000" cy="2749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Заголовок 1"/>
          <p:cNvSpPr>
            <a:spLocks noGrp="1"/>
          </p:cNvSpPr>
          <p:nvPr>
            <p:ph type="title"/>
          </p:nvPr>
        </p:nvSpPr>
        <p:spPr/>
        <p:txBody>
          <a:bodyPr/>
          <a:lstStyle/>
          <a:p>
            <a:r>
              <a:rPr lang="en-US"/>
              <a:t>Financial model assumptions</a:t>
            </a:r>
            <a:endParaRPr lang="ru-RU"/>
          </a:p>
        </p:txBody>
      </p:sp>
      <p:sp>
        <p:nvSpPr>
          <p:cNvPr id="3" name="Номер слайда 2"/>
          <p:cNvSpPr>
            <a:spLocks noGrp="1"/>
          </p:cNvSpPr>
          <p:nvPr>
            <p:ph type="sldNum" sz="quarter" idx="12"/>
          </p:nvPr>
        </p:nvSpPr>
        <p:spPr/>
        <p:txBody>
          <a:bodyPr/>
          <a:lstStyle/>
          <a:p>
            <a:fld id="{D7F305DA-160D-498F-B102-A1D8643B4A2C}" type="slidenum">
              <a:rPr lang="ru-RU" smtClean="0"/>
              <a:pPr/>
              <a:t>51</a:t>
            </a:fld>
            <a:endParaRPr lang="ru-RU"/>
          </a:p>
        </p:txBody>
      </p:sp>
      <p:graphicFrame>
        <p:nvGraphicFramePr>
          <p:cNvPr id="4" name="Table 8"/>
          <p:cNvGraphicFramePr>
            <a:graphicFrameLocks noGrp="1"/>
          </p:cNvGraphicFramePr>
          <p:nvPr>
            <p:extLst>
              <p:ext uri="{D42A27DB-BD31-4B8C-83A1-F6EECF244321}">
                <p14:modId xmlns:p14="http://schemas.microsoft.com/office/powerpoint/2010/main" val="737578954"/>
              </p:ext>
            </p:extLst>
          </p:nvPr>
        </p:nvGraphicFramePr>
        <p:xfrm>
          <a:off x="4572000" y="766781"/>
          <a:ext cx="4176000" cy="1180800"/>
        </p:xfrm>
        <a:graphic>
          <a:graphicData uri="http://schemas.openxmlformats.org/drawingml/2006/table">
            <a:tbl>
              <a:tblPr/>
              <a:tblGrid>
                <a:gridCol w="3467703">
                  <a:extLst>
                    <a:ext uri="{9D8B030D-6E8A-4147-A177-3AD203B41FA5}">
                      <a16:colId xmlns:a16="http://schemas.microsoft.com/office/drawing/2014/main" val="3166992397"/>
                    </a:ext>
                  </a:extLst>
                </a:gridCol>
                <a:gridCol w="708297">
                  <a:extLst>
                    <a:ext uri="{9D8B030D-6E8A-4147-A177-3AD203B41FA5}">
                      <a16:colId xmlns:a16="http://schemas.microsoft.com/office/drawing/2014/main" val="2901532990"/>
                    </a:ext>
                  </a:extLst>
                </a:gridCol>
              </a:tblGrid>
              <a:tr h="370800">
                <a:tc>
                  <a:txBody>
                    <a:bodyPr/>
                    <a:lstStyle/>
                    <a:p>
                      <a:pPr algn="ctr" fontAlgn="b"/>
                      <a:r>
                        <a:rPr lang="en-US" sz="1100" b="1" i="0" u="none" strike="noStrike" dirty="0">
                          <a:solidFill>
                            <a:srgbClr val="000000"/>
                          </a:solidFill>
                          <a:effectLst/>
                          <a:latin typeface="Calibri" panose="020F0502020204030204" pitchFamily="34" charset="0"/>
                        </a:rPr>
                        <a:t>Product parameters</a:t>
                      </a:r>
                    </a:p>
                  </a:txBody>
                  <a:tcPr marL="18000" marR="18000" marT="18000" marB="1800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ctr" fontAlgn="b"/>
                      <a:r>
                        <a:rPr lang="en-US" sz="1100" b="1" i="0" u="none" strike="noStrike" dirty="0">
                          <a:solidFill>
                            <a:srgbClr val="000000"/>
                          </a:solidFill>
                          <a:effectLst/>
                          <a:latin typeface="Calibri" panose="020F0502020204030204" pitchFamily="34" charset="0"/>
                        </a:rPr>
                        <a:t>Value</a:t>
                      </a:r>
                    </a:p>
                  </a:txBody>
                  <a:tcPr marL="18000" marR="18000" marT="18000" marB="1800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extLst>
                  <a:ext uri="{0D108BD9-81ED-4DB2-BD59-A6C34878D82A}">
                    <a16:rowId xmlns:a16="http://schemas.microsoft.com/office/drawing/2014/main" val="48385042"/>
                  </a:ext>
                </a:extLst>
              </a:tr>
              <a:tr h="270000">
                <a:tc>
                  <a:txBody>
                    <a:bodyPr/>
                    <a:lstStyle/>
                    <a:p>
                      <a:pPr algn="l" fontAlgn="b"/>
                      <a:r>
                        <a:rPr lang="en-US" sz="1100" b="0" i="0" u="none" strike="noStrike" dirty="0">
                          <a:solidFill>
                            <a:srgbClr val="000000"/>
                          </a:solidFill>
                          <a:effectLst/>
                          <a:latin typeface="Calibri" panose="020F0502020204030204" pitchFamily="34" charset="0"/>
                        </a:rPr>
                        <a:t>Normal interest rate, per day</a:t>
                      </a:r>
                    </a:p>
                  </a:txBody>
                  <a:tcPr marL="18000" marR="18000" marT="18000" marB="1800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1.00%</a:t>
                      </a:r>
                    </a:p>
                  </a:txBody>
                  <a:tcPr marL="18000" marR="18000" marT="18000" marB="1800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15052736"/>
                  </a:ext>
                </a:extLst>
              </a:tr>
              <a:tr h="270000">
                <a:tc>
                  <a:txBody>
                    <a:bodyPr/>
                    <a:lstStyle/>
                    <a:p>
                      <a:pPr algn="l" fontAlgn="b"/>
                      <a:r>
                        <a:rPr lang="en-US" sz="1100" b="0" i="0" u="none" strike="noStrike" dirty="0">
                          <a:solidFill>
                            <a:srgbClr val="000000"/>
                          </a:solidFill>
                          <a:effectLst/>
                          <a:latin typeface="Calibri" panose="020F0502020204030204" pitchFamily="34" charset="0"/>
                        </a:rPr>
                        <a:t>Late penalty interest rate, per day</a:t>
                      </a:r>
                    </a:p>
                  </a:txBody>
                  <a:tcPr marL="18000" marR="18000" marT="18000" marB="1800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dirty="0">
                          <a:solidFill>
                            <a:srgbClr val="000000"/>
                          </a:solidFill>
                          <a:effectLst/>
                          <a:latin typeface="Calibri" panose="020F0502020204030204" pitchFamily="34" charset="0"/>
                        </a:rPr>
                        <a:t>2.00%</a:t>
                      </a:r>
                    </a:p>
                  </a:txBody>
                  <a:tcPr marL="18000" marR="18000" marT="18000" marB="1800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5075979"/>
                  </a:ext>
                </a:extLst>
              </a:tr>
              <a:tr h="270000">
                <a:tc>
                  <a:txBody>
                    <a:bodyPr/>
                    <a:lstStyle/>
                    <a:p>
                      <a:pPr algn="l" fontAlgn="b"/>
                      <a:r>
                        <a:rPr lang="en-US" sz="1100" b="0" i="0" u="none" strike="noStrike" dirty="0">
                          <a:solidFill>
                            <a:srgbClr val="000000"/>
                          </a:solidFill>
                          <a:effectLst/>
                          <a:latin typeface="Calibri" panose="020F0502020204030204" pitchFamily="34" charset="0"/>
                        </a:rPr>
                        <a:t>Late payment fee, USD</a:t>
                      </a:r>
                    </a:p>
                  </a:txBody>
                  <a:tcPr marL="18000" marR="18000" marT="18000" marB="1800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en-US" sz="1100" b="0" i="0" u="none" strike="noStrike" dirty="0">
                          <a:solidFill>
                            <a:srgbClr val="000000"/>
                          </a:solidFill>
                          <a:effectLst/>
                          <a:latin typeface="Calibri" panose="020F0502020204030204" pitchFamily="34" charset="0"/>
                        </a:rPr>
                        <a:t>15</a:t>
                      </a:r>
                    </a:p>
                  </a:txBody>
                  <a:tcPr marL="18000" marR="18000" marT="18000" marB="1800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59104545"/>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2188988419"/>
              </p:ext>
            </p:extLst>
          </p:nvPr>
        </p:nvGraphicFramePr>
        <p:xfrm>
          <a:off x="137743" y="2125602"/>
          <a:ext cx="4176000" cy="422520"/>
        </p:xfrm>
        <a:graphic>
          <a:graphicData uri="http://schemas.openxmlformats.org/drawingml/2006/table">
            <a:tbl>
              <a:tblPr/>
              <a:tblGrid>
                <a:gridCol w="1115725">
                  <a:extLst>
                    <a:ext uri="{9D8B030D-6E8A-4147-A177-3AD203B41FA5}">
                      <a16:colId xmlns:a16="http://schemas.microsoft.com/office/drawing/2014/main" val="2677595058"/>
                    </a:ext>
                  </a:extLst>
                </a:gridCol>
                <a:gridCol w="612055">
                  <a:extLst>
                    <a:ext uri="{9D8B030D-6E8A-4147-A177-3AD203B41FA5}">
                      <a16:colId xmlns:a16="http://schemas.microsoft.com/office/drawing/2014/main" val="2857368859"/>
                    </a:ext>
                  </a:extLst>
                </a:gridCol>
                <a:gridCol w="612055">
                  <a:extLst>
                    <a:ext uri="{9D8B030D-6E8A-4147-A177-3AD203B41FA5}">
                      <a16:colId xmlns:a16="http://schemas.microsoft.com/office/drawing/2014/main" val="1839830640"/>
                    </a:ext>
                  </a:extLst>
                </a:gridCol>
                <a:gridCol w="612055">
                  <a:extLst>
                    <a:ext uri="{9D8B030D-6E8A-4147-A177-3AD203B41FA5}">
                      <a16:colId xmlns:a16="http://schemas.microsoft.com/office/drawing/2014/main" val="2964729291"/>
                    </a:ext>
                  </a:extLst>
                </a:gridCol>
                <a:gridCol w="612055">
                  <a:extLst>
                    <a:ext uri="{9D8B030D-6E8A-4147-A177-3AD203B41FA5}">
                      <a16:colId xmlns:a16="http://schemas.microsoft.com/office/drawing/2014/main" val="2298094237"/>
                    </a:ext>
                  </a:extLst>
                </a:gridCol>
                <a:gridCol w="612055">
                  <a:extLst>
                    <a:ext uri="{9D8B030D-6E8A-4147-A177-3AD203B41FA5}">
                      <a16:colId xmlns:a16="http://schemas.microsoft.com/office/drawing/2014/main" val="69746267"/>
                    </a:ext>
                  </a:extLst>
                </a:gridCol>
              </a:tblGrid>
              <a:tr h="190500">
                <a:tc>
                  <a:txBody>
                    <a:bodyPr/>
                    <a:lstStyle/>
                    <a:p>
                      <a:pPr algn="l" fontAlgn="b"/>
                      <a:r>
                        <a:rPr lang="en-US" sz="1100" b="1" i="0" u="none" strike="noStrike" dirty="0">
                          <a:solidFill>
                            <a:srgbClr val="000000"/>
                          </a:solidFill>
                          <a:effectLst/>
                          <a:latin typeface="Calibri" panose="020F0502020204030204" pitchFamily="34" charset="0"/>
                        </a:rPr>
                        <a:t>Year of project</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CE6F1"/>
                    </a:solidFill>
                  </a:tcPr>
                </a:tc>
                <a:tc>
                  <a:txBody>
                    <a:bodyPr/>
                    <a:lstStyle/>
                    <a:p>
                      <a:pPr algn="ctr" fontAlgn="b"/>
                      <a:r>
                        <a:rPr lang="en-US" sz="1100" b="1" i="0" u="none" strike="noStrike">
                          <a:solidFill>
                            <a:srgbClr val="000000"/>
                          </a:solidFill>
                          <a:effectLst/>
                          <a:latin typeface="Calibri" panose="020F0502020204030204" pitchFamily="34" charset="0"/>
                        </a:rPr>
                        <a:t>1</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CE6F1"/>
                    </a:solidFill>
                  </a:tcPr>
                </a:tc>
                <a:tc>
                  <a:txBody>
                    <a:bodyPr/>
                    <a:lstStyle/>
                    <a:p>
                      <a:pPr algn="ctr" fontAlgn="b"/>
                      <a:r>
                        <a:rPr lang="en-US" sz="1100" b="1" i="0" u="none" strike="noStrike">
                          <a:solidFill>
                            <a:srgbClr val="000000"/>
                          </a:solidFill>
                          <a:effectLst/>
                          <a:latin typeface="Calibri" panose="020F0502020204030204" pitchFamily="34" charset="0"/>
                        </a:rPr>
                        <a:t>2</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CE6F1"/>
                    </a:solidFill>
                  </a:tcPr>
                </a:tc>
                <a:tc>
                  <a:txBody>
                    <a:bodyPr/>
                    <a:lstStyle/>
                    <a:p>
                      <a:pPr algn="ctr" fontAlgn="b"/>
                      <a:r>
                        <a:rPr lang="en-US" sz="1100" b="1" i="0" u="none" strike="noStrike">
                          <a:solidFill>
                            <a:srgbClr val="000000"/>
                          </a:solidFill>
                          <a:effectLst/>
                          <a:latin typeface="Calibri" panose="020F0502020204030204" pitchFamily="34" charset="0"/>
                        </a:rPr>
                        <a:t>3</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CE6F1"/>
                    </a:solidFill>
                  </a:tcPr>
                </a:tc>
                <a:tc>
                  <a:txBody>
                    <a:bodyPr/>
                    <a:lstStyle/>
                    <a:p>
                      <a:pPr algn="ctr" fontAlgn="b"/>
                      <a:r>
                        <a:rPr lang="en-US" sz="1100" b="1" i="0" u="none" strike="noStrike">
                          <a:solidFill>
                            <a:srgbClr val="000000"/>
                          </a:solidFill>
                          <a:effectLst/>
                          <a:latin typeface="Calibri" panose="020F0502020204030204" pitchFamily="34" charset="0"/>
                        </a:rPr>
                        <a:t>4</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CE6F1"/>
                    </a:solidFill>
                  </a:tcPr>
                </a:tc>
                <a:tc>
                  <a:txBody>
                    <a:bodyPr/>
                    <a:lstStyle/>
                    <a:p>
                      <a:pPr algn="ctr" fontAlgn="b"/>
                      <a:r>
                        <a:rPr lang="en-US" sz="1100" b="1" i="0" u="none" strike="noStrike">
                          <a:solidFill>
                            <a:srgbClr val="000000"/>
                          </a:solidFill>
                          <a:effectLst/>
                          <a:latin typeface="Calibri" panose="020F0502020204030204" pitchFamily="34" charset="0"/>
                        </a:rPr>
                        <a:t>5</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CE6F1"/>
                    </a:solidFill>
                  </a:tcPr>
                </a:tc>
                <a:extLst>
                  <a:ext uri="{0D108BD9-81ED-4DB2-BD59-A6C34878D82A}">
                    <a16:rowId xmlns:a16="http://schemas.microsoft.com/office/drawing/2014/main" val="1580357553"/>
                  </a:ext>
                </a:extLst>
              </a:tr>
              <a:tr h="203200">
                <a:tc>
                  <a:txBody>
                    <a:bodyPr/>
                    <a:lstStyle/>
                    <a:p>
                      <a:pPr algn="l" fontAlgn="b"/>
                      <a:r>
                        <a:rPr lang="en-US" sz="1100" b="0" i="0" u="none" strike="noStrike" dirty="0">
                          <a:solidFill>
                            <a:srgbClr val="000000"/>
                          </a:solidFill>
                          <a:effectLst/>
                          <a:latin typeface="Calibri" panose="020F0502020204030204" pitchFamily="34" charset="0"/>
                        </a:rPr>
                        <a:t>MAC, USD per loan</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200" b="0" i="0" u="none" strike="noStrike" dirty="0">
                          <a:solidFill>
                            <a:srgbClr val="000000"/>
                          </a:solidFill>
                          <a:effectLst/>
                          <a:latin typeface="Calibri" panose="020F0502020204030204" pitchFamily="34" charset="0"/>
                        </a:rPr>
                        <a:t>48</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200" b="0" i="0" u="none" strike="noStrike" dirty="0">
                          <a:solidFill>
                            <a:srgbClr val="000000"/>
                          </a:solidFill>
                          <a:effectLst/>
                          <a:latin typeface="Calibri" panose="020F0502020204030204" pitchFamily="34" charset="0"/>
                        </a:rPr>
                        <a:t>10</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200" b="0" i="0" u="none" strike="noStrike" dirty="0">
                          <a:solidFill>
                            <a:srgbClr val="000000"/>
                          </a:solidFill>
                          <a:effectLst/>
                          <a:latin typeface="Calibri" panose="020F0502020204030204" pitchFamily="34" charset="0"/>
                        </a:rPr>
                        <a:t>10</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200" b="0" i="0" u="none" strike="noStrike" dirty="0">
                          <a:solidFill>
                            <a:srgbClr val="000000"/>
                          </a:solidFill>
                          <a:effectLst/>
                          <a:latin typeface="Calibri" panose="020F0502020204030204" pitchFamily="34" charset="0"/>
                        </a:rPr>
                        <a:t>10</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200" b="0" i="0" u="none" strike="noStrike" dirty="0">
                          <a:solidFill>
                            <a:srgbClr val="000000"/>
                          </a:solidFill>
                          <a:effectLst/>
                          <a:latin typeface="Calibri" panose="020F0502020204030204" pitchFamily="34" charset="0"/>
                        </a:rPr>
                        <a:t>10</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48706897"/>
                  </a:ext>
                </a:extLst>
              </a:tr>
            </a:tbl>
          </a:graphicData>
        </a:graphic>
      </p:graphicFrame>
      <p:graphicFrame>
        <p:nvGraphicFramePr>
          <p:cNvPr id="6" name="Table 6"/>
          <p:cNvGraphicFramePr>
            <a:graphicFrameLocks noGrp="1"/>
          </p:cNvGraphicFramePr>
          <p:nvPr>
            <p:extLst>
              <p:ext uri="{D42A27DB-BD31-4B8C-83A1-F6EECF244321}">
                <p14:modId xmlns:p14="http://schemas.microsoft.com/office/powerpoint/2010/main" val="852912244"/>
              </p:ext>
            </p:extLst>
          </p:nvPr>
        </p:nvGraphicFramePr>
        <p:xfrm>
          <a:off x="135366" y="766782"/>
          <a:ext cx="4176001" cy="1185840"/>
        </p:xfrm>
        <a:graphic>
          <a:graphicData uri="http://schemas.openxmlformats.org/drawingml/2006/table">
            <a:tbl>
              <a:tblPr/>
              <a:tblGrid>
                <a:gridCol w="1625230">
                  <a:extLst>
                    <a:ext uri="{9D8B030D-6E8A-4147-A177-3AD203B41FA5}">
                      <a16:colId xmlns:a16="http://schemas.microsoft.com/office/drawing/2014/main" val="4139805946"/>
                    </a:ext>
                  </a:extLst>
                </a:gridCol>
                <a:gridCol w="850257">
                  <a:extLst>
                    <a:ext uri="{9D8B030D-6E8A-4147-A177-3AD203B41FA5}">
                      <a16:colId xmlns:a16="http://schemas.microsoft.com/office/drawing/2014/main" val="3658677688"/>
                    </a:ext>
                  </a:extLst>
                </a:gridCol>
                <a:gridCol w="850257">
                  <a:extLst>
                    <a:ext uri="{9D8B030D-6E8A-4147-A177-3AD203B41FA5}">
                      <a16:colId xmlns:a16="http://schemas.microsoft.com/office/drawing/2014/main" val="3150603150"/>
                    </a:ext>
                  </a:extLst>
                </a:gridCol>
                <a:gridCol w="850257">
                  <a:extLst>
                    <a:ext uri="{9D8B030D-6E8A-4147-A177-3AD203B41FA5}">
                      <a16:colId xmlns:a16="http://schemas.microsoft.com/office/drawing/2014/main" val="2340764695"/>
                    </a:ext>
                  </a:extLst>
                </a:gridCol>
              </a:tblGrid>
              <a:tr h="216000">
                <a:tc>
                  <a:txBody>
                    <a:bodyPr/>
                    <a:lstStyle/>
                    <a:p>
                      <a:pPr algn="ctr" fontAlgn="b"/>
                      <a:r>
                        <a:rPr lang="en-US" sz="1100" b="1" i="0" u="none" strike="noStrike" dirty="0">
                          <a:solidFill>
                            <a:srgbClr val="000000"/>
                          </a:solidFill>
                          <a:effectLst/>
                          <a:latin typeface="Calibri" panose="020F0502020204030204" pitchFamily="34" charset="0"/>
                        </a:rPr>
                        <a:t>Loan type</a:t>
                      </a:r>
                    </a:p>
                  </a:txBody>
                  <a:tcPr marL="18000" marR="18000" marT="18000" marB="1800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ctr" fontAlgn="b"/>
                      <a:r>
                        <a:rPr lang="en-US" sz="1100" b="1" i="0" u="none" strike="noStrike" dirty="0" err="1">
                          <a:solidFill>
                            <a:srgbClr val="000000"/>
                          </a:solidFill>
                          <a:effectLst/>
                          <a:latin typeface="Calibri" panose="020F0502020204030204" pitchFamily="34" charset="0"/>
                        </a:rPr>
                        <a:t>Avg</a:t>
                      </a:r>
                      <a:r>
                        <a:rPr lang="en-US" sz="1100" b="1" i="0" u="none" strike="noStrike" dirty="0">
                          <a:solidFill>
                            <a:srgbClr val="000000"/>
                          </a:solidFill>
                          <a:effectLst/>
                          <a:latin typeface="Calibri" panose="020F0502020204030204" pitchFamily="34" charset="0"/>
                        </a:rPr>
                        <a:t> term, days</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ctr" fontAlgn="b"/>
                      <a:r>
                        <a:rPr lang="en-US" sz="1100" b="1" i="0" u="none" strike="noStrike" dirty="0" err="1">
                          <a:solidFill>
                            <a:srgbClr val="000000"/>
                          </a:solidFill>
                          <a:effectLst/>
                          <a:latin typeface="Calibri" panose="020F0502020204030204" pitchFamily="34" charset="0"/>
                        </a:rPr>
                        <a:t>Avg</a:t>
                      </a:r>
                      <a:r>
                        <a:rPr lang="en-US" sz="1100" b="1" i="0" u="none" strike="noStrike" dirty="0">
                          <a:solidFill>
                            <a:srgbClr val="000000"/>
                          </a:solidFill>
                          <a:effectLst/>
                          <a:latin typeface="Calibri" panose="020F0502020204030204" pitchFamily="34" charset="0"/>
                        </a:rPr>
                        <a:t> ticket, USD</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ctr" fontAlgn="b"/>
                      <a:r>
                        <a:rPr lang="en-US" sz="1100" b="1" i="0" u="none" strike="noStrike" dirty="0">
                          <a:solidFill>
                            <a:srgbClr val="000000"/>
                          </a:solidFill>
                          <a:effectLst/>
                          <a:latin typeface="Calibri" panose="020F0502020204030204" pitchFamily="34" charset="0"/>
                        </a:rPr>
                        <a:t>Losses, %</a:t>
                      </a:r>
                    </a:p>
                  </a:txBody>
                  <a:tcPr marL="18000" marR="18000" marT="18000" marB="1800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extLst>
                  <a:ext uri="{0D108BD9-81ED-4DB2-BD59-A6C34878D82A}">
                    <a16:rowId xmlns:a16="http://schemas.microsoft.com/office/drawing/2014/main" val="3908483348"/>
                  </a:ext>
                </a:extLst>
              </a:tr>
              <a:tr h="190500">
                <a:tc>
                  <a:txBody>
                    <a:bodyPr/>
                    <a:lstStyle/>
                    <a:p>
                      <a:pPr algn="l" fontAlgn="b"/>
                      <a:r>
                        <a:rPr lang="en-US" sz="1100" b="0" i="0" u="none" strike="noStrike" dirty="0">
                          <a:solidFill>
                            <a:srgbClr val="000000"/>
                          </a:solidFill>
                          <a:effectLst/>
                          <a:latin typeface="Calibri" panose="020F0502020204030204" pitchFamily="34" charset="0"/>
                        </a:rPr>
                        <a:t>New</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dirty="0">
                          <a:solidFill>
                            <a:srgbClr val="000000"/>
                          </a:solidFill>
                          <a:effectLst/>
                          <a:latin typeface="Calibri" panose="020F0502020204030204" pitchFamily="34" charset="0"/>
                        </a:rPr>
                        <a:t>26</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dirty="0">
                          <a:solidFill>
                            <a:srgbClr val="000000"/>
                          </a:solidFill>
                          <a:effectLst/>
                          <a:latin typeface="Calibri" panose="020F0502020204030204" pitchFamily="34" charset="0"/>
                        </a:rPr>
                        <a:t>85</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dirty="0">
                          <a:solidFill>
                            <a:srgbClr val="000000"/>
                          </a:solidFill>
                          <a:effectLst/>
                          <a:latin typeface="Calibri" panose="020F0502020204030204" pitchFamily="34" charset="0"/>
                        </a:rPr>
                        <a:t>14.8%</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59830375"/>
                  </a:ext>
                </a:extLst>
              </a:tr>
              <a:tr h="190500">
                <a:tc>
                  <a:txBody>
                    <a:bodyPr/>
                    <a:lstStyle/>
                    <a:p>
                      <a:pPr algn="l" fontAlgn="b"/>
                      <a:r>
                        <a:rPr lang="en-US" sz="1100" b="0" i="0" u="none" strike="noStrike">
                          <a:solidFill>
                            <a:srgbClr val="000000"/>
                          </a:solidFill>
                          <a:effectLst/>
                          <a:latin typeface="Calibri" panose="020F0502020204030204" pitchFamily="34" charset="0"/>
                        </a:rPr>
                        <a:t>Repeat</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dirty="0">
                          <a:solidFill>
                            <a:srgbClr val="000000"/>
                          </a:solidFill>
                          <a:effectLst/>
                          <a:latin typeface="Calibri" panose="020F0502020204030204" pitchFamily="34" charset="0"/>
                        </a:rPr>
                        <a:t>26</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dirty="0">
                          <a:solidFill>
                            <a:srgbClr val="000000"/>
                          </a:solidFill>
                          <a:effectLst/>
                          <a:latin typeface="Calibri" panose="020F0502020204030204" pitchFamily="34" charset="0"/>
                        </a:rPr>
                        <a:t>125</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dirty="0">
                          <a:solidFill>
                            <a:srgbClr val="000000"/>
                          </a:solidFill>
                          <a:effectLst/>
                          <a:latin typeface="Calibri" panose="020F0502020204030204" pitchFamily="34" charset="0"/>
                        </a:rPr>
                        <a:t>11.3%</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32950556"/>
                  </a:ext>
                </a:extLst>
              </a:tr>
              <a:tr h="190500">
                <a:tc>
                  <a:txBody>
                    <a:bodyPr/>
                    <a:lstStyle/>
                    <a:p>
                      <a:pPr algn="l" fontAlgn="b"/>
                      <a:r>
                        <a:rPr lang="en-US" sz="1100" b="0" i="0" u="none" strike="noStrike">
                          <a:solidFill>
                            <a:srgbClr val="000000"/>
                          </a:solidFill>
                          <a:effectLst/>
                          <a:latin typeface="Calibri" panose="020F0502020204030204" pitchFamily="34" charset="0"/>
                        </a:rPr>
                        <a:t>Prolongation new</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30</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dirty="0">
                          <a:solidFill>
                            <a:srgbClr val="000000"/>
                          </a:solidFill>
                          <a:effectLst/>
                          <a:latin typeface="Calibri" panose="020F0502020204030204" pitchFamily="34" charset="0"/>
                        </a:rPr>
                        <a:t>85</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dirty="0">
                          <a:solidFill>
                            <a:srgbClr val="000000"/>
                          </a:solidFill>
                          <a:effectLst/>
                          <a:latin typeface="Calibri" panose="020F0502020204030204" pitchFamily="34" charset="0"/>
                        </a:rPr>
                        <a:t>25.0%</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36399750"/>
                  </a:ext>
                </a:extLst>
              </a:tr>
              <a:tr h="190500">
                <a:tc>
                  <a:txBody>
                    <a:bodyPr/>
                    <a:lstStyle/>
                    <a:p>
                      <a:pPr algn="l" fontAlgn="b"/>
                      <a:r>
                        <a:rPr lang="en-US" sz="1100" b="0" i="0" u="none" strike="noStrike">
                          <a:solidFill>
                            <a:srgbClr val="000000"/>
                          </a:solidFill>
                          <a:effectLst/>
                          <a:latin typeface="Calibri" panose="020F0502020204030204" pitchFamily="34" charset="0"/>
                        </a:rPr>
                        <a:t>Prolongation repeat</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30</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en-US" sz="1100" b="0" i="0" u="none" strike="noStrike" dirty="0">
                          <a:solidFill>
                            <a:srgbClr val="000000"/>
                          </a:solidFill>
                          <a:effectLst/>
                          <a:latin typeface="Calibri" panose="020F0502020204030204" pitchFamily="34" charset="0"/>
                        </a:rPr>
                        <a:t>125</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en-US" sz="1100" b="0" i="0" u="none" strike="noStrike" dirty="0">
                          <a:solidFill>
                            <a:srgbClr val="000000"/>
                          </a:solidFill>
                          <a:effectLst/>
                          <a:latin typeface="Calibri" panose="020F0502020204030204" pitchFamily="34" charset="0"/>
                        </a:rPr>
                        <a:t>25.0%</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80512037"/>
                  </a:ext>
                </a:extLst>
              </a:tr>
            </a:tbl>
          </a:graphicData>
        </a:graphic>
      </p:graphicFrame>
      <p:graphicFrame>
        <p:nvGraphicFramePr>
          <p:cNvPr id="7" name="Table 9"/>
          <p:cNvGraphicFramePr>
            <a:graphicFrameLocks noGrp="1"/>
          </p:cNvGraphicFramePr>
          <p:nvPr>
            <p:extLst>
              <p:ext uri="{D42A27DB-BD31-4B8C-83A1-F6EECF244321}">
                <p14:modId xmlns:p14="http://schemas.microsoft.com/office/powerpoint/2010/main" val="724536722"/>
              </p:ext>
            </p:extLst>
          </p:nvPr>
        </p:nvGraphicFramePr>
        <p:xfrm>
          <a:off x="135366" y="2805696"/>
          <a:ext cx="4176000" cy="407280"/>
        </p:xfrm>
        <a:graphic>
          <a:graphicData uri="http://schemas.openxmlformats.org/drawingml/2006/table">
            <a:tbl>
              <a:tblPr/>
              <a:tblGrid>
                <a:gridCol w="3354492">
                  <a:extLst>
                    <a:ext uri="{9D8B030D-6E8A-4147-A177-3AD203B41FA5}">
                      <a16:colId xmlns:a16="http://schemas.microsoft.com/office/drawing/2014/main" val="1543083347"/>
                    </a:ext>
                  </a:extLst>
                </a:gridCol>
                <a:gridCol w="821508">
                  <a:extLst>
                    <a:ext uri="{9D8B030D-6E8A-4147-A177-3AD203B41FA5}">
                      <a16:colId xmlns:a16="http://schemas.microsoft.com/office/drawing/2014/main" val="951673020"/>
                    </a:ext>
                  </a:extLst>
                </a:gridCol>
              </a:tblGrid>
              <a:tr h="190500">
                <a:tc>
                  <a:txBody>
                    <a:bodyPr/>
                    <a:lstStyle/>
                    <a:p>
                      <a:pPr algn="l" fontAlgn="b"/>
                      <a:r>
                        <a:rPr lang="en-US" sz="1100" b="0" i="0" u="none" strike="noStrike" dirty="0">
                          <a:solidFill>
                            <a:srgbClr val="000000"/>
                          </a:solidFill>
                          <a:effectLst/>
                          <a:latin typeface="Calibri" panose="020F0502020204030204" pitchFamily="34" charset="0"/>
                        </a:rPr>
                        <a:t>Repeat sales per new loans</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156%</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02383072"/>
                  </a:ext>
                </a:extLst>
              </a:tr>
              <a:tr h="190500">
                <a:tc>
                  <a:txBody>
                    <a:bodyPr/>
                    <a:lstStyle/>
                    <a:p>
                      <a:pPr algn="l" fontAlgn="b"/>
                      <a:r>
                        <a:rPr lang="en-US" sz="1100" b="0" i="0" u="none" strike="noStrike" dirty="0">
                          <a:solidFill>
                            <a:srgbClr val="000000"/>
                          </a:solidFill>
                          <a:effectLst/>
                          <a:latin typeface="Calibri" panose="020F0502020204030204" pitchFamily="34" charset="0"/>
                        </a:rPr>
                        <a:t>Prolongations per all loans</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38%</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04759478"/>
                  </a:ext>
                </a:extLst>
              </a:tr>
            </a:tbl>
          </a:graphicData>
        </a:graphic>
      </p:graphicFrame>
    </p:spTree>
    <p:extLst>
      <p:ext uri="{BB962C8B-B14F-4D97-AF65-F5344CB8AC3E}">
        <p14:creationId xmlns:p14="http://schemas.microsoft.com/office/powerpoint/2010/main" val="269531480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Investment summary</a:t>
            </a:r>
            <a:endParaRPr lang="en-US" b="1"/>
          </a:p>
        </p:txBody>
      </p:sp>
      <p:sp>
        <p:nvSpPr>
          <p:cNvPr id="3" name="Slide Number Placeholder 2"/>
          <p:cNvSpPr>
            <a:spLocks noGrp="1"/>
          </p:cNvSpPr>
          <p:nvPr>
            <p:ph type="sldNum" sz="quarter" idx="12"/>
          </p:nvPr>
        </p:nvSpPr>
        <p:spPr/>
        <p:txBody>
          <a:bodyPr/>
          <a:lstStyle/>
          <a:p>
            <a:fld id="{D7F305DA-160D-498F-B102-A1D8643B4A2C}" type="slidenum">
              <a:rPr lang="ru-RU" smtClean="0"/>
              <a:pPr/>
              <a:t>52</a:t>
            </a:fld>
            <a:endParaRPr lang="ru-RU"/>
          </a:p>
        </p:txBody>
      </p:sp>
      <p:sp>
        <p:nvSpPr>
          <p:cNvPr id="6" name="TextBox 5"/>
          <p:cNvSpPr txBox="1"/>
          <p:nvPr/>
        </p:nvSpPr>
        <p:spPr>
          <a:xfrm>
            <a:off x="467544" y="5445224"/>
            <a:ext cx="8208912" cy="553998"/>
          </a:xfrm>
          <a:prstGeom prst="rect">
            <a:avLst/>
          </a:prstGeom>
          <a:solidFill>
            <a:schemeClr val="accent1">
              <a:lumMod val="20000"/>
              <a:lumOff val="80000"/>
            </a:schemeClr>
          </a:solidFill>
          <a:ln>
            <a:solidFill>
              <a:schemeClr val="accent1"/>
            </a:solidFill>
          </a:ln>
        </p:spPr>
        <p:txBody>
          <a:bodyPr wrap="square" rtlCol="0">
            <a:spAutoFit/>
          </a:bodyPr>
          <a:lstStyle/>
          <a:p>
            <a:r>
              <a:rPr lang="en-US" sz="1000" dirty="0"/>
              <a:t>Break-even period – </a:t>
            </a:r>
            <a:r>
              <a:rPr lang="ru-RU" sz="1000" dirty="0" smtClean="0"/>
              <a:t>1</a:t>
            </a:r>
            <a:r>
              <a:rPr lang="en-US" sz="1000" dirty="0" smtClean="0"/>
              <a:t>0 </a:t>
            </a:r>
            <a:r>
              <a:rPr lang="en-US" sz="1000" dirty="0"/>
              <a:t>months</a:t>
            </a:r>
          </a:p>
          <a:p>
            <a:r>
              <a:rPr lang="en-US" sz="1000" dirty="0" smtClean="0"/>
              <a:t>Payback </a:t>
            </a:r>
            <a:r>
              <a:rPr lang="en-US" sz="1000" dirty="0"/>
              <a:t>period – </a:t>
            </a:r>
            <a:r>
              <a:rPr lang="en-US" sz="1000" dirty="0" smtClean="0"/>
              <a:t>22 </a:t>
            </a:r>
            <a:r>
              <a:rPr lang="en-US" sz="1000" dirty="0"/>
              <a:t>months</a:t>
            </a:r>
            <a:endParaRPr lang="ru-RU" sz="1000" dirty="0"/>
          </a:p>
          <a:p>
            <a:r>
              <a:rPr lang="en-US" sz="1000" dirty="0"/>
              <a:t>Total investments </a:t>
            </a:r>
            <a:r>
              <a:rPr lang="en-US" sz="1000" dirty="0" smtClean="0"/>
              <a:t>– $2M</a:t>
            </a:r>
            <a:endParaRPr lang="en-US" sz="1000" dirty="0"/>
          </a:p>
        </p:txBody>
      </p:sp>
      <p:graphicFrame>
        <p:nvGraphicFramePr>
          <p:cNvPr id="7" name="Table 6"/>
          <p:cNvGraphicFramePr>
            <a:graphicFrameLocks noGrp="1"/>
          </p:cNvGraphicFramePr>
          <p:nvPr>
            <p:extLst>
              <p:ext uri="{D42A27DB-BD31-4B8C-83A1-F6EECF244321}">
                <p14:modId xmlns:p14="http://schemas.microsoft.com/office/powerpoint/2010/main" val="154316626"/>
              </p:ext>
            </p:extLst>
          </p:nvPr>
        </p:nvGraphicFramePr>
        <p:xfrm>
          <a:off x="467544" y="672514"/>
          <a:ext cx="8229601" cy="4650437"/>
        </p:xfrm>
        <a:graphic>
          <a:graphicData uri="http://schemas.openxmlformats.org/drawingml/2006/table">
            <a:tbl>
              <a:tblPr/>
              <a:tblGrid>
                <a:gridCol w="3938091">
                  <a:extLst>
                    <a:ext uri="{9D8B030D-6E8A-4147-A177-3AD203B41FA5}">
                      <a16:colId xmlns:a16="http://schemas.microsoft.com/office/drawing/2014/main" val="2470252589"/>
                    </a:ext>
                  </a:extLst>
                </a:gridCol>
                <a:gridCol w="732081">
                  <a:extLst>
                    <a:ext uri="{9D8B030D-6E8A-4147-A177-3AD203B41FA5}">
                      <a16:colId xmlns:a16="http://schemas.microsoft.com/office/drawing/2014/main" val="2428373760"/>
                    </a:ext>
                  </a:extLst>
                </a:gridCol>
                <a:gridCol w="719459">
                  <a:extLst>
                    <a:ext uri="{9D8B030D-6E8A-4147-A177-3AD203B41FA5}">
                      <a16:colId xmlns:a16="http://schemas.microsoft.com/office/drawing/2014/main" val="2403136736"/>
                    </a:ext>
                  </a:extLst>
                </a:gridCol>
                <a:gridCol w="769947">
                  <a:extLst>
                    <a:ext uri="{9D8B030D-6E8A-4147-A177-3AD203B41FA5}">
                      <a16:colId xmlns:a16="http://schemas.microsoft.com/office/drawing/2014/main" val="492003598"/>
                    </a:ext>
                  </a:extLst>
                </a:gridCol>
                <a:gridCol w="732081">
                  <a:extLst>
                    <a:ext uri="{9D8B030D-6E8A-4147-A177-3AD203B41FA5}">
                      <a16:colId xmlns:a16="http://schemas.microsoft.com/office/drawing/2014/main" val="1765813772"/>
                    </a:ext>
                  </a:extLst>
                </a:gridCol>
                <a:gridCol w="668971">
                  <a:extLst>
                    <a:ext uri="{9D8B030D-6E8A-4147-A177-3AD203B41FA5}">
                      <a16:colId xmlns:a16="http://schemas.microsoft.com/office/drawing/2014/main" val="3025829024"/>
                    </a:ext>
                  </a:extLst>
                </a:gridCol>
                <a:gridCol w="668971">
                  <a:extLst>
                    <a:ext uri="{9D8B030D-6E8A-4147-A177-3AD203B41FA5}">
                      <a16:colId xmlns:a16="http://schemas.microsoft.com/office/drawing/2014/main" val="3125806883"/>
                    </a:ext>
                  </a:extLst>
                </a:gridCol>
              </a:tblGrid>
              <a:tr h="212347">
                <a:tc>
                  <a:txBody>
                    <a:bodyPr/>
                    <a:lstStyle/>
                    <a:p>
                      <a:pPr algn="l" fontAlgn="b"/>
                      <a:r>
                        <a:rPr lang="en-US" sz="1400" b="1" i="0" u="none" strike="noStrike">
                          <a:solidFill>
                            <a:srgbClr val="000000"/>
                          </a:solidFill>
                          <a:effectLst/>
                          <a:latin typeface="Calibri" panose="020F0502020204030204" pitchFamily="34" charset="0"/>
                        </a:rPr>
                        <a:t>Investment summary</a:t>
                      </a:r>
                    </a:p>
                  </a:txBody>
                  <a:tcPr marL="0" marR="0" marT="0" marB="0" anchor="b">
                    <a:lnL>
                      <a:noFill/>
                    </a:lnL>
                    <a:lnR>
                      <a:noFill/>
                    </a:lnR>
                    <a:lnT>
                      <a:noFill/>
                    </a:lnT>
                    <a:lnB>
                      <a:noFill/>
                    </a:lnB>
                    <a:solidFill>
                      <a:srgbClr val="DCE6F1"/>
                    </a:solidFill>
                  </a:tcPr>
                </a:tc>
                <a:tc>
                  <a:txBody>
                    <a:bodyPr/>
                    <a:lstStyle/>
                    <a:p>
                      <a:pPr algn="l" fontAlgn="b"/>
                      <a:r>
                        <a:rPr lang="en-US" sz="1400" b="1" i="0" u="none" strike="noStrike">
                          <a:solidFill>
                            <a:srgbClr val="000000"/>
                          </a:solidFill>
                          <a:effectLst/>
                          <a:latin typeface="Calibri" panose="020F0502020204030204" pitchFamily="34" charset="0"/>
                        </a:rPr>
                        <a:t> </a:t>
                      </a:r>
                    </a:p>
                  </a:txBody>
                  <a:tcPr marL="0" marR="0" marT="0" marB="0" anchor="b">
                    <a:lnL>
                      <a:noFill/>
                    </a:lnL>
                    <a:lnR>
                      <a:noFill/>
                    </a:lnR>
                    <a:lnT>
                      <a:noFill/>
                    </a:lnT>
                    <a:lnB>
                      <a:noFill/>
                    </a:lnB>
                    <a:solidFill>
                      <a:srgbClr val="DCE6F1"/>
                    </a:solidFill>
                  </a:tcPr>
                </a:tc>
                <a:tc>
                  <a:txBody>
                    <a:bodyPr/>
                    <a:lstStyle/>
                    <a:p>
                      <a:pPr algn="l" fontAlgn="b"/>
                      <a:r>
                        <a:rPr lang="en-US" sz="1400" b="1" i="0" u="none" strike="noStrike">
                          <a:solidFill>
                            <a:srgbClr val="000000"/>
                          </a:solidFill>
                          <a:effectLst/>
                          <a:latin typeface="Calibri" panose="020F0502020204030204" pitchFamily="34" charset="0"/>
                        </a:rPr>
                        <a:t> </a:t>
                      </a:r>
                    </a:p>
                  </a:txBody>
                  <a:tcPr marL="0" marR="0" marT="0" marB="0" anchor="b">
                    <a:lnL>
                      <a:noFill/>
                    </a:lnL>
                    <a:lnR>
                      <a:noFill/>
                    </a:lnR>
                    <a:lnT>
                      <a:noFill/>
                    </a:lnT>
                    <a:lnB>
                      <a:noFill/>
                    </a:lnB>
                    <a:solidFill>
                      <a:srgbClr val="DCE6F1"/>
                    </a:solidFill>
                  </a:tcPr>
                </a:tc>
                <a:tc>
                  <a:txBody>
                    <a:bodyPr/>
                    <a:lstStyle/>
                    <a:p>
                      <a:pPr algn="l" fontAlgn="b"/>
                      <a:r>
                        <a:rPr lang="en-US" sz="1400" b="1" i="0" u="none" strike="noStrike">
                          <a:solidFill>
                            <a:srgbClr val="000000"/>
                          </a:solidFill>
                          <a:effectLst/>
                          <a:latin typeface="Calibri" panose="020F0502020204030204" pitchFamily="34" charset="0"/>
                        </a:rPr>
                        <a:t> </a:t>
                      </a:r>
                    </a:p>
                  </a:txBody>
                  <a:tcPr marL="0" marR="0" marT="0" marB="0" anchor="b">
                    <a:lnL>
                      <a:noFill/>
                    </a:lnL>
                    <a:lnR>
                      <a:noFill/>
                    </a:lnR>
                    <a:lnT>
                      <a:noFill/>
                    </a:lnT>
                    <a:lnB>
                      <a:noFill/>
                    </a:lnB>
                    <a:solidFill>
                      <a:srgbClr val="DCE6F1"/>
                    </a:solidFill>
                  </a:tcPr>
                </a:tc>
                <a:tc>
                  <a:txBody>
                    <a:bodyPr/>
                    <a:lstStyle/>
                    <a:p>
                      <a:pPr algn="l" fontAlgn="b"/>
                      <a:r>
                        <a:rPr lang="en-US" sz="1400" b="1" i="0" u="none" strike="noStrike">
                          <a:solidFill>
                            <a:srgbClr val="000000"/>
                          </a:solidFill>
                          <a:effectLst/>
                          <a:latin typeface="Calibri" panose="020F0502020204030204" pitchFamily="34" charset="0"/>
                        </a:rPr>
                        <a:t> </a:t>
                      </a:r>
                    </a:p>
                  </a:txBody>
                  <a:tcPr marL="0" marR="0" marT="0" marB="0" anchor="b">
                    <a:lnL>
                      <a:noFill/>
                    </a:lnL>
                    <a:lnR>
                      <a:noFill/>
                    </a:lnR>
                    <a:lnT>
                      <a:noFill/>
                    </a:lnT>
                    <a:lnB>
                      <a:noFill/>
                    </a:lnB>
                    <a:solidFill>
                      <a:srgbClr val="DCE6F1"/>
                    </a:solidFill>
                  </a:tcPr>
                </a:tc>
                <a:tc>
                  <a:txBody>
                    <a:bodyPr/>
                    <a:lstStyle/>
                    <a:p>
                      <a:pPr algn="l" fontAlgn="b"/>
                      <a:r>
                        <a:rPr lang="en-US" sz="1400" b="1" i="0" u="none" strike="noStrike">
                          <a:solidFill>
                            <a:srgbClr val="000000"/>
                          </a:solidFill>
                          <a:effectLst/>
                          <a:latin typeface="Calibri" panose="020F0502020204030204" pitchFamily="34" charset="0"/>
                        </a:rPr>
                        <a:t> </a:t>
                      </a:r>
                    </a:p>
                  </a:txBody>
                  <a:tcPr marL="0" marR="0" marT="0" marB="0" anchor="b">
                    <a:lnL>
                      <a:noFill/>
                    </a:lnL>
                    <a:lnR>
                      <a:noFill/>
                    </a:lnR>
                    <a:lnT>
                      <a:noFill/>
                    </a:lnT>
                    <a:lnB>
                      <a:noFill/>
                    </a:lnB>
                    <a:solidFill>
                      <a:srgbClr val="DCE6F1"/>
                    </a:solidFill>
                  </a:tcPr>
                </a:tc>
                <a:tc>
                  <a:txBody>
                    <a:bodyPr/>
                    <a:lstStyle/>
                    <a:p>
                      <a:pPr algn="l" fontAlgn="b"/>
                      <a:r>
                        <a:rPr lang="en-US" sz="1400" b="1" i="0" u="none" strike="noStrike">
                          <a:solidFill>
                            <a:srgbClr val="000000"/>
                          </a:solidFill>
                          <a:effectLst/>
                          <a:latin typeface="Calibri" panose="020F0502020204030204" pitchFamily="34" charset="0"/>
                        </a:rPr>
                        <a:t> </a:t>
                      </a:r>
                    </a:p>
                  </a:txBody>
                  <a:tcPr marL="0" marR="0" marT="0" marB="0" anchor="b">
                    <a:lnL>
                      <a:noFill/>
                    </a:lnL>
                    <a:lnR>
                      <a:noFill/>
                    </a:lnR>
                    <a:lnT>
                      <a:noFill/>
                    </a:lnT>
                    <a:lnB>
                      <a:noFill/>
                    </a:lnB>
                    <a:solidFill>
                      <a:srgbClr val="DCE6F1"/>
                    </a:solidFill>
                  </a:tcPr>
                </a:tc>
                <a:extLst>
                  <a:ext uri="{0D108BD9-81ED-4DB2-BD59-A6C34878D82A}">
                    <a16:rowId xmlns:a16="http://schemas.microsoft.com/office/drawing/2014/main" val="3550682489"/>
                  </a:ext>
                </a:extLst>
              </a:tr>
              <a:tr h="212347">
                <a:tc>
                  <a:txBody>
                    <a:bodyPr/>
                    <a:lstStyle/>
                    <a:p>
                      <a:pPr algn="l" fontAlgn="b"/>
                      <a:r>
                        <a:rPr lang="en-US" sz="1400" b="1" i="0" u="none" strike="noStrike">
                          <a:solidFill>
                            <a:srgbClr val="000000"/>
                          </a:solidFill>
                          <a:effectLst/>
                          <a:latin typeface="Calibri" panose="020F0502020204030204" pitchFamily="34" charset="0"/>
                        </a:rPr>
                        <a:t>thsd USD</a:t>
                      </a:r>
                    </a:p>
                  </a:txBody>
                  <a:tcPr marL="0" marR="0" marT="0" marB="0" anchor="b">
                    <a:lnL>
                      <a:noFill/>
                    </a:lnL>
                    <a:lnR>
                      <a:noFill/>
                    </a:lnR>
                    <a:lnT>
                      <a:noFill/>
                    </a:lnT>
                    <a:lnB w="6350" cap="flat" cmpd="sng" algn="ctr">
                      <a:solidFill>
                        <a:srgbClr val="95B3D7"/>
                      </a:solidFill>
                      <a:prstDash val="solid"/>
                      <a:round/>
                      <a:headEnd type="none" w="med" len="med"/>
                      <a:tailEnd type="none" w="med" len="med"/>
                    </a:lnB>
                    <a:solidFill>
                      <a:srgbClr val="DCE6F1"/>
                    </a:solidFill>
                  </a:tcPr>
                </a:tc>
                <a:tc>
                  <a:txBody>
                    <a:bodyPr/>
                    <a:lstStyle/>
                    <a:p>
                      <a:pPr algn="ctr" fontAlgn="b"/>
                      <a:r>
                        <a:rPr lang="en-US" sz="1400" b="1" i="0" u="none" strike="noStrike">
                          <a:solidFill>
                            <a:srgbClr val="000000"/>
                          </a:solidFill>
                          <a:effectLst/>
                          <a:latin typeface="Calibri" panose="020F0502020204030204" pitchFamily="34" charset="0"/>
                        </a:rPr>
                        <a:t>1</a:t>
                      </a:r>
                    </a:p>
                  </a:txBody>
                  <a:tcPr marL="0" marR="0" marT="0" marB="0" anchor="b">
                    <a:lnL>
                      <a:noFill/>
                    </a:lnL>
                    <a:lnR>
                      <a:noFill/>
                    </a:lnR>
                    <a:lnT>
                      <a:noFill/>
                    </a:lnT>
                    <a:lnB w="6350" cap="flat" cmpd="sng" algn="ctr">
                      <a:solidFill>
                        <a:srgbClr val="95B3D7"/>
                      </a:solidFill>
                      <a:prstDash val="solid"/>
                      <a:round/>
                      <a:headEnd type="none" w="med" len="med"/>
                      <a:tailEnd type="none" w="med" len="med"/>
                    </a:lnB>
                    <a:solidFill>
                      <a:srgbClr val="DCE6F1"/>
                    </a:solidFill>
                  </a:tcPr>
                </a:tc>
                <a:tc>
                  <a:txBody>
                    <a:bodyPr/>
                    <a:lstStyle/>
                    <a:p>
                      <a:pPr algn="ctr" fontAlgn="b"/>
                      <a:r>
                        <a:rPr lang="en-US" sz="1400" b="1" i="0" u="none" strike="noStrike">
                          <a:solidFill>
                            <a:srgbClr val="000000"/>
                          </a:solidFill>
                          <a:effectLst/>
                          <a:latin typeface="Calibri" panose="020F0502020204030204" pitchFamily="34" charset="0"/>
                        </a:rPr>
                        <a:t>2</a:t>
                      </a:r>
                    </a:p>
                  </a:txBody>
                  <a:tcPr marL="0" marR="0" marT="0" marB="0" anchor="b">
                    <a:lnL>
                      <a:noFill/>
                    </a:lnL>
                    <a:lnR>
                      <a:noFill/>
                    </a:lnR>
                    <a:lnT>
                      <a:noFill/>
                    </a:lnT>
                    <a:lnB w="6350" cap="flat" cmpd="sng" algn="ctr">
                      <a:solidFill>
                        <a:srgbClr val="95B3D7"/>
                      </a:solidFill>
                      <a:prstDash val="solid"/>
                      <a:round/>
                      <a:headEnd type="none" w="med" len="med"/>
                      <a:tailEnd type="none" w="med" len="med"/>
                    </a:lnB>
                    <a:solidFill>
                      <a:srgbClr val="DCE6F1"/>
                    </a:solidFill>
                  </a:tcPr>
                </a:tc>
                <a:tc>
                  <a:txBody>
                    <a:bodyPr/>
                    <a:lstStyle/>
                    <a:p>
                      <a:pPr algn="ctr" fontAlgn="b"/>
                      <a:r>
                        <a:rPr lang="en-US" sz="1400" b="1" i="0" u="none" strike="noStrike">
                          <a:solidFill>
                            <a:srgbClr val="000000"/>
                          </a:solidFill>
                          <a:effectLst/>
                          <a:latin typeface="Calibri" panose="020F0502020204030204" pitchFamily="34" charset="0"/>
                        </a:rPr>
                        <a:t>3</a:t>
                      </a:r>
                    </a:p>
                  </a:txBody>
                  <a:tcPr marL="0" marR="0" marT="0" marB="0" anchor="b">
                    <a:lnL>
                      <a:noFill/>
                    </a:lnL>
                    <a:lnR>
                      <a:noFill/>
                    </a:lnR>
                    <a:lnT>
                      <a:noFill/>
                    </a:lnT>
                    <a:lnB w="6350" cap="flat" cmpd="sng" algn="ctr">
                      <a:solidFill>
                        <a:srgbClr val="95B3D7"/>
                      </a:solidFill>
                      <a:prstDash val="solid"/>
                      <a:round/>
                      <a:headEnd type="none" w="med" len="med"/>
                      <a:tailEnd type="none" w="med" len="med"/>
                    </a:lnB>
                    <a:solidFill>
                      <a:srgbClr val="DCE6F1"/>
                    </a:solidFill>
                  </a:tcPr>
                </a:tc>
                <a:tc>
                  <a:txBody>
                    <a:bodyPr/>
                    <a:lstStyle/>
                    <a:p>
                      <a:pPr algn="ctr" fontAlgn="b"/>
                      <a:r>
                        <a:rPr lang="en-US" sz="1400" b="1" i="0" u="none" strike="noStrike">
                          <a:solidFill>
                            <a:srgbClr val="000000"/>
                          </a:solidFill>
                          <a:effectLst/>
                          <a:latin typeface="Calibri" panose="020F0502020204030204" pitchFamily="34" charset="0"/>
                        </a:rPr>
                        <a:t>4</a:t>
                      </a:r>
                    </a:p>
                  </a:txBody>
                  <a:tcPr marL="0" marR="0" marT="0" marB="0" anchor="b">
                    <a:lnL>
                      <a:noFill/>
                    </a:lnL>
                    <a:lnR>
                      <a:noFill/>
                    </a:lnR>
                    <a:lnT>
                      <a:noFill/>
                    </a:lnT>
                    <a:lnB w="6350" cap="flat" cmpd="sng" algn="ctr">
                      <a:solidFill>
                        <a:srgbClr val="95B3D7"/>
                      </a:solidFill>
                      <a:prstDash val="solid"/>
                      <a:round/>
                      <a:headEnd type="none" w="med" len="med"/>
                      <a:tailEnd type="none" w="med" len="med"/>
                    </a:lnB>
                    <a:solidFill>
                      <a:srgbClr val="DCE6F1"/>
                    </a:solidFill>
                  </a:tcPr>
                </a:tc>
                <a:tc>
                  <a:txBody>
                    <a:bodyPr/>
                    <a:lstStyle/>
                    <a:p>
                      <a:pPr algn="ctr" fontAlgn="b"/>
                      <a:r>
                        <a:rPr lang="en-US" sz="1400" b="1" i="0" u="none" strike="noStrike">
                          <a:solidFill>
                            <a:srgbClr val="000000"/>
                          </a:solidFill>
                          <a:effectLst/>
                          <a:latin typeface="Calibri" panose="020F0502020204030204" pitchFamily="34" charset="0"/>
                        </a:rPr>
                        <a:t>5</a:t>
                      </a:r>
                    </a:p>
                  </a:txBody>
                  <a:tcPr marL="0" marR="0" marT="0" marB="0" anchor="b">
                    <a:lnL>
                      <a:noFill/>
                    </a:lnL>
                    <a:lnR>
                      <a:noFill/>
                    </a:lnR>
                    <a:lnT>
                      <a:noFill/>
                    </a:lnT>
                    <a:lnB w="6350" cap="flat" cmpd="sng" algn="ctr">
                      <a:solidFill>
                        <a:srgbClr val="95B3D7"/>
                      </a:solidFill>
                      <a:prstDash val="solid"/>
                      <a:round/>
                      <a:headEnd type="none" w="med" len="med"/>
                      <a:tailEnd type="none" w="med" len="med"/>
                    </a:lnB>
                    <a:solidFill>
                      <a:srgbClr val="DCE6F1"/>
                    </a:solidFill>
                  </a:tcPr>
                </a:tc>
                <a:tc>
                  <a:txBody>
                    <a:bodyPr/>
                    <a:lstStyle/>
                    <a:p>
                      <a:pPr algn="ctr" fontAlgn="b"/>
                      <a:r>
                        <a:rPr lang="en-US" sz="1400" b="1" i="0" u="none" strike="noStrike">
                          <a:solidFill>
                            <a:srgbClr val="000000"/>
                          </a:solidFill>
                          <a:effectLst/>
                          <a:latin typeface="Calibri" panose="020F0502020204030204" pitchFamily="34" charset="0"/>
                        </a:rPr>
                        <a:t>Total</a:t>
                      </a:r>
                    </a:p>
                  </a:txBody>
                  <a:tcPr marL="0" marR="0" marT="0" marB="0" anchor="b">
                    <a:lnL>
                      <a:noFill/>
                    </a:lnL>
                    <a:lnR>
                      <a:noFill/>
                    </a:lnR>
                    <a:lnT>
                      <a:noFill/>
                    </a:lnT>
                    <a:lnB w="6350" cap="flat" cmpd="sng" algn="ctr">
                      <a:solidFill>
                        <a:srgbClr val="95B3D7"/>
                      </a:solidFill>
                      <a:prstDash val="solid"/>
                      <a:round/>
                      <a:headEnd type="none" w="med" len="med"/>
                      <a:tailEnd type="none" w="med" len="med"/>
                    </a:lnB>
                    <a:solidFill>
                      <a:srgbClr val="DCE6F1"/>
                    </a:solidFill>
                  </a:tcPr>
                </a:tc>
                <a:extLst>
                  <a:ext uri="{0D108BD9-81ED-4DB2-BD59-A6C34878D82A}">
                    <a16:rowId xmlns:a16="http://schemas.microsoft.com/office/drawing/2014/main" val="3167880180"/>
                  </a:ext>
                </a:extLst>
              </a:tr>
              <a:tr h="212347">
                <a:tc>
                  <a:txBody>
                    <a:bodyPr/>
                    <a:lstStyle/>
                    <a:p>
                      <a:pPr algn="l" fontAlgn="b"/>
                      <a:r>
                        <a:rPr lang="en-US" sz="1400" b="1" i="0" u="none" strike="noStrike">
                          <a:solidFill>
                            <a:srgbClr val="000000"/>
                          </a:solidFill>
                          <a:effectLst/>
                          <a:latin typeface="Calibri" panose="020F0502020204030204" pitchFamily="34" charset="0"/>
                        </a:rPr>
                        <a:t> investments - portfolio</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400" b="1" i="0" u="none" strike="noStrike">
                          <a:solidFill>
                            <a:srgbClr val="000000"/>
                          </a:solidFill>
                          <a:effectLst/>
                          <a:latin typeface="Calibri" panose="020F0502020204030204" pitchFamily="34" charset="0"/>
                        </a:rPr>
                        <a:t>930</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400" b="1" i="0" u="none" strike="noStrike">
                          <a:solidFill>
                            <a:srgbClr val="000000"/>
                          </a:solidFill>
                          <a:effectLst/>
                          <a:latin typeface="Calibri" panose="020F0502020204030204" pitchFamily="34" charset="0"/>
                        </a:rPr>
                        <a:t>146</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400" b="1" i="0" u="none" strike="noStrike">
                          <a:solidFill>
                            <a:srgbClr val="000000"/>
                          </a:solidFill>
                          <a:effectLst/>
                          <a:latin typeface="Calibri" panose="020F0502020204030204" pitchFamily="34" charset="0"/>
                        </a:rPr>
                        <a:t>12</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400" b="1" i="0" u="none" strike="noStrike">
                          <a:solidFill>
                            <a:srgbClr val="000000"/>
                          </a:solidFill>
                          <a:effectLst/>
                          <a:latin typeface="Calibri" panose="020F0502020204030204" pitchFamily="34" charset="0"/>
                        </a:rPr>
                        <a:t>0</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400" b="1" i="0" u="none" strike="noStrike">
                          <a:solidFill>
                            <a:srgbClr val="000000"/>
                          </a:solidFill>
                          <a:effectLst/>
                          <a:latin typeface="Calibri" panose="020F0502020204030204" pitchFamily="34" charset="0"/>
                        </a:rPr>
                        <a:t>0</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400" b="1" i="0" u="none" strike="noStrike">
                          <a:solidFill>
                            <a:srgbClr val="000000"/>
                          </a:solidFill>
                          <a:effectLst/>
                          <a:latin typeface="Calibri" panose="020F0502020204030204" pitchFamily="34" charset="0"/>
                        </a:rPr>
                        <a:t>1,088</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extLst>
                  <a:ext uri="{0D108BD9-81ED-4DB2-BD59-A6C34878D82A}">
                    <a16:rowId xmlns:a16="http://schemas.microsoft.com/office/drawing/2014/main" val="6978246"/>
                  </a:ext>
                </a:extLst>
              </a:tr>
              <a:tr h="212347">
                <a:tc>
                  <a:txBody>
                    <a:bodyPr/>
                    <a:lstStyle/>
                    <a:p>
                      <a:pPr algn="l" fontAlgn="b"/>
                      <a:r>
                        <a:rPr lang="en-US" sz="1400" b="1" i="0" u="none" strike="noStrike">
                          <a:solidFill>
                            <a:srgbClr val="000000"/>
                          </a:solidFill>
                          <a:effectLst/>
                          <a:latin typeface="Calibri" panose="020F0502020204030204" pitchFamily="34" charset="0"/>
                        </a:rPr>
                        <a:t> investments - opex+capex</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400" b="1" i="0" u="none" strike="noStrike">
                          <a:solidFill>
                            <a:srgbClr val="000000"/>
                          </a:solidFill>
                          <a:effectLst/>
                          <a:latin typeface="Calibri" panose="020F0502020204030204" pitchFamily="34" charset="0"/>
                        </a:rPr>
                        <a:t>614</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400" b="1" i="0" u="none" strike="noStrike">
                          <a:solidFill>
                            <a:srgbClr val="000000"/>
                          </a:solidFill>
                          <a:effectLst/>
                          <a:latin typeface="Calibri" panose="020F0502020204030204" pitchFamily="34" charset="0"/>
                        </a:rPr>
                        <a:t>254</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400" b="1" i="0" u="none" strike="noStrike">
                          <a:solidFill>
                            <a:srgbClr val="000000"/>
                          </a:solidFill>
                          <a:effectLst/>
                          <a:latin typeface="Calibri" panose="020F0502020204030204" pitchFamily="34" charset="0"/>
                        </a:rPr>
                        <a:t>0</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400" b="1" i="0" u="none" strike="noStrike">
                          <a:solidFill>
                            <a:srgbClr val="000000"/>
                          </a:solidFill>
                          <a:effectLst/>
                          <a:latin typeface="Calibri" panose="020F0502020204030204" pitchFamily="34" charset="0"/>
                        </a:rPr>
                        <a:t>0</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400" b="1" i="0" u="none" strike="noStrike">
                          <a:solidFill>
                            <a:srgbClr val="000000"/>
                          </a:solidFill>
                          <a:effectLst/>
                          <a:latin typeface="Calibri" panose="020F0502020204030204" pitchFamily="34" charset="0"/>
                        </a:rPr>
                        <a:t>0</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400" b="1" i="0" u="none" strike="noStrike">
                          <a:solidFill>
                            <a:srgbClr val="000000"/>
                          </a:solidFill>
                          <a:effectLst/>
                          <a:latin typeface="Calibri" panose="020F0502020204030204" pitchFamily="34" charset="0"/>
                        </a:rPr>
                        <a:t>869</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extLst>
                  <a:ext uri="{0D108BD9-81ED-4DB2-BD59-A6C34878D82A}">
                    <a16:rowId xmlns:a16="http://schemas.microsoft.com/office/drawing/2014/main" val="3294308085"/>
                  </a:ext>
                </a:extLst>
              </a:tr>
              <a:tr h="212347">
                <a:tc>
                  <a:txBody>
                    <a:bodyPr/>
                    <a:lstStyle/>
                    <a:p>
                      <a:pPr algn="l" fontAlgn="b"/>
                      <a:r>
                        <a:rPr lang="en-US" sz="1400" b="1" i="0" u="none" strike="noStrike">
                          <a:solidFill>
                            <a:srgbClr val="000000"/>
                          </a:solidFill>
                          <a:effectLst/>
                          <a:latin typeface="Calibri" panose="020F0502020204030204" pitchFamily="34" charset="0"/>
                        </a:rPr>
                        <a:t>Total investments</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B8CCE4"/>
                    </a:solidFill>
                  </a:tcPr>
                </a:tc>
                <a:tc>
                  <a:txBody>
                    <a:bodyPr/>
                    <a:lstStyle/>
                    <a:p>
                      <a:pPr algn="r" fontAlgn="b"/>
                      <a:r>
                        <a:rPr lang="en-US" sz="1400" b="1" i="0" u="none" strike="noStrike">
                          <a:solidFill>
                            <a:srgbClr val="000000"/>
                          </a:solidFill>
                          <a:effectLst/>
                          <a:latin typeface="Calibri" panose="020F0502020204030204" pitchFamily="34" charset="0"/>
                        </a:rPr>
                        <a:t>1,544</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B8CCE4"/>
                    </a:solidFill>
                  </a:tcPr>
                </a:tc>
                <a:tc>
                  <a:txBody>
                    <a:bodyPr/>
                    <a:lstStyle/>
                    <a:p>
                      <a:pPr algn="r" fontAlgn="b"/>
                      <a:r>
                        <a:rPr lang="en-US" sz="1400" b="1" i="0" u="none" strike="noStrike">
                          <a:solidFill>
                            <a:srgbClr val="000000"/>
                          </a:solidFill>
                          <a:effectLst/>
                          <a:latin typeface="Calibri" panose="020F0502020204030204" pitchFamily="34" charset="0"/>
                        </a:rPr>
                        <a:t>401</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B8CCE4"/>
                    </a:solidFill>
                  </a:tcPr>
                </a:tc>
                <a:tc>
                  <a:txBody>
                    <a:bodyPr/>
                    <a:lstStyle/>
                    <a:p>
                      <a:pPr algn="r" fontAlgn="b"/>
                      <a:r>
                        <a:rPr lang="en-US" sz="1400" b="1" i="0" u="none" strike="noStrike">
                          <a:solidFill>
                            <a:srgbClr val="000000"/>
                          </a:solidFill>
                          <a:effectLst/>
                          <a:latin typeface="Calibri" panose="020F0502020204030204" pitchFamily="34" charset="0"/>
                        </a:rPr>
                        <a:t>12</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B8CCE4"/>
                    </a:solidFill>
                  </a:tcPr>
                </a:tc>
                <a:tc>
                  <a:txBody>
                    <a:bodyPr/>
                    <a:lstStyle/>
                    <a:p>
                      <a:pPr algn="r" fontAlgn="b"/>
                      <a:r>
                        <a:rPr lang="en-US" sz="1400" b="1" i="0" u="none" strike="noStrike">
                          <a:solidFill>
                            <a:srgbClr val="000000"/>
                          </a:solidFill>
                          <a:effectLst/>
                          <a:latin typeface="Calibri" panose="020F0502020204030204" pitchFamily="34" charset="0"/>
                        </a:rPr>
                        <a:t>0</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B8CCE4"/>
                    </a:solidFill>
                  </a:tcPr>
                </a:tc>
                <a:tc>
                  <a:txBody>
                    <a:bodyPr/>
                    <a:lstStyle/>
                    <a:p>
                      <a:pPr algn="r" fontAlgn="b"/>
                      <a:r>
                        <a:rPr lang="en-US" sz="1400" b="1" i="0" u="none" strike="noStrike">
                          <a:solidFill>
                            <a:srgbClr val="000000"/>
                          </a:solidFill>
                          <a:effectLst/>
                          <a:latin typeface="Calibri" panose="020F0502020204030204" pitchFamily="34" charset="0"/>
                        </a:rPr>
                        <a:t>0</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B8CCE4"/>
                    </a:solidFill>
                  </a:tcPr>
                </a:tc>
                <a:tc>
                  <a:txBody>
                    <a:bodyPr/>
                    <a:lstStyle/>
                    <a:p>
                      <a:pPr algn="r" fontAlgn="b"/>
                      <a:r>
                        <a:rPr lang="en-US" sz="1400" b="1" i="0" u="none" strike="noStrike">
                          <a:solidFill>
                            <a:srgbClr val="000000"/>
                          </a:solidFill>
                          <a:effectLst/>
                          <a:latin typeface="Calibri" panose="020F0502020204030204" pitchFamily="34" charset="0"/>
                        </a:rPr>
                        <a:t>1,957</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B8CCE4"/>
                    </a:solidFill>
                  </a:tcPr>
                </a:tc>
                <a:extLst>
                  <a:ext uri="{0D108BD9-81ED-4DB2-BD59-A6C34878D82A}">
                    <a16:rowId xmlns:a16="http://schemas.microsoft.com/office/drawing/2014/main" val="312226775"/>
                  </a:ext>
                </a:extLst>
              </a:tr>
              <a:tr h="169877">
                <a:tc>
                  <a:txBody>
                    <a:bodyPr/>
                    <a:lstStyle/>
                    <a:p>
                      <a:pPr algn="l" fontAlgn="b"/>
                      <a:endParaRPr lang="en-US" sz="1100" b="0" i="0" u="none" strike="noStrike">
                        <a:solidFill>
                          <a:srgbClr val="000000"/>
                        </a:solidFill>
                        <a:effectLst/>
                        <a:latin typeface="Calibri" panose="020F0502020204030204" pitchFamily="34" charset="0"/>
                      </a:endParaRPr>
                    </a:p>
                  </a:txBody>
                  <a:tcPr marL="0" marR="0" marT="0" marB="0" anchor="b">
                    <a:lnL>
                      <a:noFill/>
                    </a:lnL>
                    <a:lnR>
                      <a:noFill/>
                    </a:lnR>
                    <a:lnT w="6350" cap="flat" cmpd="sng" algn="ctr">
                      <a:solidFill>
                        <a:srgbClr val="95B3D7"/>
                      </a:solidFill>
                      <a:prstDash val="solid"/>
                      <a:round/>
                      <a:headEnd type="none" w="med" len="med"/>
                      <a:tailEnd type="none" w="med" len="med"/>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0" marR="0" marT="0" marB="0" anchor="b">
                    <a:lnL>
                      <a:noFill/>
                    </a:lnL>
                    <a:lnR>
                      <a:noFill/>
                    </a:lnR>
                    <a:lnT w="6350" cap="flat" cmpd="sng" algn="ctr">
                      <a:solidFill>
                        <a:srgbClr val="95B3D7"/>
                      </a:solidFill>
                      <a:prstDash val="solid"/>
                      <a:round/>
                      <a:headEnd type="none" w="med" len="med"/>
                      <a:tailEnd type="none" w="med" len="med"/>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0" marR="0" marT="0" marB="0" anchor="b">
                    <a:lnL>
                      <a:noFill/>
                    </a:lnL>
                    <a:lnR>
                      <a:noFill/>
                    </a:lnR>
                    <a:lnT w="6350" cap="flat" cmpd="sng" algn="ctr">
                      <a:solidFill>
                        <a:srgbClr val="95B3D7"/>
                      </a:solidFill>
                      <a:prstDash val="solid"/>
                      <a:round/>
                      <a:headEnd type="none" w="med" len="med"/>
                      <a:tailEnd type="none" w="med" len="med"/>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0" marR="0" marT="0" marB="0" anchor="b">
                    <a:lnL>
                      <a:noFill/>
                    </a:lnL>
                    <a:lnR>
                      <a:noFill/>
                    </a:lnR>
                    <a:lnT w="6350" cap="flat" cmpd="sng" algn="ctr">
                      <a:solidFill>
                        <a:srgbClr val="95B3D7"/>
                      </a:solidFill>
                      <a:prstDash val="solid"/>
                      <a:round/>
                      <a:headEnd type="none" w="med" len="med"/>
                      <a:tailEnd type="none" w="med" len="med"/>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0" marR="0" marT="0" marB="0" anchor="b">
                    <a:lnL>
                      <a:noFill/>
                    </a:lnL>
                    <a:lnR>
                      <a:noFill/>
                    </a:lnR>
                    <a:lnT w="6350" cap="flat" cmpd="sng" algn="ctr">
                      <a:solidFill>
                        <a:srgbClr val="95B3D7"/>
                      </a:solidFill>
                      <a:prstDash val="solid"/>
                      <a:round/>
                      <a:headEnd type="none" w="med" len="med"/>
                      <a:tailEnd type="none" w="med" len="med"/>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0" marR="0" marT="0" marB="0" anchor="b">
                    <a:lnL>
                      <a:noFill/>
                    </a:lnL>
                    <a:lnR>
                      <a:noFill/>
                    </a:lnR>
                    <a:lnT w="6350" cap="flat" cmpd="sng" algn="ctr">
                      <a:solidFill>
                        <a:srgbClr val="95B3D7"/>
                      </a:solidFill>
                      <a:prstDash val="solid"/>
                      <a:round/>
                      <a:headEnd type="none" w="med" len="med"/>
                      <a:tailEnd type="none" w="med" len="med"/>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0" marR="0" marT="0" marB="0" anchor="b">
                    <a:lnL>
                      <a:noFill/>
                    </a:lnL>
                    <a:lnR>
                      <a:noFill/>
                    </a:lnR>
                    <a:lnT w="6350" cap="flat" cmpd="sng" algn="ctr">
                      <a:solidFill>
                        <a:srgbClr val="95B3D7"/>
                      </a:solidFill>
                      <a:prstDash val="solid"/>
                      <a:round/>
                      <a:headEnd type="none" w="med" len="med"/>
                      <a:tailEnd type="none" w="med" len="med"/>
                    </a:lnT>
                    <a:lnB>
                      <a:noFill/>
                    </a:lnB>
                  </a:tcPr>
                </a:tc>
                <a:extLst>
                  <a:ext uri="{0D108BD9-81ED-4DB2-BD59-A6C34878D82A}">
                    <a16:rowId xmlns:a16="http://schemas.microsoft.com/office/drawing/2014/main" val="1253630644"/>
                  </a:ext>
                </a:extLst>
              </a:tr>
              <a:tr h="212347">
                <a:tc>
                  <a:txBody>
                    <a:bodyPr/>
                    <a:lstStyle/>
                    <a:p>
                      <a:pPr algn="l" fontAlgn="b"/>
                      <a:r>
                        <a:rPr lang="en-US" sz="1400" b="1" i="0" u="none" strike="noStrike">
                          <a:solidFill>
                            <a:srgbClr val="000000"/>
                          </a:solidFill>
                          <a:effectLst/>
                          <a:latin typeface="Calibri" panose="020F0502020204030204" pitchFamily="34" charset="0"/>
                        </a:rPr>
                        <a:t>Number of loans issued (thsd)</a:t>
                      </a:r>
                    </a:p>
                  </a:txBody>
                  <a:tcPr marL="0" marR="0" marT="0" marB="0" anchor="b">
                    <a:lnL>
                      <a:noFill/>
                    </a:lnL>
                    <a:lnR>
                      <a:noFill/>
                    </a:lnR>
                    <a:lnT>
                      <a:noFill/>
                    </a:lnT>
                    <a:lnB w="6350" cap="flat" cmpd="sng" algn="ctr">
                      <a:solidFill>
                        <a:srgbClr val="95B3D7"/>
                      </a:solidFill>
                      <a:prstDash val="solid"/>
                      <a:round/>
                      <a:headEnd type="none" w="med" len="med"/>
                      <a:tailEnd type="none" w="med" len="med"/>
                    </a:lnB>
                  </a:tcPr>
                </a:tc>
                <a:tc>
                  <a:txBody>
                    <a:bodyPr/>
                    <a:lstStyle/>
                    <a:p>
                      <a:pPr algn="r" fontAlgn="b"/>
                      <a:r>
                        <a:rPr lang="en-US" sz="1400" b="1" i="0" u="none" strike="noStrike">
                          <a:solidFill>
                            <a:srgbClr val="000000"/>
                          </a:solidFill>
                          <a:effectLst/>
                          <a:latin typeface="Calibri" panose="020F0502020204030204" pitchFamily="34" charset="0"/>
                        </a:rPr>
                        <a:t>103</a:t>
                      </a:r>
                    </a:p>
                  </a:txBody>
                  <a:tcPr marL="0" marR="0" marT="0" marB="0" anchor="b">
                    <a:lnL>
                      <a:noFill/>
                    </a:lnL>
                    <a:lnR>
                      <a:noFill/>
                    </a:lnR>
                    <a:lnT>
                      <a:noFill/>
                    </a:lnT>
                    <a:lnB w="6350" cap="flat" cmpd="sng" algn="ctr">
                      <a:solidFill>
                        <a:srgbClr val="95B3D7"/>
                      </a:solidFill>
                      <a:prstDash val="solid"/>
                      <a:round/>
                      <a:headEnd type="none" w="med" len="med"/>
                      <a:tailEnd type="none" w="med" len="med"/>
                    </a:lnB>
                  </a:tcPr>
                </a:tc>
                <a:tc>
                  <a:txBody>
                    <a:bodyPr/>
                    <a:lstStyle/>
                    <a:p>
                      <a:pPr algn="r" fontAlgn="b"/>
                      <a:r>
                        <a:rPr lang="en-US" sz="1400" b="1" i="0" u="none" strike="noStrike">
                          <a:solidFill>
                            <a:srgbClr val="000000"/>
                          </a:solidFill>
                          <a:effectLst/>
                          <a:latin typeface="Calibri" panose="020F0502020204030204" pitchFamily="34" charset="0"/>
                        </a:rPr>
                        <a:t>332</a:t>
                      </a:r>
                    </a:p>
                  </a:txBody>
                  <a:tcPr marL="0" marR="0" marT="0" marB="0" anchor="b">
                    <a:lnL>
                      <a:noFill/>
                    </a:lnL>
                    <a:lnR>
                      <a:noFill/>
                    </a:lnR>
                    <a:lnT>
                      <a:noFill/>
                    </a:lnT>
                    <a:lnB w="6350" cap="flat" cmpd="sng" algn="ctr">
                      <a:solidFill>
                        <a:srgbClr val="95B3D7"/>
                      </a:solidFill>
                      <a:prstDash val="solid"/>
                      <a:round/>
                      <a:headEnd type="none" w="med" len="med"/>
                      <a:tailEnd type="none" w="med" len="med"/>
                    </a:lnB>
                  </a:tcPr>
                </a:tc>
                <a:tc>
                  <a:txBody>
                    <a:bodyPr/>
                    <a:lstStyle/>
                    <a:p>
                      <a:pPr algn="r" fontAlgn="b"/>
                      <a:r>
                        <a:rPr lang="en-US" sz="1400" b="1" i="0" u="none" strike="noStrike">
                          <a:solidFill>
                            <a:srgbClr val="000000"/>
                          </a:solidFill>
                          <a:effectLst/>
                          <a:latin typeface="Calibri" panose="020F0502020204030204" pitchFamily="34" charset="0"/>
                        </a:rPr>
                        <a:t>550</a:t>
                      </a:r>
                    </a:p>
                  </a:txBody>
                  <a:tcPr marL="0" marR="0" marT="0" marB="0" anchor="b">
                    <a:lnL>
                      <a:noFill/>
                    </a:lnL>
                    <a:lnR>
                      <a:noFill/>
                    </a:lnR>
                    <a:lnT>
                      <a:noFill/>
                    </a:lnT>
                    <a:lnB w="6350" cap="flat" cmpd="sng" algn="ctr">
                      <a:solidFill>
                        <a:srgbClr val="95B3D7"/>
                      </a:solidFill>
                      <a:prstDash val="solid"/>
                      <a:round/>
                      <a:headEnd type="none" w="med" len="med"/>
                      <a:tailEnd type="none" w="med" len="med"/>
                    </a:lnB>
                  </a:tcPr>
                </a:tc>
                <a:tc>
                  <a:txBody>
                    <a:bodyPr/>
                    <a:lstStyle/>
                    <a:p>
                      <a:pPr algn="r" fontAlgn="b"/>
                      <a:r>
                        <a:rPr lang="en-US" sz="1400" b="1" i="0" u="none" strike="noStrike">
                          <a:solidFill>
                            <a:srgbClr val="000000"/>
                          </a:solidFill>
                          <a:effectLst/>
                          <a:latin typeface="Calibri" panose="020F0502020204030204" pitchFamily="34" charset="0"/>
                        </a:rPr>
                        <a:t>767</a:t>
                      </a:r>
                    </a:p>
                  </a:txBody>
                  <a:tcPr marL="0" marR="0" marT="0" marB="0" anchor="b">
                    <a:lnL>
                      <a:noFill/>
                    </a:lnL>
                    <a:lnR>
                      <a:noFill/>
                    </a:lnR>
                    <a:lnT>
                      <a:noFill/>
                    </a:lnT>
                    <a:lnB w="6350" cap="flat" cmpd="sng" algn="ctr">
                      <a:solidFill>
                        <a:srgbClr val="95B3D7"/>
                      </a:solidFill>
                      <a:prstDash val="solid"/>
                      <a:round/>
                      <a:headEnd type="none" w="med" len="med"/>
                      <a:tailEnd type="none" w="med" len="med"/>
                    </a:lnB>
                  </a:tcPr>
                </a:tc>
                <a:tc>
                  <a:txBody>
                    <a:bodyPr/>
                    <a:lstStyle/>
                    <a:p>
                      <a:pPr algn="r" fontAlgn="b"/>
                      <a:r>
                        <a:rPr lang="en-US" sz="1400" b="1" i="0" u="none" strike="noStrike">
                          <a:solidFill>
                            <a:srgbClr val="000000"/>
                          </a:solidFill>
                          <a:effectLst/>
                          <a:latin typeface="Calibri" panose="020F0502020204030204" pitchFamily="34" charset="0"/>
                        </a:rPr>
                        <a:t>985</a:t>
                      </a:r>
                    </a:p>
                  </a:txBody>
                  <a:tcPr marL="0" marR="0" marT="0" marB="0" anchor="b">
                    <a:lnL>
                      <a:noFill/>
                    </a:lnL>
                    <a:lnR>
                      <a:noFill/>
                    </a:lnR>
                    <a:lnT>
                      <a:noFill/>
                    </a:lnT>
                    <a:lnB w="6350" cap="flat" cmpd="sng" algn="ctr">
                      <a:solidFill>
                        <a:srgbClr val="95B3D7"/>
                      </a:solidFill>
                      <a:prstDash val="solid"/>
                      <a:round/>
                      <a:headEnd type="none" w="med" len="med"/>
                      <a:tailEnd type="none" w="med" len="med"/>
                    </a:lnB>
                  </a:tcPr>
                </a:tc>
                <a:tc>
                  <a:txBody>
                    <a:bodyPr/>
                    <a:lstStyle/>
                    <a:p>
                      <a:pPr algn="r" fontAlgn="b"/>
                      <a:r>
                        <a:rPr lang="en-US" sz="1400" b="1" i="0" u="none" strike="noStrike">
                          <a:solidFill>
                            <a:srgbClr val="000000"/>
                          </a:solidFill>
                          <a:effectLst/>
                          <a:latin typeface="Calibri" panose="020F0502020204030204" pitchFamily="34" charset="0"/>
                        </a:rPr>
                        <a:t>2,737</a:t>
                      </a:r>
                    </a:p>
                  </a:txBody>
                  <a:tcPr marL="0" marR="0" marT="0" marB="0" anchor="b">
                    <a:lnL>
                      <a:noFill/>
                    </a:lnL>
                    <a:lnR>
                      <a:noFill/>
                    </a:lnR>
                    <a:lnT>
                      <a:noFill/>
                    </a:lnT>
                    <a:lnB w="6350" cap="flat" cmpd="sng" algn="ctr">
                      <a:solidFill>
                        <a:srgbClr val="95B3D7"/>
                      </a:solidFill>
                      <a:prstDash val="solid"/>
                      <a:round/>
                      <a:headEnd type="none" w="med" len="med"/>
                      <a:tailEnd type="none" w="med" len="med"/>
                    </a:lnB>
                  </a:tcPr>
                </a:tc>
                <a:extLst>
                  <a:ext uri="{0D108BD9-81ED-4DB2-BD59-A6C34878D82A}">
                    <a16:rowId xmlns:a16="http://schemas.microsoft.com/office/drawing/2014/main" val="998411133"/>
                  </a:ext>
                </a:extLst>
              </a:tr>
              <a:tr h="212347">
                <a:tc>
                  <a:txBody>
                    <a:bodyPr/>
                    <a:lstStyle/>
                    <a:p>
                      <a:pPr algn="l" fontAlgn="b"/>
                      <a:r>
                        <a:rPr lang="en-US" sz="1400" b="1" i="0" u="none" strike="noStrike">
                          <a:solidFill>
                            <a:srgbClr val="000000"/>
                          </a:solidFill>
                          <a:effectLst/>
                          <a:latin typeface="Calibri" panose="020F0502020204030204" pitchFamily="34" charset="0"/>
                        </a:rPr>
                        <a:t>Amount disbursed</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400" b="1" i="0" u="none" strike="noStrike">
                          <a:solidFill>
                            <a:srgbClr val="000000"/>
                          </a:solidFill>
                          <a:effectLst/>
                          <a:latin typeface="Calibri" panose="020F0502020204030204" pitchFamily="34" charset="0"/>
                        </a:rPr>
                        <a:t>4,844</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400" b="1" i="0" u="none" strike="noStrike">
                          <a:solidFill>
                            <a:srgbClr val="000000"/>
                          </a:solidFill>
                          <a:effectLst/>
                          <a:latin typeface="Calibri" panose="020F0502020204030204" pitchFamily="34" charset="0"/>
                        </a:rPr>
                        <a:t>15,599</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400" b="1" i="0" u="none" strike="noStrike">
                          <a:solidFill>
                            <a:srgbClr val="000000"/>
                          </a:solidFill>
                          <a:effectLst/>
                          <a:latin typeface="Calibri" panose="020F0502020204030204" pitchFamily="34" charset="0"/>
                        </a:rPr>
                        <a:t>25,746</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400" b="1" i="0" u="none" strike="noStrike">
                          <a:solidFill>
                            <a:srgbClr val="000000"/>
                          </a:solidFill>
                          <a:effectLst/>
                          <a:latin typeface="Calibri" panose="020F0502020204030204" pitchFamily="34" charset="0"/>
                        </a:rPr>
                        <a:t>35,891</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400" b="1" i="0" u="none" strike="noStrike">
                          <a:solidFill>
                            <a:srgbClr val="000000"/>
                          </a:solidFill>
                          <a:effectLst/>
                          <a:latin typeface="Calibri" panose="020F0502020204030204" pitchFamily="34" charset="0"/>
                        </a:rPr>
                        <a:t>46,036</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400" b="1" i="0" u="none" strike="noStrike">
                          <a:solidFill>
                            <a:srgbClr val="000000"/>
                          </a:solidFill>
                          <a:effectLst/>
                          <a:latin typeface="Calibri" panose="020F0502020204030204" pitchFamily="34" charset="0"/>
                        </a:rPr>
                        <a:t>128,115</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extLst>
                  <a:ext uri="{0D108BD9-81ED-4DB2-BD59-A6C34878D82A}">
                    <a16:rowId xmlns:a16="http://schemas.microsoft.com/office/drawing/2014/main" val="1972602039"/>
                  </a:ext>
                </a:extLst>
              </a:tr>
              <a:tr h="212347">
                <a:tc>
                  <a:txBody>
                    <a:bodyPr/>
                    <a:lstStyle/>
                    <a:p>
                      <a:pPr algn="l" fontAlgn="b"/>
                      <a:r>
                        <a:rPr lang="en-US" sz="1400" b="1" i="0" u="none" strike="noStrike">
                          <a:solidFill>
                            <a:srgbClr val="000000"/>
                          </a:solidFill>
                          <a:effectLst/>
                          <a:latin typeface="Calibri" panose="020F0502020204030204" pitchFamily="34" charset="0"/>
                        </a:rPr>
                        <a:t>Net portfolio (EoY)</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400" b="1" i="0" u="none" strike="noStrike">
                          <a:solidFill>
                            <a:srgbClr val="000000"/>
                          </a:solidFill>
                          <a:effectLst/>
                          <a:latin typeface="Calibri" panose="020F0502020204030204" pitchFamily="34" charset="0"/>
                        </a:rPr>
                        <a:t>984</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400" b="1" i="0" u="none" strike="noStrike">
                          <a:solidFill>
                            <a:srgbClr val="000000"/>
                          </a:solidFill>
                          <a:effectLst/>
                          <a:latin typeface="Calibri" panose="020F0502020204030204" pitchFamily="34" charset="0"/>
                        </a:rPr>
                        <a:t>2,056</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400" b="1" i="0" u="none" strike="noStrike">
                          <a:solidFill>
                            <a:srgbClr val="000000"/>
                          </a:solidFill>
                          <a:effectLst/>
                          <a:latin typeface="Calibri" panose="020F0502020204030204" pitchFamily="34" charset="0"/>
                        </a:rPr>
                        <a:t>3,203</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400" b="1" i="0" u="none" strike="noStrike">
                          <a:solidFill>
                            <a:srgbClr val="000000"/>
                          </a:solidFill>
                          <a:effectLst/>
                          <a:latin typeface="Calibri" panose="020F0502020204030204" pitchFamily="34" charset="0"/>
                        </a:rPr>
                        <a:t>4,302</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400" b="1" i="0" u="none" strike="noStrike">
                          <a:solidFill>
                            <a:srgbClr val="000000"/>
                          </a:solidFill>
                          <a:effectLst/>
                          <a:latin typeface="Calibri" panose="020F0502020204030204" pitchFamily="34" charset="0"/>
                        </a:rPr>
                        <a:t>5,394</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400" b="1" i="0" u="none" strike="noStrike">
                          <a:solidFill>
                            <a:srgbClr val="000000"/>
                          </a:solidFill>
                          <a:effectLst/>
                          <a:latin typeface="Calibri" panose="020F0502020204030204" pitchFamily="34" charset="0"/>
                        </a:rPr>
                        <a:t>15,939</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extLst>
                  <a:ext uri="{0D108BD9-81ED-4DB2-BD59-A6C34878D82A}">
                    <a16:rowId xmlns:a16="http://schemas.microsoft.com/office/drawing/2014/main" val="1651680519"/>
                  </a:ext>
                </a:extLst>
              </a:tr>
              <a:tr h="212347">
                <a:tc>
                  <a:txBody>
                    <a:bodyPr/>
                    <a:lstStyle/>
                    <a:p>
                      <a:pPr algn="l" fontAlgn="b"/>
                      <a:r>
                        <a:rPr lang="en-US" sz="1400" b="1" i="0" u="none" strike="noStrike">
                          <a:solidFill>
                            <a:srgbClr val="000000"/>
                          </a:solidFill>
                          <a:effectLst/>
                          <a:latin typeface="Calibri" panose="020F0502020204030204" pitchFamily="34" charset="0"/>
                        </a:rPr>
                        <a:t>Revenue</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400" b="1" i="0" u="none" strike="noStrike">
                          <a:solidFill>
                            <a:srgbClr val="000000"/>
                          </a:solidFill>
                          <a:effectLst/>
                          <a:latin typeface="Calibri" panose="020F0502020204030204" pitchFamily="34" charset="0"/>
                        </a:rPr>
                        <a:t>1,282</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400" b="1" i="0" u="none" strike="noStrike">
                          <a:solidFill>
                            <a:srgbClr val="000000"/>
                          </a:solidFill>
                          <a:effectLst/>
                          <a:latin typeface="Calibri" panose="020F0502020204030204" pitchFamily="34" charset="0"/>
                        </a:rPr>
                        <a:t>5,280</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400" b="1" i="0" u="none" strike="noStrike">
                          <a:solidFill>
                            <a:srgbClr val="000000"/>
                          </a:solidFill>
                          <a:effectLst/>
                          <a:latin typeface="Calibri" panose="020F0502020204030204" pitchFamily="34" charset="0"/>
                        </a:rPr>
                        <a:t>9,188</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400" b="1" i="0" u="none" strike="noStrike">
                          <a:solidFill>
                            <a:srgbClr val="000000"/>
                          </a:solidFill>
                          <a:effectLst/>
                          <a:latin typeface="Calibri" panose="020F0502020204030204" pitchFamily="34" charset="0"/>
                        </a:rPr>
                        <a:t>13,171</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400" b="1" i="0" u="none" strike="noStrike">
                          <a:solidFill>
                            <a:srgbClr val="000000"/>
                          </a:solidFill>
                          <a:effectLst/>
                          <a:latin typeface="Calibri" panose="020F0502020204030204" pitchFamily="34" charset="0"/>
                        </a:rPr>
                        <a:t>17,038</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400" b="1" i="0" u="none" strike="noStrike">
                          <a:solidFill>
                            <a:srgbClr val="000000"/>
                          </a:solidFill>
                          <a:effectLst/>
                          <a:latin typeface="Calibri" panose="020F0502020204030204" pitchFamily="34" charset="0"/>
                        </a:rPr>
                        <a:t>45,959</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extLst>
                  <a:ext uri="{0D108BD9-81ED-4DB2-BD59-A6C34878D82A}">
                    <a16:rowId xmlns:a16="http://schemas.microsoft.com/office/drawing/2014/main" val="3732276154"/>
                  </a:ext>
                </a:extLst>
              </a:tr>
              <a:tr h="212347">
                <a:tc>
                  <a:txBody>
                    <a:bodyPr/>
                    <a:lstStyle/>
                    <a:p>
                      <a:pPr algn="l" fontAlgn="b"/>
                      <a:r>
                        <a:rPr lang="en-US" sz="1400" b="1" i="0" u="none" strike="noStrike">
                          <a:solidFill>
                            <a:srgbClr val="000000"/>
                          </a:solidFill>
                          <a:effectLst/>
                          <a:latin typeface="Calibri" panose="020F0502020204030204" pitchFamily="34" charset="0"/>
                        </a:rPr>
                        <a:t>Provisions</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400" b="1" i="0" u="none" strike="noStrike">
                          <a:solidFill>
                            <a:srgbClr val="000000"/>
                          </a:solidFill>
                          <a:effectLst/>
                          <a:latin typeface="Calibri" panose="020F0502020204030204" pitchFamily="34" charset="0"/>
                        </a:rPr>
                        <a:t>-1,068</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400" b="1" i="0" u="none" strike="noStrike">
                          <a:solidFill>
                            <a:srgbClr val="000000"/>
                          </a:solidFill>
                          <a:effectLst/>
                          <a:latin typeface="Calibri" panose="020F0502020204030204" pitchFamily="34" charset="0"/>
                        </a:rPr>
                        <a:t>-2,964</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400" b="1" i="0" u="none" strike="noStrike">
                          <a:solidFill>
                            <a:srgbClr val="000000"/>
                          </a:solidFill>
                          <a:effectLst/>
                          <a:latin typeface="Calibri" panose="020F0502020204030204" pitchFamily="34" charset="0"/>
                        </a:rPr>
                        <a:t>-4,490</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400" b="1" i="0" u="none" strike="noStrike">
                          <a:solidFill>
                            <a:srgbClr val="000000"/>
                          </a:solidFill>
                          <a:effectLst/>
                          <a:latin typeface="Calibri" panose="020F0502020204030204" pitchFamily="34" charset="0"/>
                        </a:rPr>
                        <a:t>-5,655</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400" b="1" i="0" u="none" strike="noStrike">
                          <a:solidFill>
                            <a:srgbClr val="000000"/>
                          </a:solidFill>
                          <a:effectLst/>
                          <a:latin typeface="Calibri" panose="020F0502020204030204" pitchFamily="34" charset="0"/>
                        </a:rPr>
                        <a:t>-7,260</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400" b="1" i="0" u="none" strike="noStrike">
                          <a:solidFill>
                            <a:srgbClr val="000000"/>
                          </a:solidFill>
                          <a:effectLst/>
                          <a:latin typeface="Calibri" panose="020F0502020204030204" pitchFamily="34" charset="0"/>
                        </a:rPr>
                        <a:t>-21,437</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extLst>
                  <a:ext uri="{0D108BD9-81ED-4DB2-BD59-A6C34878D82A}">
                    <a16:rowId xmlns:a16="http://schemas.microsoft.com/office/drawing/2014/main" val="1462006529"/>
                  </a:ext>
                </a:extLst>
              </a:tr>
              <a:tr h="212347">
                <a:tc>
                  <a:txBody>
                    <a:bodyPr/>
                    <a:lstStyle/>
                    <a:p>
                      <a:pPr algn="l" fontAlgn="b"/>
                      <a:r>
                        <a:rPr lang="en-US" sz="1400" b="0" i="0" u="none" strike="noStrike">
                          <a:solidFill>
                            <a:srgbClr val="000000"/>
                          </a:solidFill>
                          <a:effectLst/>
                          <a:latin typeface="Calibri" panose="020F0502020204030204" pitchFamily="34" charset="0"/>
                        </a:rPr>
                        <a:t>Acquisition costs</a:t>
                      </a:r>
                    </a:p>
                  </a:txBody>
                  <a:tcPr marL="363516" marR="0" marT="0" marB="0" anchor="b">
                    <a:lnL>
                      <a:noFill/>
                    </a:lnL>
                    <a:lnR>
                      <a:noFill/>
                    </a:lnR>
                    <a:lnT w="6350" cap="flat" cmpd="sng" algn="ctr">
                      <a:solidFill>
                        <a:srgbClr val="95B3D7"/>
                      </a:solidFill>
                      <a:prstDash val="solid"/>
                      <a:round/>
                      <a:headEnd type="none" w="med" len="med"/>
                      <a:tailEnd type="none" w="med" len="med"/>
                    </a:lnT>
                    <a:lnB>
                      <a:noFill/>
                    </a:lnB>
                  </a:tcPr>
                </a:tc>
                <a:tc>
                  <a:txBody>
                    <a:bodyPr/>
                    <a:lstStyle/>
                    <a:p>
                      <a:pPr algn="r" fontAlgn="b"/>
                      <a:r>
                        <a:rPr lang="en-US" sz="1400" b="1" i="0" u="none" strike="noStrike">
                          <a:solidFill>
                            <a:srgbClr val="000000"/>
                          </a:solidFill>
                          <a:effectLst/>
                          <a:latin typeface="Calibri" panose="020F0502020204030204" pitchFamily="34" charset="0"/>
                        </a:rPr>
                        <a:t>-18</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400" b="1" i="0" u="none" strike="noStrike">
                          <a:solidFill>
                            <a:srgbClr val="000000"/>
                          </a:solidFill>
                          <a:effectLst/>
                          <a:latin typeface="Calibri" panose="020F0502020204030204" pitchFamily="34" charset="0"/>
                        </a:rPr>
                        <a:t>-217</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400" b="1" i="0" u="none" strike="noStrike">
                          <a:solidFill>
                            <a:srgbClr val="000000"/>
                          </a:solidFill>
                          <a:effectLst/>
                          <a:latin typeface="Calibri" panose="020F0502020204030204" pitchFamily="34" charset="0"/>
                        </a:rPr>
                        <a:t>-510</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400" b="1" i="0" u="none" strike="noStrike">
                          <a:solidFill>
                            <a:srgbClr val="000000"/>
                          </a:solidFill>
                          <a:effectLst/>
                          <a:latin typeface="Calibri" panose="020F0502020204030204" pitchFamily="34" charset="0"/>
                        </a:rPr>
                        <a:t>-1,159</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400" b="1" i="0" u="none" strike="noStrike">
                          <a:solidFill>
                            <a:srgbClr val="000000"/>
                          </a:solidFill>
                          <a:effectLst/>
                          <a:latin typeface="Calibri" panose="020F0502020204030204" pitchFamily="34" charset="0"/>
                        </a:rPr>
                        <a:t>-1,466</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400" b="1" i="0" u="none" strike="noStrike">
                          <a:solidFill>
                            <a:srgbClr val="000000"/>
                          </a:solidFill>
                          <a:effectLst/>
                          <a:latin typeface="Calibri" panose="020F0502020204030204" pitchFamily="34" charset="0"/>
                        </a:rPr>
                        <a:t>-3,371</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extLst>
                  <a:ext uri="{0D108BD9-81ED-4DB2-BD59-A6C34878D82A}">
                    <a16:rowId xmlns:a16="http://schemas.microsoft.com/office/drawing/2014/main" val="676371228"/>
                  </a:ext>
                </a:extLst>
              </a:tr>
              <a:tr h="212347">
                <a:tc>
                  <a:txBody>
                    <a:bodyPr/>
                    <a:lstStyle/>
                    <a:p>
                      <a:pPr algn="l" fontAlgn="b"/>
                      <a:r>
                        <a:rPr lang="en-US" sz="1400" b="0" i="0" u="none" strike="noStrike">
                          <a:solidFill>
                            <a:srgbClr val="000000"/>
                          </a:solidFill>
                          <a:effectLst/>
                          <a:latin typeface="Calibri" panose="020F0502020204030204" pitchFamily="34" charset="0"/>
                        </a:rPr>
                        <a:t>Direct expenses</a:t>
                      </a:r>
                    </a:p>
                  </a:txBody>
                  <a:tcPr marL="363516" marR="0" marT="0" marB="0" anchor="b">
                    <a:lnL>
                      <a:noFill/>
                    </a:lnL>
                    <a:lnR>
                      <a:noFill/>
                    </a:lnR>
                    <a:lnT>
                      <a:noFill/>
                    </a:lnT>
                    <a:lnB>
                      <a:noFill/>
                    </a:lnB>
                  </a:tcPr>
                </a:tc>
                <a:tc>
                  <a:txBody>
                    <a:bodyPr/>
                    <a:lstStyle/>
                    <a:p>
                      <a:pPr algn="r" fontAlgn="b"/>
                      <a:r>
                        <a:rPr lang="en-US" sz="1400" b="1" i="0" u="none" strike="noStrike">
                          <a:solidFill>
                            <a:srgbClr val="000000"/>
                          </a:solidFill>
                          <a:effectLst/>
                          <a:latin typeface="Calibri" panose="020F0502020204030204" pitchFamily="34" charset="0"/>
                        </a:rPr>
                        <a:t>-120</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400" b="1" i="0" u="none" strike="noStrike">
                          <a:solidFill>
                            <a:srgbClr val="000000"/>
                          </a:solidFill>
                          <a:effectLst/>
                          <a:latin typeface="Calibri" panose="020F0502020204030204" pitchFamily="34" charset="0"/>
                        </a:rPr>
                        <a:t>-381</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400" b="1" i="0" u="none" strike="noStrike">
                          <a:solidFill>
                            <a:srgbClr val="000000"/>
                          </a:solidFill>
                          <a:effectLst/>
                          <a:latin typeface="Calibri" panose="020F0502020204030204" pitchFamily="34" charset="0"/>
                        </a:rPr>
                        <a:t>-629</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400" b="1" i="0" u="none" strike="noStrike">
                          <a:solidFill>
                            <a:srgbClr val="000000"/>
                          </a:solidFill>
                          <a:effectLst/>
                          <a:latin typeface="Calibri" panose="020F0502020204030204" pitchFamily="34" charset="0"/>
                        </a:rPr>
                        <a:t>-879</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400" b="1" i="0" u="none" strike="noStrike">
                          <a:solidFill>
                            <a:srgbClr val="000000"/>
                          </a:solidFill>
                          <a:effectLst/>
                          <a:latin typeface="Calibri" panose="020F0502020204030204" pitchFamily="34" charset="0"/>
                        </a:rPr>
                        <a:t>-1,127</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400" b="1" i="0" u="none" strike="noStrike">
                          <a:solidFill>
                            <a:srgbClr val="000000"/>
                          </a:solidFill>
                          <a:effectLst/>
                          <a:latin typeface="Calibri" panose="020F0502020204030204" pitchFamily="34" charset="0"/>
                        </a:rPr>
                        <a:t>-3,136</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extLst>
                  <a:ext uri="{0D108BD9-81ED-4DB2-BD59-A6C34878D82A}">
                    <a16:rowId xmlns:a16="http://schemas.microsoft.com/office/drawing/2014/main" val="2843189735"/>
                  </a:ext>
                </a:extLst>
              </a:tr>
              <a:tr h="212347">
                <a:tc>
                  <a:txBody>
                    <a:bodyPr/>
                    <a:lstStyle/>
                    <a:p>
                      <a:pPr algn="l" fontAlgn="b"/>
                      <a:r>
                        <a:rPr lang="en-US" sz="1400" b="0" i="0" u="none" strike="noStrike">
                          <a:solidFill>
                            <a:srgbClr val="000000"/>
                          </a:solidFill>
                          <a:effectLst/>
                          <a:latin typeface="Calibri" panose="020F0502020204030204" pitchFamily="34" charset="0"/>
                        </a:rPr>
                        <a:t>Support costs</a:t>
                      </a:r>
                    </a:p>
                  </a:txBody>
                  <a:tcPr marL="363516" marR="0" marT="0" marB="0" anchor="b">
                    <a:lnL>
                      <a:noFill/>
                    </a:lnL>
                    <a:lnR>
                      <a:noFill/>
                    </a:lnR>
                    <a:lnT>
                      <a:noFill/>
                    </a:lnT>
                    <a:lnB>
                      <a:noFill/>
                    </a:lnB>
                  </a:tcPr>
                </a:tc>
                <a:tc>
                  <a:txBody>
                    <a:bodyPr/>
                    <a:lstStyle/>
                    <a:p>
                      <a:pPr algn="r" fontAlgn="b"/>
                      <a:r>
                        <a:rPr lang="en-US" sz="1400" b="1" i="0" u="none" strike="noStrike">
                          <a:solidFill>
                            <a:srgbClr val="000000"/>
                          </a:solidFill>
                          <a:effectLst/>
                          <a:latin typeface="Calibri" panose="020F0502020204030204" pitchFamily="34" charset="0"/>
                        </a:rPr>
                        <a:t>-56</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400" b="1" i="0" u="none" strike="noStrike">
                          <a:solidFill>
                            <a:srgbClr val="000000"/>
                          </a:solidFill>
                          <a:effectLst/>
                          <a:latin typeface="Calibri" panose="020F0502020204030204" pitchFamily="34" charset="0"/>
                        </a:rPr>
                        <a:t>-178</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400" b="1" i="0" u="none" strike="noStrike">
                          <a:solidFill>
                            <a:srgbClr val="000000"/>
                          </a:solidFill>
                          <a:effectLst/>
                          <a:latin typeface="Calibri" panose="020F0502020204030204" pitchFamily="34" charset="0"/>
                        </a:rPr>
                        <a:t>-288</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400" b="1" i="0" u="none" strike="noStrike">
                          <a:solidFill>
                            <a:srgbClr val="000000"/>
                          </a:solidFill>
                          <a:effectLst/>
                          <a:latin typeface="Calibri" panose="020F0502020204030204" pitchFamily="34" charset="0"/>
                        </a:rPr>
                        <a:t>-385</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400" b="1" i="0" u="none" strike="noStrike">
                          <a:solidFill>
                            <a:srgbClr val="000000"/>
                          </a:solidFill>
                          <a:effectLst/>
                          <a:latin typeface="Calibri" panose="020F0502020204030204" pitchFamily="34" charset="0"/>
                        </a:rPr>
                        <a:t>-493</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400" b="1" i="0" u="none" strike="noStrike">
                          <a:solidFill>
                            <a:srgbClr val="000000"/>
                          </a:solidFill>
                          <a:effectLst/>
                          <a:latin typeface="Calibri" panose="020F0502020204030204" pitchFamily="34" charset="0"/>
                        </a:rPr>
                        <a:t>-1,401</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extLst>
                  <a:ext uri="{0D108BD9-81ED-4DB2-BD59-A6C34878D82A}">
                    <a16:rowId xmlns:a16="http://schemas.microsoft.com/office/drawing/2014/main" val="3393650798"/>
                  </a:ext>
                </a:extLst>
              </a:tr>
              <a:tr h="212347">
                <a:tc>
                  <a:txBody>
                    <a:bodyPr/>
                    <a:lstStyle/>
                    <a:p>
                      <a:pPr algn="l" fontAlgn="b"/>
                      <a:r>
                        <a:rPr lang="en-US" sz="1400" b="0" i="0" u="none" strike="noStrike">
                          <a:solidFill>
                            <a:srgbClr val="000000"/>
                          </a:solidFill>
                          <a:effectLst/>
                          <a:latin typeface="Calibri" panose="020F0502020204030204" pitchFamily="34" charset="0"/>
                        </a:rPr>
                        <a:t>One-off expenses</a:t>
                      </a:r>
                    </a:p>
                  </a:txBody>
                  <a:tcPr marL="363516" marR="0" marT="0" marB="0" anchor="b">
                    <a:lnL>
                      <a:noFill/>
                    </a:lnL>
                    <a:lnR>
                      <a:noFill/>
                    </a:lnR>
                    <a:lnT>
                      <a:noFill/>
                    </a:lnT>
                    <a:lnB>
                      <a:noFill/>
                    </a:lnB>
                  </a:tcPr>
                </a:tc>
                <a:tc>
                  <a:txBody>
                    <a:bodyPr/>
                    <a:lstStyle/>
                    <a:p>
                      <a:pPr algn="r" fontAlgn="b"/>
                      <a:r>
                        <a:rPr lang="en-US" sz="1400" b="1" i="0" u="none" strike="noStrike">
                          <a:solidFill>
                            <a:srgbClr val="000000"/>
                          </a:solidFill>
                          <a:effectLst/>
                          <a:latin typeface="Calibri" panose="020F0502020204030204" pitchFamily="34" charset="0"/>
                        </a:rPr>
                        <a:t>-41</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400" b="1" i="0" u="none" strike="noStrike">
                          <a:solidFill>
                            <a:srgbClr val="000000"/>
                          </a:solidFill>
                          <a:effectLst/>
                          <a:latin typeface="Calibri" panose="020F0502020204030204" pitchFamily="34" charset="0"/>
                        </a:rPr>
                        <a:t>-192</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400" b="1" i="0" u="none" strike="noStrike">
                          <a:solidFill>
                            <a:srgbClr val="000000"/>
                          </a:solidFill>
                          <a:effectLst/>
                          <a:latin typeface="Calibri" panose="020F0502020204030204" pitchFamily="34" charset="0"/>
                        </a:rPr>
                        <a:t>-338</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400" b="1" i="0" u="none" strike="noStrike">
                          <a:solidFill>
                            <a:srgbClr val="000000"/>
                          </a:solidFill>
                          <a:effectLst/>
                          <a:latin typeface="Calibri" panose="020F0502020204030204" pitchFamily="34" charset="0"/>
                        </a:rPr>
                        <a:t>-470</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400" b="1" i="0" u="none" strike="noStrike">
                          <a:solidFill>
                            <a:srgbClr val="000000"/>
                          </a:solidFill>
                          <a:effectLst/>
                          <a:latin typeface="Calibri" panose="020F0502020204030204" pitchFamily="34" charset="0"/>
                        </a:rPr>
                        <a:t>-614</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400" b="1" i="0" u="none" strike="noStrike">
                          <a:solidFill>
                            <a:srgbClr val="000000"/>
                          </a:solidFill>
                          <a:effectLst/>
                          <a:latin typeface="Calibri" panose="020F0502020204030204" pitchFamily="34" charset="0"/>
                        </a:rPr>
                        <a:t>-1,654</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extLst>
                  <a:ext uri="{0D108BD9-81ED-4DB2-BD59-A6C34878D82A}">
                    <a16:rowId xmlns:a16="http://schemas.microsoft.com/office/drawing/2014/main" val="1785139842"/>
                  </a:ext>
                </a:extLst>
              </a:tr>
              <a:tr h="212347">
                <a:tc>
                  <a:txBody>
                    <a:bodyPr/>
                    <a:lstStyle/>
                    <a:p>
                      <a:pPr algn="l" fontAlgn="b"/>
                      <a:r>
                        <a:rPr lang="en-US" sz="1400" b="0" i="0" u="none" strike="noStrike">
                          <a:solidFill>
                            <a:srgbClr val="000000"/>
                          </a:solidFill>
                          <a:effectLst/>
                          <a:latin typeface="Calibri" panose="020F0502020204030204" pitchFamily="34" charset="0"/>
                        </a:rPr>
                        <a:t>VAT</a:t>
                      </a:r>
                    </a:p>
                  </a:txBody>
                  <a:tcPr marL="363516" marR="0" marT="0" marB="0" anchor="b">
                    <a:lnL>
                      <a:noFill/>
                    </a:lnL>
                    <a:lnR>
                      <a:noFill/>
                    </a:lnR>
                    <a:lnT>
                      <a:noFill/>
                    </a:lnT>
                    <a:lnB>
                      <a:noFill/>
                    </a:lnB>
                  </a:tcPr>
                </a:tc>
                <a:tc>
                  <a:txBody>
                    <a:bodyPr/>
                    <a:lstStyle/>
                    <a:p>
                      <a:pPr algn="r" fontAlgn="b"/>
                      <a:r>
                        <a:rPr lang="en-US" sz="1400" b="1" i="0" u="none" strike="noStrike">
                          <a:solidFill>
                            <a:srgbClr val="000000"/>
                          </a:solidFill>
                          <a:effectLst/>
                          <a:latin typeface="Calibri" panose="020F0502020204030204" pitchFamily="34" charset="0"/>
                        </a:rPr>
                        <a:t>0</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400" b="1" i="0" u="none" strike="noStrike">
                          <a:solidFill>
                            <a:srgbClr val="000000"/>
                          </a:solidFill>
                          <a:effectLst/>
                          <a:latin typeface="Calibri" panose="020F0502020204030204" pitchFamily="34" charset="0"/>
                        </a:rPr>
                        <a:t>0</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400" b="1" i="0" u="none" strike="noStrike">
                          <a:solidFill>
                            <a:srgbClr val="000000"/>
                          </a:solidFill>
                          <a:effectLst/>
                          <a:latin typeface="Calibri" panose="020F0502020204030204" pitchFamily="34" charset="0"/>
                        </a:rPr>
                        <a:t>0</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400" b="1" i="0" u="none" strike="noStrike">
                          <a:solidFill>
                            <a:srgbClr val="000000"/>
                          </a:solidFill>
                          <a:effectLst/>
                          <a:latin typeface="Calibri" panose="020F0502020204030204" pitchFamily="34" charset="0"/>
                        </a:rPr>
                        <a:t>0</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400" b="1" i="0" u="none" strike="noStrike">
                          <a:solidFill>
                            <a:srgbClr val="000000"/>
                          </a:solidFill>
                          <a:effectLst/>
                          <a:latin typeface="Calibri" panose="020F0502020204030204" pitchFamily="34" charset="0"/>
                        </a:rPr>
                        <a:t>0</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400" b="1" i="0" u="none" strike="noStrike">
                          <a:solidFill>
                            <a:srgbClr val="000000"/>
                          </a:solidFill>
                          <a:effectLst/>
                          <a:latin typeface="Calibri" panose="020F0502020204030204" pitchFamily="34" charset="0"/>
                        </a:rPr>
                        <a:t>0</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extLst>
                  <a:ext uri="{0D108BD9-81ED-4DB2-BD59-A6C34878D82A}">
                    <a16:rowId xmlns:a16="http://schemas.microsoft.com/office/drawing/2014/main" val="1888690589"/>
                  </a:ext>
                </a:extLst>
              </a:tr>
              <a:tr h="212347">
                <a:tc>
                  <a:txBody>
                    <a:bodyPr/>
                    <a:lstStyle/>
                    <a:p>
                      <a:pPr algn="l" fontAlgn="b"/>
                      <a:r>
                        <a:rPr lang="en-US" sz="1400" b="0" i="0" u="none" strike="noStrike">
                          <a:solidFill>
                            <a:srgbClr val="000000"/>
                          </a:solidFill>
                          <a:effectLst/>
                          <a:latin typeface="Calibri" panose="020F0502020204030204" pitchFamily="34" charset="0"/>
                        </a:rPr>
                        <a:t>G&amp;A expenses</a:t>
                      </a:r>
                    </a:p>
                  </a:txBody>
                  <a:tcPr marL="363516" marR="0" marT="0" marB="0" anchor="b">
                    <a:lnL>
                      <a:noFill/>
                    </a:lnL>
                    <a:lnR>
                      <a:noFill/>
                    </a:lnR>
                    <a:lnT>
                      <a:noFill/>
                    </a:lnT>
                    <a:lnB>
                      <a:noFill/>
                    </a:lnB>
                  </a:tcPr>
                </a:tc>
                <a:tc>
                  <a:txBody>
                    <a:bodyPr/>
                    <a:lstStyle/>
                    <a:p>
                      <a:pPr algn="r" fontAlgn="b"/>
                      <a:r>
                        <a:rPr lang="en-US" sz="1400" b="1" i="0" u="none" strike="noStrike">
                          <a:solidFill>
                            <a:srgbClr val="000000"/>
                          </a:solidFill>
                          <a:effectLst/>
                          <a:latin typeface="Calibri" panose="020F0502020204030204" pitchFamily="34" charset="0"/>
                        </a:rPr>
                        <a:t>-452</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400" b="1" i="0" u="none" strike="noStrike">
                          <a:solidFill>
                            <a:srgbClr val="000000"/>
                          </a:solidFill>
                          <a:effectLst/>
                          <a:latin typeface="Calibri" panose="020F0502020204030204" pitchFamily="34" charset="0"/>
                        </a:rPr>
                        <a:t>-589</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400" b="1" i="0" u="none" strike="noStrike">
                          <a:solidFill>
                            <a:srgbClr val="000000"/>
                          </a:solidFill>
                          <a:effectLst/>
                          <a:latin typeface="Calibri" panose="020F0502020204030204" pitchFamily="34" charset="0"/>
                        </a:rPr>
                        <a:t>-688</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400" b="1" i="0" u="none" strike="noStrike">
                          <a:solidFill>
                            <a:srgbClr val="000000"/>
                          </a:solidFill>
                          <a:effectLst/>
                          <a:latin typeface="Calibri" panose="020F0502020204030204" pitchFamily="34" charset="0"/>
                        </a:rPr>
                        <a:t>-701</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400" b="1" i="0" u="none" strike="noStrike">
                          <a:solidFill>
                            <a:srgbClr val="000000"/>
                          </a:solidFill>
                          <a:effectLst/>
                          <a:latin typeface="Calibri" panose="020F0502020204030204" pitchFamily="34" charset="0"/>
                        </a:rPr>
                        <a:t>-722</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400" b="1" i="0" u="none" strike="noStrike">
                          <a:solidFill>
                            <a:srgbClr val="000000"/>
                          </a:solidFill>
                          <a:effectLst/>
                          <a:latin typeface="Calibri" panose="020F0502020204030204" pitchFamily="34" charset="0"/>
                        </a:rPr>
                        <a:t>-3,153</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extLst>
                  <a:ext uri="{0D108BD9-81ED-4DB2-BD59-A6C34878D82A}">
                    <a16:rowId xmlns:a16="http://schemas.microsoft.com/office/drawing/2014/main" val="233105334"/>
                  </a:ext>
                </a:extLst>
              </a:tr>
              <a:tr h="212347">
                <a:tc>
                  <a:txBody>
                    <a:bodyPr/>
                    <a:lstStyle/>
                    <a:p>
                      <a:pPr algn="l" fontAlgn="b"/>
                      <a:r>
                        <a:rPr lang="en-US" sz="1400" b="1" i="0" u="none" strike="noStrike">
                          <a:solidFill>
                            <a:srgbClr val="000000"/>
                          </a:solidFill>
                          <a:effectLst/>
                          <a:latin typeface="Calibri" panose="020F0502020204030204" pitchFamily="34" charset="0"/>
                        </a:rPr>
                        <a:t>Profit before taxes</a:t>
                      </a:r>
                    </a:p>
                  </a:txBody>
                  <a:tcPr marL="0" marR="0" marT="0" marB="0" anchor="b">
                    <a:lnL>
                      <a:noFill/>
                    </a:lnL>
                    <a:lnR>
                      <a:noFill/>
                    </a:lnR>
                    <a:lnT>
                      <a:noFill/>
                    </a:lnT>
                    <a:lnB w="6350" cap="flat" cmpd="sng" algn="ctr">
                      <a:solidFill>
                        <a:srgbClr val="95B3D7"/>
                      </a:solidFill>
                      <a:prstDash val="solid"/>
                      <a:round/>
                      <a:headEnd type="none" w="med" len="med"/>
                      <a:tailEnd type="none" w="med" len="med"/>
                    </a:lnB>
                    <a:solidFill>
                      <a:srgbClr val="B8CCE4"/>
                    </a:solidFill>
                  </a:tcPr>
                </a:tc>
                <a:tc>
                  <a:txBody>
                    <a:bodyPr/>
                    <a:lstStyle/>
                    <a:p>
                      <a:pPr algn="r" fontAlgn="b"/>
                      <a:r>
                        <a:rPr lang="en-US" sz="1400" b="1" i="0" u="none" strike="noStrike">
                          <a:solidFill>
                            <a:srgbClr val="000000"/>
                          </a:solidFill>
                          <a:effectLst/>
                          <a:latin typeface="Calibri" panose="020F0502020204030204" pitchFamily="34" charset="0"/>
                        </a:rPr>
                        <a:t>-474</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B8CCE4"/>
                    </a:solidFill>
                  </a:tcPr>
                </a:tc>
                <a:tc>
                  <a:txBody>
                    <a:bodyPr/>
                    <a:lstStyle/>
                    <a:p>
                      <a:pPr algn="r" fontAlgn="b"/>
                      <a:r>
                        <a:rPr lang="en-US" sz="1400" b="1" i="0" u="none" strike="noStrike">
                          <a:solidFill>
                            <a:srgbClr val="000000"/>
                          </a:solidFill>
                          <a:effectLst/>
                          <a:latin typeface="Calibri" panose="020F0502020204030204" pitchFamily="34" charset="0"/>
                        </a:rPr>
                        <a:t>759</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B8CCE4"/>
                    </a:solidFill>
                  </a:tcPr>
                </a:tc>
                <a:tc>
                  <a:txBody>
                    <a:bodyPr/>
                    <a:lstStyle/>
                    <a:p>
                      <a:pPr algn="r" fontAlgn="b"/>
                      <a:r>
                        <a:rPr lang="en-US" sz="1400" b="1" i="0" u="none" strike="noStrike">
                          <a:solidFill>
                            <a:srgbClr val="000000"/>
                          </a:solidFill>
                          <a:effectLst/>
                          <a:latin typeface="Calibri" panose="020F0502020204030204" pitchFamily="34" charset="0"/>
                        </a:rPr>
                        <a:t>2,245</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B8CCE4"/>
                    </a:solidFill>
                  </a:tcPr>
                </a:tc>
                <a:tc>
                  <a:txBody>
                    <a:bodyPr/>
                    <a:lstStyle/>
                    <a:p>
                      <a:pPr algn="r" fontAlgn="b"/>
                      <a:r>
                        <a:rPr lang="en-US" sz="1400" b="1" i="0" u="none" strike="noStrike">
                          <a:solidFill>
                            <a:srgbClr val="000000"/>
                          </a:solidFill>
                          <a:effectLst/>
                          <a:latin typeface="Calibri" panose="020F0502020204030204" pitchFamily="34" charset="0"/>
                        </a:rPr>
                        <a:t>3,922</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B8CCE4"/>
                    </a:solidFill>
                  </a:tcPr>
                </a:tc>
                <a:tc>
                  <a:txBody>
                    <a:bodyPr/>
                    <a:lstStyle/>
                    <a:p>
                      <a:pPr algn="r" fontAlgn="b"/>
                      <a:r>
                        <a:rPr lang="en-US" sz="1400" b="1" i="0" u="none" strike="noStrike">
                          <a:solidFill>
                            <a:srgbClr val="000000"/>
                          </a:solidFill>
                          <a:effectLst/>
                          <a:latin typeface="Calibri" panose="020F0502020204030204" pitchFamily="34" charset="0"/>
                        </a:rPr>
                        <a:t>5,356</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B8CCE4"/>
                    </a:solidFill>
                  </a:tcPr>
                </a:tc>
                <a:tc>
                  <a:txBody>
                    <a:bodyPr/>
                    <a:lstStyle/>
                    <a:p>
                      <a:pPr algn="r" fontAlgn="b"/>
                      <a:r>
                        <a:rPr lang="en-US" sz="1400" b="1" i="0" u="none" strike="noStrike">
                          <a:solidFill>
                            <a:srgbClr val="000000"/>
                          </a:solidFill>
                          <a:effectLst/>
                          <a:latin typeface="Calibri" panose="020F0502020204030204" pitchFamily="34" charset="0"/>
                        </a:rPr>
                        <a:t>11,808</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B8CCE4"/>
                    </a:solidFill>
                  </a:tcPr>
                </a:tc>
                <a:extLst>
                  <a:ext uri="{0D108BD9-81ED-4DB2-BD59-A6C34878D82A}">
                    <a16:rowId xmlns:a16="http://schemas.microsoft.com/office/drawing/2014/main" val="2765805850"/>
                  </a:ext>
                </a:extLst>
              </a:tr>
              <a:tr h="212347">
                <a:tc>
                  <a:txBody>
                    <a:bodyPr/>
                    <a:lstStyle/>
                    <a:p>
                      <a:pPr algn="l" fontAlgn="b"/>
                      <a:r>
                        <a:rPr lang="en-US" sz="1400" b="1" i="0" u="none" strike="noStrike">
                          <a:solidFill>
                            <a:srgbClr val="000000"/>
                          </a:solidFill>
                          <a:effectLst/>
                          <a:latin typeface="Calibri" panose="020F0502020204030204" pitchFamily="34" charset="0"/>
                        </a:rPr>
                        <a:t>Profit taxes</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400" b="1" i="0" u="none" strike="noStrike">
                          <a:solidFill>
                            <a:srgbClr val="000000"/>
                          </a:solidFill>
                          <a:effectLst/>
                          <a:latin typeface="Calibri" panose="020F0502020204030204" pitchFamily="34" charset="0"/>
                        </a:rPr>
                        <a:t>0</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400" b="1" i="0" u="none" strike="noStrike">
                          <a:solidFill>
                            <a:srgbClr val="000000"/>
                          </a:solidFill>
                          <a:effectLst/>
                          <a:latin typeface="Calibri" panose="020F0502020204030204" pitchFamily="34" charset="0"/>
                        </a:rPr>
                        <a:t>-72</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400" b="1" i="0" u="none" strike="noStrike">
                          <a:solidFill>
                            <a:srgbClr val="000000"/>
                          </a:solidFill>
                          <a:effectLst/>
                          <a:latin typeface="Calibri" panose="020F0502020204030204" pitchFamily="34" charset="0"/>
                        </a:rPr>
                        <a:t>-561</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400" b="1" i="0" u="none" strike="noStrike">
                          <a:solidFill>
                            <a:srgbClr val="000000"/>
                          </a:solidFill>
                          <a:effectLst/>
                          <a:latin typeface="Calibri" panose="020F0502020204030204" pitchFamily="34" charset="0"/>
                        </a:rPr>
                        <a:t>-981</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400" b="1" i="0" u="none" strike="noStrike">
                          <a:solidFill>
                            <a:srgbClr val="000000"/>
                          </a:solidFill>
                          <a:effectLst/>
                          <a:latin typeface="Calibri" panose="020F0502020204030204" pitchFamily="34" charset="0"/>
                        </a:rPr>
                        <a:t>-1,339</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400" b="1" i="0" u="none" strike="noStrike">
                          <a:solidFill>
                            <a:srgbClr val="000000"/>
                          </a:solidFill>
                          <a:effectLst/>
                          <a:latin typeface="Calibri" panose="020F0502020204030204" pitchFamily="34" charset="0"/>
                        </a:rPr>
                        <a:t>-2,952</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extLst>
                  <a:ext uri="{0D108BD9-81ED-4DB2-BD59-A6C34878D82A}">
                    <a16:rowId xmlns:a16="http://schemas.microsoft.com/office/drawing/2014/main" val="3949834104"/>
                  </a:ext>
                </a:extLst>
              </a:tr>
              <a:tr h="212347">
                <a:tc>
                  <a:txBody>
                    <a:bodyPr/>
                    <a:lstStyle/>
                    <a:p>
                      <a:pPr algn="l" fontAlgn="b"/>
                      <a:r>
                        <a:rPr lang="en-US" sz="1400" b="1" i="0" u="none" strike="noStrike">
                          <a:solidFill>
                            <a:srgbClr val="000000"/>
                          </a:solidFill>
                          <a:effectLst/>
                          <a:latin typeface="Calibri" panose="020F0502020204030204" pitchFamily="34" charset="0"/>
                        </a:rPr>
                        <a:t>Net profit after taxes</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B8CCE4"/>
                    </a:solidFill>
                  </a:tcPr>
                </a:tc>
                <a:tc>
                  <a:txBody>
                    <a:bodyPr/>
                    <a:lstStyle/>
                    <a:p>
                      <a:pPr algn="r" fontAlgn="b"/>
                      <a:r>
                        <a:rPr lang="en-US" sz="1400" b="1" i="0" u="none" strike="noStrike">
                          <a:solidFill>
                            <a:srgbClr val="000000"/>
                          </a:solidFill>
                          <a:effectLst/>
                          <a:latin typeface="Calibri" panose="020F0502020204030204" pitchFamily="34" charset="0"/>
                        </a:rPr>
                        <a:t>-474</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B8CCE4"/>
                    </a:solidFill>
                  </a:tcPr>
                </a:tc>
                <a:tc>
                  <a:txBody>
                    <a:bodyPr/>
                    <a:lstStyle/>
                    <a:p>
                      <a:pPr algn="r" fontAlgn="b"/>
                      <a:r>
                        <a:rPr lang="en-US" sz="1400" b="1" i="0" u="none" strike="noStrike">
                          <a:solidFill>
                            <a:srgbClr val="000000"/>
                          </a:solidFill>
                          <a:effectLst/>
                          <a:latin typeface="Calibri" panose="020F0502020204030204" pitchFamily="34" charset="0"/>
                        </a:rPr>
                        <a:t>688</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B8CCE4"/>
                    </a:solidFill>
                  </a:tcPr>
                </a:tc>
                <a:tc>
                  <a:txBody>
                    <a:bodyPr/>
                    <a:lstStyle/>
                    <a:p>
                      <a:pPr algn="r" fontAlgn="b"/>
                      <a:r>
                        <a:rPr lang="en-US" sz="1400" b="1" i="0" u="none" strike="noStrike">
                          <a:solidFill>
                            <a:srgbClr val="000000"/>
                          </a:solidFill>
                          <a:effectLst/>
                          <a:latin typeface="Calibri" panose="020F0502020204030204" pitchFamily="34" charset="0"/>
                        </a:rPr>
                        <a:t>1,683</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B8CCE4"/>
                    </a:solidFill>
                  </a:tcPr>
                </a:tc>
                <a:tc>
                  <a:txBody>
                    <a:bodyPr/>
                    <a:lstStyle/>
                    <a:p>
                      <a:pPr algn="r" fontAlgn="b"/>
                      <a:r>
                        <a:rPr lang="en-US" sz="1400" b="1" i="0" u="none" strike="noStrike">
                          <a:solidFill>
                            <a:srgbClr val="000000"/>
                          </a:solidFill>
                          <a:effectLst/>
                          <a:latin typeface="Calibri" panose="020F0502020204030204" pitchFamily="34" charset="0"/>
                        </a:rPr>
                        <a:t>2,942</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B8CCE4"/>
                    </a:solidFill>
                  </a:tcPr>
                </a:tc>
                <a:tc>
                  <a:txBody>
                    <a:bodyPr/>
                    <a:lstStyle/>
                    <a:p>
                      <a:pPr algn="r" fontAlgn="b"/>
                      <a:r>
                        <a:rPr lang="en-US" sz="1400" b="1" i="0" u="none" strike="noStrike">
                          <a:solidFill>
                            <a:srgbClr val="000000"/>
                          </a:solidFill>
                          <a:effectLst/>
                          <a:latin typeface="Calibri" panose="020F0502020204030204" pitchFamily="34" charset="0"/>
                        </a:rPr>
                        <a:t>4,017</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B8CCE4"/>
                    </a:solidFill>
                  </a:tcPr>
                </a:tc>
                <a:tc>
                  <a:txBody>
                    <a:bodyPr/>
                    <a:lstStyle/>
                    <a:p>
                      <a:pPr algn="r" fontAlgn="b"/>
                      <a:r>
                        <a:rPr lang="en-US" sz="1400" b="1" i="0" u="none" strike="noStrike">
                          <a:solidFill>
                            <a:srgbClr val="000000"/>
                          </a:solidFill>
                          <a:effectLst/>
                          <a:latin typeface="Calibri" panose="020F0502020204030204" pitchFamily="34" charset="0"/>
                        </a:rPr>
                        <a:t>8,856</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B8CCE4"/>
                    </a:solidFill>
                  </a:tcPr>
                </a:tc>
                <a:extLst>
                  <a:ext uri="{0D108BD9-81ED-4DB2-BD59-A6C34878D82A}">
                    <a16:rowId xmlns:a16="http://schemas.microsoft.com/office/drawing/2014/main" val="1817111891"/>
                  </a:ext>
                </a:extLst>
              </a:tr>
              <a:tr h="212347">
                <a:tc>
                  <a:txBody>
                    <a:bodyPr/>
                    <a:lstStyle/>
                    <a:p>
                      <a:pPr algn="l" fontAlgn="b"/>
                      <a:r>
                        <a:rPr lang="en-US" sz="1400" b="1" i="0" u="none" strike="noStrike">
                          <a:solidFill>
                            <a:srgbClr val="000000"/>
                          </a:solidFill>
                          <a:effectLst/>
                          <a:latin typeface="Calibri" panose="020F0502020204030204" pitchFamily="34" charset="0"/>
                        </a:rPr>
                        <a:t>ROE (yearly)</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DCE6F1"/>
                    </a:solidFill>
                  </a:tcPr>
                </a:tc>
                <a:tc>
                  <a:txBody>
                    <a:bodyPr/>
                    <a:lstStyle/>
                    <a:p>
                      <a:pPr algn="r" fontAlgn="b"/>
                      <a:r>
                        <a:rPr lang="en-US" sz="1400" b="1" i="0" u="none" strike="noStrike">
                          <a:solidFill>
                            <a:srgbClr val="000000"/>
                          </a:solidFill>
                          <a:effectLst/>
                          <a:latin typeface="Calibri" panose="020F0502020204030204" pitchFamily="34" charset="0"/>
                        </a:rPr>
                        <a:t>-61%</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DCE6F1"/>
                    </a:solidFill>
                  </a:tcPr>
                </a:tc>
                <a:tc>
                  <a:txBody>
                    <a:bodyPr/>
                    <a:lstStyle/>
                    <a:p>
                      <a:pPr algn="r" fontAlgn="b"/>
                      <a:r>
                        <a:rPr lang="en-US" sz="1400" b="1" i="0" u="none" strike="noStrike">
                          <a:solidFill>
                            <a:srgbClr val="000000"/>
                          </a:solidFill>
                          <a:effectLst/>
                          <a:latin typeface="Calibri" panose="020F0502020204030204" pitchFamily="34" charset="0"/>
                        </a:rPr>
                        <a:t>44%</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DCE6F1"/>
                    </a:solidFill>
                  </a:tcPr>
                </a:tc>
                <a:tc>
                  <a:txBody>
                    <a:bodyPr/>
                    <a:lstStyle/>
                    <a:p>
                      <a:pPr algn="r" fontAlgn="b"/>
                      <a:r>
                        <a:rPr lang="en-US" sz="1400" b="1" i="0" u="none" strike="noStrike">
                          <a:solidFill>
                            <a:srgbClr val="000000"/>
                          </a:solidFill>
                          <a:effectLst/>
                          <a:latin typeface="Calibri" panose="020F0502020204030204" pitchFamily="34" charset="0"/>
                        </a:rPr>
                        <a:t>115%</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DCE6F1"/>
                    </a:solidFill>
                  </a:tcPr>
                </a:tc>
                <a:tc>
                  <a:txBody>
                    <a:bodyPr/>
                    <a:lstStyle/>
                    <a:p>
                      <a:pPr algn="r" fontAlgn="b"/>
                      <a:r>
                        <a:rPr lang="en-US" sz="1400" b="1" i="0" u="none" strike="noStrike">
                          <a:solidFill>
                            <a:srgbClr val="000000"/>
                          </a:solidFill>
                          <a:effectLst/>
                          <a:latin typeface="Calibri" panose="020F0502020204030204" pitchFamily="34" charset="0"/>
                        </a:rPr>
                        <a:t>200%</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DCE6F1"/>
                    </a:solidFill>
                  </a:tcPr>
                </a:tc>
                <a:tc>
                  <a:txBody>
                    <a:bodyPr/>
                    <a:lstStyle/>
                    <a:p>
                      <a:pPr algn="r" fontAlgn="b"/>
                      <a:r>
                        <a:rPr lang="en-US" sz="1400" b="1" i="0" u="none" strike="noStrike">
                          <a:solidFill>
                            <a:srgbClr val="000000"/>
                          </a:solidFill>
                          <a:effectLst/>
                          <a:latin typeface="Calibri" panose="020F0502020204030204" pitchFamily="34" charset="0"/>
                        </a:rPr>
                        <a:t>274%</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DCE6F1"/>
                    </a:solidFill>
                  </a:tcPr>
                </a:tc>
                <a:tc>
                  <a:txBody>
                    <a:bodyPr/>
                    <a:lstStyle/>
                    <a:p>
                      <a:pPr algn="r" fontAlgn="b"/>
                      <a:r>
                        <a:rPr lang="en-US" sz="1400" b="1" i="0" u="none" strike="noStrike">
                          <a:solidFill>
                            <a:srgbClr val="000000"/>
                          </a:solidFill>
                          <a:effectLst/>
                          <a:latin typeface="Calibri" panose="020F0502020204030204" pitchFamily="34" charset="0"/>
                        </a:rPr>
                        <a:t>95%</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DCE6F1"/>
                    </a:solidFill>
                  </a:tcPr>
                </a:tc>
                <a:extLst>
                  <a:ext uri="{0D108BD9-81ED-4DB2-BD59-A6C34878D82A}">
                    <a16:rowId xmlns:a16="http://schemas.microsoft.com/office/drawing/2014/main" val="3653531568"/>
                  </a:ext>
                </a:extLst>
              </a:tr>
              <a:tr h="212347">
                <a:tc>
                  <a:txBody>
                    <a:bodyPr/>
                    <a:lstStyle/>
                    <a:p>
                      <a:pPr algn="l" fontAlgn="b"/>
                      <a:r>
                        <a:rPr lang="en-US" sz="1400" b="1" i="0" u="none" strike="noStrike">
                          <a:solidFill>
                            <a:srgbClr val="000000"/>
                          </a:solidFill>
                          <a:effectLst/>
                          <a:latin typeface="Calibri" panose="020F0502020204030204" pitchFamily="34" charset="0"/>
                        </a:rPr>
                        <a:t>ROAA (yearly)</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DCE6F1"/>
                    </a:solidFill>
                  </a:tcPr>
                </a:tc>
                <a:tc>
                  <a:txBody>
                    <a:bodyPr/>
                    <a:lstStyle/>
                    <a:p>
                      <a:pPr algn="r" fontAlgn="b"/>
                      <a:r>
                        <a:rPr lang="en-US" sz="1400" b="1" i="0" u="none" strike="noStrike">
                          <a:solidFill>
                            <a:srgbClr val="000000"/>
                          </a:solidFill>
                          <a:effectLst/>
                          <a:latin typeface="Calibri" panose="020F0502020204030204" pitchFamily="34" charset="0"/>
                        </a:rPr>
                        <a:t>-96%</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DCE6F1"/>
                    </a:solidFill>
                  </a:tcPr>
                </a:tc>
                <a:tc>
                  <a:txBody>
                    <a:bodyPr/>
                    <a:lstStyle/>
                    <a:p>
                      <a:pPr algn="r" fontAlgn="b"/>
                      <a:r>
                        <a:rPr lang="en-US" sz="1400" b="1" i="0" u="none" strike="noStrike">
                          <a:solidFill>
                            <a:srgbClr val="000000"/>
                          </a:solidFill>
                          <a:effectLst/>
                          <a:latin typeface="Calibri" panose="020F0502020204030204" pitchFamily="34" charset="0"/>
                        </a:rPr>
                        <a:t>45%</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DCE6F1"/>
                    </a:solidFill>
                  </a:tcPr>
                </a:tc>
                <a:tc>
                  <a:txBody>
                    <a:bodyPr/>
                    <a:lstStyle/>
                    <a:p>
                      <a:pPr algn="r" fontAlgn="b"/>
                      <a:r>
                        <a:rPr lang="en-US" sz="1400" b="1" i="0" u="none" strike="noStrike">
                          <a:solidFill>
                            <a:srgbClr val="000000"/>
                          </a:solidFill>
                          <a:effectLst/>
                          <a:latin typeface="Calibri" panose="020F0502020204030204" pitchFamily="34" charset="0"/>
                        </a:rPr>
                        <a:t>64%</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DCE6F1"/>
                    </a:solidFill>
                  </a:tcPr>
                </a:tc>
                <a:tc>
                  <a:txBody>
                    <a:bodyPr/>
                    <a:lstStyle/>
                    <a:p>
                      <a:pPr algn="r" fontAlgn="b"/>
                      <a:r>
                        <a:rPr lang="en-US" sz="1400" b="1" i="0" u="none" strike="noStrike">
                          <a:solidFill>
                            <a:srgbClr val="000000"/>
                          </a:solidFill>
                          <a:effectLst/>
                          <a:latin typeface="Calibri" panose="020F0502020204030204" pitchFamily="34" charset="0"/>
                        </a:rPr>
                        <a:t>78%</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DCE6F1"/>
                    </a:solidFill>
                  </a:tcPr>
                </a:tc>
                <a:tc>
                  <a:txBody>
                    <a:bodyPr/>
                    <a:lstStyle/>
                    <a:p>
                      <a:pPr algn="r" fontAlgn="b"/>
                      <a:r>
                        <a:rPr lang="en-US" sz="1400" b="1" i="0" u="none" strike="noStrike">
                          <a:solidFill>
                            <a:srgbClr val="000000"/>
                          </a:solidFill>
                          <a:effectLst/>
                          <a:latin typeface="Calibri" panose="020F0502020204030204" pitchFamily="34" charset="0"/>
                        </a:rPr>
                        <a:t>83%</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DCE6F1"/>
                    </a:solidFill>
                  </a:tcPr>
                </a:tc>
                <a:tc>
                  <a:txBody>
                    <a:bodyPr/>
                    <a:lstStyle/>
                    <a:p>
                      <a:pPr algn="r" fontAlgn="b"/>
                      <a:r>
                        <a:rPr lang="en-US" sz="1400" b="1" i="0" u="none" strike="noStrike" dirty="0">
                          <a:solidFill>
                            <a:srgbClr val="000000"/>
                          </a:solidFill>
                          <a:effectLst/>
                          <a:latin typeface="Calibri" panose="020F0502020204030204" pitchFamily="34" charset="0"/>
                        </a:rPr>
                        <a:t>82%</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DCE6F1"/>
                    </a:solidFill>
                  </a:tcPr>
                </a:tc>
                <a:extLst>
                  <a:ext uri="{0D108BD9-81ED-4DB2-BD59-A6C34878D82A}">
                    <a16:rowId xmlns:a16="http://schemas.microsoft.com/office/drawing/2014/main" val="3098399464"/>
                  </a:ext>
                </a:extLst>
              </a:tr>
            </a:tbl>
          </a:graphicData>
        </a:graphic>
      </p:graphicFrame>
    </p:spTree>
    <p:extLst>
      <p:ext uri="{BB962C8B-B14F-4D97-AF65-F5344CB8AC3E}">
        <p14:creationId xmlns:p14="http://schemas.microsoft.com/office/powerpoint/2010/main" val="62512719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D7F305DA-160D-498F-B102-A1D8643B4A2C}" type="slidenum">
              <a:rPr lang="ru-RU" smtClean="0"/>
              <a:pPr/>
              <a:t>53</a:t>
            </a:fld>
            <a:endParaRPr lang="ru-RU"/>
          </a:p>
        </p:txBody>
      </p:sp>
      <p:sp>
        <p:nvSpPr>
          <p:cNvPr id="3" name="Title 1"/>
          <p:cNvSpPr>
            <a:spLocks noGrp="1"/>
          </p:cNvSpPr>
          <p:nvPr>
            <p:ph type="title"/>
          </p:nvPr>
        </p:nvSpPr>
        <p:spPr>
          <a:xfrm>
            <a:off x="395536" y="116632"/>
            <a:ext cx="8159540" cy="312281"/>
          </a:xfrm>
        </p:spPr>
        <p:txBody>
          <a:bodyPr/>
          <a:lstStyle/>
          <a:p>
            <a:r>
              <a:rPr lang="en-US"/>
              <a:t>Balance sheet</a:t>
            </a:r>
          </a:p>
        </p:txBody>
      </p:sp>
      <p:graphicFrame>
        <p:nvGraphicFramePr>
          <p:cNvPr id="2" name="Table 1"/>
          <p:cNvGraphicFramePr>
            <a:graphicFrameLocks noGrp="1"/>
          </p:cNvGraphicFramePr>
          <p:nvPr>
            <p:extLst>
              <p:ext uri="{D42A27DB-BD31-4B8C-83A1-F6EECF244321}">
                <p14:modId xmlns:p14="http://schemas.microsoft.com/office/powerpoint/2010/main" val="1761292573"/>
              </p:ext>
            </p:extLst>
          </p:nvPr>
        </p:nvGraphicFramePr>
        <p:xfrm>
          <a:off x="558800" y="1149668"/>
          <a:ext cx="8026400" cy="4663440"/>
        </p:xfrm>
        <a:graphic>
          <a:graphicData uri="http://schemas.openxmlformats.org/drawingml/2006/table">
            <a:tbl>
              <a:tblPr/>
              <a:tblGrid>
                <a:gridCol w="3378200">
                  <a:extLst>
                    <a:ext uri="{9D8B030D-6E8A-4147-A177-3AD203B41FA5}">
                      <a16:colId xmlns:a16="http://schemas.microsoft.com/office/drawing/2014/main" val="199753082"/>
                    </a:ext>
                  </a:extLst>
                </a:gridCol>
                <a:gridCol w="838200">
                  <a:extLst>
                    <a:ext uri="{9D8B030D-6E8A-4147-A177-3AD203B41FA5}">
                      <a16:colId xmlns:a16="http://schemas.microsoft.com/office/drawing/2014/main" val="2302506500"/>
                    </a:ext>
                  </a:extLst>
                </a:gridCol>
                <a:gridCol w="698500">
                  <a:extLst>
                    <a:ext uri="{9D8B030D-6E8A-4147-A177-3AD203B41FA5}">
                      <a16:colId xmlns:a16="http://schemas.microsoft.com/office/drawing/2014/main" val="2773344402"/>
                    </a:ext>
                  </a:extLst>
                </a:gridCol>
                <a:gridCol w="736600">
                  <a:extLst>
                    <a:ext uri="{9D8B030D-6E8A-4147-A177-3AD203B41FA5}">
                      <a16:colId xmlns:a16="http://schemas.microsoft.com/office/drawing/2014/main" val="491170264"/>
                    </a:ext>
                  </a:extLst>
                </a:gridCol>
                <a:gridCol w="736600">
                  <a:extLst>
                    <a:ext uri="{9D8B030D-6E8A-4147-A177-3AD203B41FA5}">
                      <a16:colId xmlns:a16="http://schemas.microsoft.com/office/drawing/2014/main" val="1892782926"/>
                    </a:ext>
                  </a:extLst>
                </a:gridCol>
                <a:gridCol w="800100">
                  <a:extLst>
                    <a:ext uri="{9D8B030D-6E8A-4147-A177-3AD203B41FA5}">
                      <a16:colId xmlns:a16="http://schemas.microsoft.com/office/drawing/2014/main" val="325525190"/>
                    </a:ext>
                  </a:extLst>
                </a:gridCol>
                <a:gridCol w="838200">
                  <a:extLst>
                    <a:ext uri="{9D8B030D-6E8A-4147-A177-3AD203B41FA5}">
                      <a16:colId xmlns:a16="http://schemas.microsoft.com/office/drawing/2014/main" val="3948785720"/>
                    </a:ext>
                  </a:extLst>
                </a:gridCol>
              </a:tblGrid>
              <a:tr h="266700">
                <a:tc>
                  <a:txBody>
                    <a:bodyPr/>
                    <a:lstStyle/>
                    <a:p>
                      <a:pPr algn="l" fontAlgn="b"/>
                      <a:r>
                        <a:rPr lang="en-US" sz="1600" b="1" i="0" u="none" strike="noStrike" dirty="0" err="1">
                          <a:solidFill>
                            <a:srgbClr val="000000"/>
                          </a:solidFill>
                          <a:effectLst/>
                          <a:latin typeface="Calibri" panose="020F0502020204030204" pitchFamily="34" charset="0"/>
                        </a:rPr>
                        <a:t>Balanbe</a:t>
                      </a:r>
                      <a:r>
                        <a:rPr lang="en-US" sz="1600" b="1" i="0" u="none" strike="noStrike" dirty="0">
                          <a:solidFill>
                            <a:srgbClr val="000000"/>
                          </a:solidFill>
                          <a:effectLst/>
                          <a:latin typeface="Calibri" panose="020F0502020204030204" pitchFamily="34" charset="0"/>
                        </a:rPr>
                        <a:t> Sheet (EOY)</a:t>
                      </a:r>
                    </a:p>
                  </a:txBody>
                  <a:tcPr marL="0" marR="0" marT="0" marB="0" anchor="b">
                    <a:lnL>
                      <a:noFill/>
                    </a:lnL>
                    <a:lnR>
                      <a:noFill/>
                    </a:lnR>
                    <a:lnT>
                      <a:noFill/>
                    </a:lnT>
                    <a:lnB>
                      <a:noFill/>
                    </a:lnB>
                    <a:solidFill>
                      <a:srgbClr val="DCE6F1"/>
                    </a:solidFill>
                  </a:tcPr>
                </a:tc>
                <a:tc>
                  <a:txBody>
                    <a:bodyPr/>
                    <a:lstStyle/>
                    <a:p>
                      <a:pPr algn="l" fontAlgn="b"/>
                      <a:r>
                        <a:rPr lang="en-US" sz="1600" b="1" i="0" u="none" strike="noStrike">
                          <a:solidFill>
                            <a:srgbClr val="000000"/>
                          </a:solidFill>
                          <a:effectLst/>
                          <a:latin typeface="Calibri" panose="020F0502020204030204" pitchFamily="34" charset="0"/>
                        </a:rPr>
                        <a:t>Timeline</a:t>
                      </a:r>
                    </a:p>
                  </a:txBody>
                  <a:tcPr marL="0" marR="0" marT="0" marB="0" anchor="b">
                    <a:lnL>
                      <a:noFill/>
                    </a:lnL>
                    <a:lnR>
                      <a:noFill/>
                    </a:lnR>
                    <a:lnT>
                      <a:noFill/>
                    </a:lnT>
                    <a:lnB>
                      <a:noFill/>
                    </a:lnB>
                    <a:solidFill>
                      <a:srgbClr val="DCE6F1"/>
                    </a:solidFill>
                  </a:tcPr>
                </a:tc>
                <a:tc>
                  <a:txBody>
                    <a:bodyPr/>
                    <a:lstStyle/>
                    <a:p>
                      <a:pPr algn="l" fontAlgn="b"/>
                      <a:r>
                        <a:rPr lang="en-US" sz="1600" b="1" i="0" u="none" strike="noStrike">
                          <a:solidFill>
                            <a:srgbClr val="000000"/>
                          </a:solidFill>
                          <a:effectLst/>
                          <a:latin typeface="Calibri" panose="020F0502020204030204" pitchFamily="34" charset="0"/>
                        </a:rPr>
                        <a:t> </a:t>
                      </a:r>
                    </a:p>
                  </a:txBody>
                  <a:tcPr marL="0" marR="0" marT="0" marB="0" anchor="b">
                    <a:lnL>
                      <a:noFill/>
                    </a:lnL>
                    <a:lnR>
                      <a:noFill/>
                    </a:lnR>
                    <a:lnT>
                      <a:noFill/>
                    </a:lnT>
                    <a:lnB>
                      <a:noFill/>
                    </a:lnB>
                    <a:solidFill>
                      <a:srgbClr val="DCE6F1"/>
                    </a:solidFill>
                  </a:tcPr>
                </a:tc>
                <a:tc>
                  <a:txBody>
                    <a:bodyPr/>
                    <a:lstStyle/>
                    <a:p>
                      <a:pPr algn="l" fontAlgn="b"/>
                      <a:r>
                        <a:rPr lang="en-US" sz="1600" b="1" i="0" u="none" strike="noStrike">
                          <a:solidFill>
                            <a:srgbClr val="000000"/>
                          </a:solidFill>
                          <a:effectLst/>
                          <a:latin typeface="Calibri" panose="020F0502020204030204" pitchFamily="34" charset="0"/>
                        </a:rPr>
                        <a:t> </a:t>
                      </a:r>
                    </a:p>
                  </a:txBody>
                  <a:tcPr marL="0" marR="0" marT="0" marB="0" anchor="b">
                    <a:lnL>
                      <a:noFill/>
                    </a:lnL>
                    <a:lnR>
                      <a:noFill/>
                    </a:lnR>
                    <a:lnT>
                      <a:noFill/>
                    </a:lnT>
                    <a:lnB>
                      <a:noFill/>
                    </a:lnB>
                    <a:solidFill>
                      <a:srgbClr val="DCE6F1"/>
                    </a:solidFill>
                  </a:tcPr>
                </a:tc>
                <a:tc>
                  <a:txBody>
                    <a:bodyPr/>
                    <a:lstStyle/>
                    <a:p>
                      <a:pPr algn="l" fontAlgn="b"/>
                      <a:r>
                        <a:rPr lang="en-US" sz="1600" b="1" i="0" u="none" strike="noStrike">
                          <a:solidFill>
                            <a:srgbClr val="000000"/>
                          </a:solidFill>
                          <a:effectLst/>
                          <a:latin typeface="Calibri" panose="020F0502020204030204" pitchFamily="34" charset="0"/>
                        </a:rPr>
                        <a:t> </a:t>
                      </a:r>
                    </a:p>
                  </a:txBody>
                  <a:tcPr marL="0" marR="0" marT="0" marB="0" anchor="b">
                    <a:lnL>
                      <a:noFill/>
                    </a:lnL>
                    <a:lnR>
                      <a:noFill/>
                    </a:lnR>
                    <a:lnT>
                      <a:noFill/>
                    </a:lnT>
                    <a:lnB>
                      <a:noFill/>
                    </a:lnB>
                    <a:solidFill>
                      <a:srgbClr val="DCE6F1"/>
                    </a:solidFill>
                  </a:tcPr>
                </a:tc>
                <a:tc>
                  <a:txBody>
                    <a:bodyPr/>
                    <a:lstStyle/>
                    <a:p>
                      <a:pPr algn="l" fontAlgn="b"/>
                      <a:r>
                        <a:rPr lang="en-US" sz="1600" b="1" i="0" u="none" strike="noStrike">
                          <a:solidFill>
                            <a:srgbClr val="000000"/>
                          </a:solidFill>
                          <a:effectLst/>
                          <a:latin typeface="Calibri" panose="020F0502020204030204" pitchFamily="34" charset="0"/>
                        </a:rPr>
                        <a:t> </a:t>
                      </a:r>
                    </a:p>
                  </a:txBody>
                  <a:tcPr marL="0" marR="0" marT="0" marB="0" anchor="b">
                    <a:lnL>
                      <a:noFill/>
                    </a:lnL>
                    <a:lnR>
                      <a:noFill/>
                    </a:lnR>
                    <a:lnT>
                      <a:noFill/>
                    </a:lnT>
                    <a:lnB>
                      <a:noFill/>
                    </a:lnB>
                    <a:solidFill>
                      <a:srgbClr val="DCE6F1"/>
                    </a:solidFill>
                  </a:tcPr>
                </a:tc>
                <a:tc>
                  <a:txBody>
                    <a:bodyPr/>
                    <a:lstStyle/>
                    <a:p>
                      <a:pPr algn="l" fontAlgn="b"/>
                      <a:endParaRPr lang="en-US" sz="11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extLst>
                  <a:ext uri="{0D108BD9-81ED-4DB2-BD59-A6C34878D82A}">
                    <a16:rowId xmlns:a16="http://schemas.microsoft.com/office/drawing/2014/main" val="793109682"/>
                  </a:ext>
                </a:extLst>
              </a:tr>
              <a:tr h="266700">
                <a:tc>
                  <a:txBody>
                    <a:bodyPr/>
                    <a:lstStyle/>
                    <a:p>
                      <a:pPr algn="l" fontAlgn="b"/>
                      <a:r>
                        <a:rPr lang="en-US" sz="1600" b="1" i="0" u="none" strike="noStrike">
                          <a:solidFill>
                            <a:srgbClr val="000000"/>
                          </a:solidFill>
                          <a:effectLst/>
                          <a:latin typeface="Calibri" panose="020F0502020204030204" pitchFamily="34" charset="0"/>
                        </a:rPr>
                        <a:t>thsd USD</a:t>
                      </a:r>
                    </a:p>
                  </a:txBody>
                  <a:tcPr marL="0" marR="0" marT="0" marB="0" anchor="b">
                    <a:lnL>
                      <a:noFill/>
                    </a:lnL>
                    <a:lnR>
                      <a:noFill/>
                    </a:lnR>
                    <a:lnT>
                      <a:noFill/>
                    </a:lnT>
                    <a:lnB w="6350" cap="flat" cmpd="sng" algn="ctr">
                      <a:solidFill>
                        <a:srgbClr val="95B3D7"/>
                      </a:solidFill>
                      <a:prstDash val="solid"/>
                      <a:round/>
                      <a:headEnd type="none" w="med" len="med"/>
                      <a:tailEnd type="none" w="med" len="med"/>
                    </a:lnB>
                    <a:solidFill>
                      <a:srgbClr val="DCE6F1"/>
                    </a:solidFill>
                  </a:tcPr>
                </a:tc>
                <a:tc>
                  <a:txBody>
                    <a:bodyPr/>
                    <a:lstStyle/>
                    <a:p>
                      <a:pPr algn="l" fontAlgn="b"/>
                      <a:r>
                        <a:rPr lang="en-US" sz="1600" b="1" i="0" u="none" strike="noStrike">
                          <a:solidFill>
                            <a:srgbClr val="000000"/>
                          </a:solidFill>
                          <a:effectLst/>
                          <a:latin typeface="Calibri" panose="020F0502020204030204" pitchFamily="34" charset="0"/>
                        </a:rPr>
                        <a:t> </a:t>
                      </a:r>
                    </a:p>
                  </a:txBody>
                  <a:tcPr marL="0" marR="0" marT="0" marB="0" anchor="b">
                    <a:lnL>
                      <a:noFill/>
                    </a:lnL>
                    <a:lnR>
                      <a:noFill/>
                    </a:lnR>
                    <a:lnT>
                      <a:noFill/>
                    </a:lnT>
                    <a:lnB w="6350" cap="flat" cmpd="sng" algn="ctr">
                      <a:solidFill>
                        <a:srgbClr val="95B3D7"/>
                      </a:solidFill>
                      <a:prstDash val="solid"/>
                      <a:round/>
                      <a:headEnd type="none" w="med" len="med"/>
                      <a:tailEnd type="none" w="med" len="med"/>
                    </a:lnB>
                    <a:solidFill>
                      <a:srgbClr val="DCE6F1"/>
                    </a:solidFill>
                  </a:tcPr>
                </a:tc>
                <a:tc>
                  <a:txBody>
                    <a:bodyPr/>
                    <a:lstStyle/>
                    <a:p>
                      <a:pPr algn="ctr" fontAlgn="b"/>
                      <a:r>
                        <a:rPr lang="en-US" sz="1400" b="1" i="0" u="none" strike="noStrike">
                          <a:solidFill>
                            <a:srgbClr val="000000"/>
                          </a:solidFill>
                          <a:effectLst/>
                          <a:latin typeface="Calibri" panose="020F0502020204030204" pitchFamily="34" charset="0"/>
                        </a:rPr>
                        <a:t>1</a:t>
                      </a:r>
                    </a:p>
                  </a:txBody>
                  <a:tcPr marL="0" marR="0" marT="0" marB="0" anchor="b">
                    <a:lnL>
                      <a:noFill/>
                    </a:lnL>
                    <a:lnR>
                      <a:noFill/>
                    </a:lnR>
                    <a:lnT>
                      <a:noFill/>
                    </a:lnT>
                    <a:lnB w="6350" cap="flat" cmpd="sng" algn="ctr">
                      <a:solidFill>
                        <a:srgbClr val="95B3D7"/>
                      </a:solidFill>
                      <a:prstDash val="solid"/>
                      <a:round/>
                      <a:headEnd type="none" w="med" len="med"/>
                      <a:tailEnd type="none" w="med" len="med"/>
                    </a:lnB>
                    <a:solidFill>
                      <a:srgbClr val="DCE6F1"/>
                    </a:solidFill>
                  </a:tcPr>
                </a:tc>
                <a:tc>
                  <a:txBody>
                    <a:bodyPr/>
                    <a:lstStyle/>
                    <a:p>
                      <a:pPr algn="ctr" fontAlgn="b"/>
                      <a:r>
                        <a:rPr lang="en-US" sz="1400" b="1" i="0" u="none" strike="noStrike">
                          <a:solidFill>
                            <a:srgbClr val="000000"/>
                          </a:solidFill>
                          <a:effectLst/>
                          <a:latin typeface="Calibri" panose="020F0502020204030204" pitchFamily="34" charset="0"/>
                        </a:rPr>
                        <a:t>2</a:t>
                      </a:r>
                    </a:p>
                  </a:txBody>
                  <a:tcPr marL="0" marR="0" marT="0" marB="0" anchor="b">
                    <a:lnL>
                      <a:noFill/>
                    </a:lnL>
                    <a:lnR>
                      <a:noFill/>
                    </a:lnR>
                    <a:lnT>
                      <a:noFill/>
                    </a:lnT>
                    <a:lnB w="6350" cap="flat" cmpd="sng" algn="ctr">
                      <a:solidFill>
                        <a:srgbClr val="95B3D7"/>
                      </a:solidFill>
                      <a:prstDash val="solid"/>
                      <a:round/>
                      <a:headEnd type="none" w="med" len="med"/>
                      <a:tailEnd type="none" w="med" len="med"/>
                    </a:lnB>
                    <a:solidFill>
                      <a:srgbClr val="DCE6F1"/>
                    </a:solidFill>
                  </a:tcPr>
                </a:tc>
                <a:tc>
                  <a:txBody>
                    <a:bodyPr/>
                    <a:lstStyle/>
                    <a:p>
                      <a:pPr algn="ctr" fontAlgn="b"/>
                      <a:r>
                        <a:rPr lang="en-US" sz="1400" b="1" i="0" u="none" strike="noStrike">
                          <a:solidFill>
                            <a:srgbClr val="000000"/>
                          </a:solidFill>
                          <a:effectLst/>
                          <a:latin typeface="Calibri" panose="020F0502020204030204" pitchFamily="34" charset="0"/>
                        </a:rPr>
                        <a:t>3</a:t>
                      </a:r>
                    </a:p>
                  </a:txBody>
                  <a:tcPr marL="0" marR="0" marT="0" marB="0" anchor="b">
                    <a:lnL>
                      <a:noFill/>
                    </a:lnL>
                    <a:lnR>
                      <a:noFill/>
                    </a:lnR>
                    <a:lnT>
                      <a:noFill/>
                    </a:lnT>
                    <a:lnB w="6350" cap="flat" cmpd="sng" algn="ctr">
                      <a:solidFill>
                        <a:srgbClr val="95B3D7"/>
                      </a:solidFill>
                      <a:prstDash val="solid"/>
                      <a:round/>
                      <a:headEnd type="none" w="med" len="med"/>
                      <a:tailEnd type="none" w="med" len="med"/>
                    </a:lnB>
                    <a:solidFill>
                      <a:srgbClr val="DCE6F1"/>
                    </a:solidFill>
                  </a:tcPr>
                </a:tc>
                <a:tc>
                  <a:txBody>
                    <a:bodyPr/>
                    <a:lstStyle/>
                    <a:p>
                      <a:pPr algn="ctr" fontAlgn="b"/>
                      <a:r>
                        <a:rPr lang="en-US" sz="1400" b="1" i="0" u="none" strike="noStrike">
                          <a:solidFill>
                            <a:srgbClr val="000000"/>
                          </a:solidFill>
                          <a:effectLst/>
                          <a:latin typeface="Calibri" panose="020F0502020204030204" pitchFamily="34" charset="0"/>
                        </a:rPr>
                        <a:t>4</a:t>
                      </a:r>
                    </a:p>
                  </a:txBody>
                  <a:tcPr marL="0" marR="0" marT="0" marB="0" anchor="b">
                    <a:lnL>
                      <a:noFill/>
                    </a:lnL>
                    <a:lnR>
                      <a:noFill/>
                    </a:lnR>
                    <a:lnT>
                      <a:noFill/>
                    </a:lnT>
                    <a:lnB w="6350" cap="flat" cmpd="sng" algn="ctr">
                      <a:solidFill>
                        <a:srgbClr val="95B3D7"/>
                      </a:solidFill>
                      <a:prstDash val="solid"/>
                      <a:round/>
                      <a:headEnd type="none" w="med" len="med"/>
                      <a:tailEnd type="none" w="med" len="med"/>
                    </a:lnB>
                    <a:solidFill>
                      <a:srgbClr val="DCE6F1"/>
                    </a:solidFill>
                  </a:tcPr>
                </a:tc>
                <a:tc>
                  <a:txBody>
                    <a:bodyPr/>
                    <a:lstStyle/>
                    <a:p>
                      <a:pPr algn="ctr" fontAlgn="b"/>
                      <a:r>
                        <a:rPr lang="en-US" sz="1400" b="1" i="0" u="none" strike="noStrike">
                          <a:solidFill>
                            <a:srgbClr val="000000"/>
                          </a:solidFill>
                          <a:effectLst/>
                          <a:latin typeface="Calibri" panose="020F0502020204030204" pitchFamily="34" charset="0"/>
                        </a:rPr>
                        <a:t>5</a:t>
                      </a:r>
                    </a:p>
                  </a:txBody>
                  <a:tcPr marL="0" marR="0" marT="0" marB="0" anchor="b">
                    <a:lnL>
                      <a:noFill/>
                    </a:lnL>
                    <a:lnR>
                      <a:noFill/>
                    </a:lnR>
                    <a:lnT>
                      <a:noFill/>
                    </a:lnT>
                    <a:lnB>
                      <a:noFill/>
                    </a:lnB>
                    <a:solidFill>
                      <a:srgbClr val="DCE6F1"/>
                    </a:solidFill>
                  </a:tcPr>
                </a:tc>
                <a:extLst>
                  <a:ext uri="{0D108BD9-81ED-4DB2-BD59-A6C34878D82A}">
                    <a16:rowId xmlns:a16="http://schemas.microsoft.com/office/drawing/2014/main" val="2891674649"/>
                  </a:ext>
                </a:extLst>
              </a:tr>
              <a:tr h="266700">
                <a:tc>
                  <a:txBody>
                    <a:bodyPr/>
                    <a:lstStyle/>
                    <a:p>
                      <a:pPr algn="l" fontAlgn="b"/>
                      <a:r>
                        <a:rPr lang="en-US" sz="1600" b="1" i="0" u="none" strike="noStrike">
                          <a:solidFill>
                            <a:srgbClr val="000000"/>
                          </a:solidFill>
                          <a:effectLst/>
                          <a:latin typeface="Calibri" panose="020F0502020204030204" pitchFamily="34" charset="0"/>
                        </a:rPr>
                        <a:t>Assets</a:t>
                      </a:r>
                    </a:p>
                  </a:txBody>
                  <a:tcPr marL="0" marR="0" marT="0" marB="0" anchor="b">
                    <a:lnL>
                      <a:noFill/>
                    </a:lnL>
                    <a:lnR>
                      <a:noFill/>
                    </a:lnR>
                    <a:lnT w="6350" cap="flat" cmpd="sng" algn="ctr">
                      <a:solidFill>
                        <a:srgbClr val="95B3D7"/>
                      </a:solidFill>
                      <a:prstDash val="solid"/>
                      <a:round/>
                      <a:headEnd type="none" w="med" len="med"/>
                      <a:tailEnd type="none" w="med" len="med"/>
                    </a:lnT>
                    <a:lnB>
                      <a:noFill/>
                    </a:lnB>
                    <a:solidFill>
                      <a:srgbClr val="B8CCE4"/>
                    </a:solidFill>
                  </a:tcPr>
                </a:tc>
                <a:tc>
                  <a:txBody>
                    <a:bodyPr/>
                    <a:lstStyle/>
                    <a:p>
                      <a:pPr algn="r" fontAlgn="b"/>
                      <a:r>
                        <a:rPr lang="en-US" sz="1600" b="1" i="0" u="none" strike="noStrike">
                          <a:solidFill>
                            <a:srgbClr val="000000"/>
                          </a:solidFill>
                          <a:effectLst/>
                          <a:latin typeface="Calibri" panose="020F0502020204030204" pitchFamily="34" charset="0"/>
                        </a:rPr>
                        <a:t>0</a:t>
                      </a:r>
                    </a:p>
                  </a:txBody>
                  <a:tcPr marL="0" marR="0" marT="0" marB="0" anchor="b">
                    <a:lnL>
                      <a:noFill/>
                    </a:lnL>
                    <a:lnR>
                      <a:noFill/>
                    </a:lnR>
                    <a:lnT w="6350" cap="flat" cmpd="sng" algn="ctr">
                      <a:solidFill>
                        <a:srgbClr val="95B3D7"/>
                      </a:solidFill>
                      <a:prstDash val="solid"/>
                      <a:round/>
                      <a:headEnd type="none" w="med" len="med"/>
                      <a:tailEnd type="none" w="med" len="med"/>
                    </a:lnT>
                    <a:lnB>
                      <a:noFill/>
                    </a:lnB>
                    <a:solidFill>
                      <a:srgbClr val="B8CCE4"/>
                    </a:solidFill>
                  </a:tcPr>
                </a:tc>
                <a:tc>
                  <a:txBody>
                    <a:bodyPr/>
                    <a:lstStyle/>
                    <a:p>
                      <a:pPr algn="r" fontAlgn="b"/>
                      <a:r>
                        <a:rPr lang="en-US" sz="1600" b="1" i="0" u="none" strike="noStrike">
                          <a:solidFill>
                            <a:srgbClr val="000000"/>
                          </a:solidFill>
                          <a:effectLst/>
                          <a:latin typeface="Calibri" panose="020F0502020204030204" pitchFamily="34" charset="0"/>
                        </a:rPr>
                        <a:t>1,071</a:t>
                      </a:r>
                    </a:p>
                  </a:txBody>
                  <a:tcPr marL="0" marR="0" marT="0" marB="0" anchor="b">
                    <a:lnL>
                      <a:noFill/>
                    </a:lnL>
                    <a:lnR>
                      <a:noFill/>
                    </a:lnR>
                    <a:lnT w="6350" cap="flat" cmpd="sng" algn="ctr">
                      <a:solidFill>
                        <a:srgbClr val="95B3D7"/>
                      </a:solidFill>
                      <a:prstDash val="solid"/>
                      <a:round/>
                      <a:headEnd type="none" w="med" len="med"/>
                      <a:tailEnd type="none" w="med" len="med"/>
                    </a:lnT>
                    <a:lnB>
                      <a:noFill/>
                    </a:lnB>
                    <a:solidFill>
                      <a:srgbClr val="B8CCE4"/>
                    </a:solidFill>
                  </a:tcPr>
                </a:tc>
                <a:tc>
                  <a:txBody>
                    <a:bodyPr/>
                    <a:lstStyle/>
                    <a:p>
                      <a:pPr algn="r" fontAlgn="b"/>
                      <a:r>
                        <a:rPr lang="en-US" sz="1600" b="1" i="0" u="none" strike="noStrike">
                          <a:solidFill>
                            <a:srgbClr val="000000"/>
                          </a:solidFill>
                          <a:effectLst/>
                          <a:latin typeface="Calibri" panose="020F0502020204030204" pitchFamily="34" charset="0"/>
                        </a:rPr>
                        <a:t>2,159</a:t>
                      </a:r>
                    </a:p>
                  </a:txBody>
                  <a:tcPr marL="0" marR="0" marT="0" marB="0" anchor="b">
                    <a:lnL>
                      <a:noFill/>
                    </a:lnL>
                    <a:lnR>
                      <a:noFill/>
                    </a:lnR>
                    <a:lnT w="6350" cap="flat" cmpd="sng" algn="ctr">
                      <a:solidFill>
                        <a:srgbClr val="95B3D7"/>
                      </a:solidFill>
                      <a:prstDash val="solid"/>
                      <a:round/>
                      <a:headEnd type="none" w="med" len="med"/>
                      <a:tailEnd type="none" w="med" len="med"/>
                    </a:lnT>
                    <a:lnB>
                      <a:noFill/>
                    </a:lnB>
                    <a:solidFill>
                      <a:srgbClr val="B8CCE4"/>
                    </a:solidFill>
                  </a:tcPr>
                </a:tc>
                <a:tc>
                  <a:txBody>
                    <a:bodyPr/>
                    <a:lstStyle/>
                    <a:p>
                      <a:pPr algn="r" fontAlgn="b"/>
                      <a:r>
                        <a:rPr lang="en-US" sz="1600" b="1" i="0" u="none" strike="noStrike">
                          <a:solidFill>
                            <a:srgbClr val="000000"/>
                          </a:solidFill>
                          <a:effectLst/>
                          <a:latin typeface="Calibri" panose="020F0502020204030204" pitchFamily="34" charset="0"/>
                        </a:rPr>
                        <a:t>3,263</a:t>
                      </a:r>
                    </a:p>
                  </a:txBody>
                  <a:tcPr marL="0" marR="0" marT="0" marB="0" anchor="b">
                    <a:lnL>
                      <a:noFill/>
                    </a:lnL>
                    <a:lnR>
                      <a:noFill/>
                    </a:lnR>
                    <a:lnT w="6350" cap="flat" cmpd="sng" algn="ctr">
                      <a:solidFill>
                        <a:srgbClr val="95B3D7"/>
                      </a:solidFill>
                      <a:prstDash val="solid"/>
                      <a:round/>
                      <a:headEnd type="none" w="med" len="med"/>
                      <a:tailEnd type="none" w="med" len="med"/>
                    </a:lnT>
                    <a:lnB>
                      <a:noFill/>
                    </a:lnB>
                    <a:solidFill>
                      <a:srgbClr val="B8CCE4"/>
                    </a:solidFill>
                  </a:tcPr>
                </a:tc>
                <a:tc>
                  <a:txBody>
                    <a:bodyPr/>
                    <a:lstStyle/>
                    <a:p>
                      <a:pPr algn="r" fontAlgn="b"/>
                      <a:r>
                        <a:rPr lang="en-US" sz="1600" b="1" i="0" u="none" strike="noStrike">
                          <a:solidFill>
                            <a:srgbClr val="000000"/>
                          </a:solidFill>
                          <a:effectLst/>
                          <a:latin typeface="Calibri" panose="020F0502020204030204" pitchFamily="34" charset="0"/>
                        </a:rPr>
                        <a:t>4,310</a:t>
                      </a:r>
                    </a:p>
                  </a:txBody>
                  <a:tcPr marL="0" marR="0" marT="0" marB="0" anchor="b">
                    <a:lnL>
                      <a:noFill/>
                    </a:lnL>
                    <a:lnR>
                      <a:noFill/>
                    </a:lnR>
                    <a:lnT w="6350" cap="flat" cmpd="sng" algn="ctr">
                      <a:solidFill>
                        <a:srgbClr val="95B3D7"/>
                      </a:solidFill>
                      <a:prstDash val="solid"/>
                      <a:round/>
                      <a:headEnd type="none" w="med" len="med"/>
                      <a:tailEnd type="none" w="med" len="med"/>
                    </a:lnT>
                    <a:lnB>
                      <a:noFill/>
                    </a:lnB>
                    <a:solidFill>
                      <a:srgbClr val="B8CCE4"/>
                    </a:solidFill>
                  </a:tcPr>
                </a:tc>
                <a:tc>
                  <a:txBody>
                    <a:bodyPr/>
                    <a:lstStyle/>
                    <a:p>
                      <a:pPr algn="r" fontAlgn="b"/>
                      <a:r>
                        <a:rPr lang="en-US" sz="1600" b="1" i="0" u="none" strike="noStrike">
                          <a:solidFill>
                            <a:srgbClr val="000000"/>
                          </a:solidFill>
                          <a:effectLst/>
                          <a:latin typeface="Calibri" panose="020F0502020204030204" pitchFamily="34" charset="0"/>
                        </a:rPr>
                        <a:t>5,350</a:t>
                      </a:r>
                    </a:p>
                  </a:txBody>
                  <a:tcPr marL="0" marR="0" marT="0" marB="0" anchor="b">
                    <a:lnL>
                      <a:noFill/>
                    </a:lnL>
                    <a:lnR>
                      <a:noFill/>
                    </a:lnR>
                    <a:lnT>
                      <a:noFill/>
                    </a:lnT>
                    <a:lnB>
                      <a:noFill/>
                    </a:lnB>
                    <a:solidFill>
                      <a:srgbClr val="B8CCE4"/>
                    </a:solidFill>
                  </a:tcPr>
                </a:tc>
                <a:extLst>
                  <a:ext uri="{0D108BD9-81ED-4DB2-BD59-A6C34878D82A}">
                    <a16:rowId xmlns:a16="http://schemas.microsoft.com/office/drawing/2014/main" val="1054744775"/>
                  </a:ext>
                </a:extLst>
              </a:tr>
              <a:tr h="266700">
                <a:tc>
                  <a:txBody>
                    <a:bodyPr/>
                    <a:lstStyle/>
                    <a:p>
                      <a:pPr algn="l" fontAlgn="b"/>
                      <a:r>
                        <a:rPr lang="en-US" sz="1600" b="0" i="0" u="none" strike="noStrike">
                          <a:solidFill>
                            <a:srgbClr val="000000"/>
                          </a:solidFill>
                          <a:effectLst/>
                          <a:latin typeface="Calibri" panose="020F0502020204030204" pitchFamily="34" charset="0"/>
                        </a:rPr>
                        <a:t>Liquid assets</a:t>
                      </a:r>
                    </a:p>
                  </a:txBody>
                  <a:tcPr marL="0" marR="0" marT="0" marB="0" anchor="b">
                    <a:lnL>
                      <a:noFill/>
                    </a:lnL>
                    <a:lnR>
                      <a:noFill/>
                    </a:lnR>
                    <a:lnT>
                      <a:noFill/>
                    </a:lnT>
                    <a:lnB>
                      <a:noFill/>
                    </a:lnB>
                  </a:tcPr>
                </a:tc>
                <a:tc>
                  <a:txBody>
                    <a:bodyPr/>
                    <a:lstStyle/>
                    <a:p>
                      <a:pPr algn="l" fontAlgn="b"/>
                      <a:endParaRPr lang="en-US" sz="16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r" fontAlgn="b"/>
                      <a:r>
                        <a:rPr lang="en-US" sz="1600" b="0" i="0" u="none" strike="noStrike">
                          <a:solidFill>
                            <a:srgbClr val="000000"/>
                          </a:solidFill>
                          <a:effectLst/>
                          <a:latin typeface="Calibri" panose="020F0502020204030204" pitchFamily="34" charset="0"/>
                        </a:rPr>
                        <a:t>148</a:t>
                      </a:r>
                    </a:p>
                  </a:txBody>
                  <a:tcPr marL="0" marR="0" marT="0" marB="0" anchor="b">
                    <a:lnL>
                      <a:noFill/>
                    </a:lnL>
                    <a:lnR>
                      <a:noFill/>
                    </a:lnR>
                    <a:lnT>
                      <a:noFill/>
                    </a:lnT>
                    <a:lnB>
                      <a:noFill/>
                    </a:lnB>
                  </a:tcPr>
                </a:tc>
                <a:tc>
                  <a:txBody>
                    <a:bodyPr/>
                    <a:lstStyle/>
                    <a:p>
                      <a:pPr algn="r" fontAlgn="b"/>
                      <a:r>
                        <a:rPr lang="en-US" sz="1600" b="0" i="0" u="none" strike="noStrike">
                          <a:solidFill>
                            <a:srgbClr val="000000"/>
                          </a:solidFill>
                          <a:effectLst/>
                          <a:latin typeface="Calibri" panose="020F0502020204030204" pitchFamily="34" charset="0"/>
                        </a:rPr>
                        <a:t>308</a:t>
                      </a:r>
                    </a:p>
                  </a:txBody>
                  <a:tcPr marL="0" marR="0" marT="0" marB="0" anchor="b">
                    <a:lnL>
                      <a:noFill/>
                    </a:lnL>
                    <a:lnR>
                      <a:noFill/>
                    </a:lnR>
                    <a:lnT>
                      <a:noFill/>
                    </a:lnT>
                    <a:lnB>
                      <a:noFill/>
                    </a:lnB>
                  </a:tcPr>
                </a:tc>
                <a:tc>
                  <a:txBody>
                    <a:bodyPr/>
                    <a:lstStyle/>
                    <a:p>
                      <a:pPr algn="r" fontAlgn="b"/>
                      <a:r>
                        <a:rPr lang="en-US" sz="1600" b="0" i="0" u="none" strike="noStrike">
                          <a:solidFill>
                            <a:srgbClr val="000000"/>
                          </a:solidFill>
                          <a:effectLst/>
                          <a:latin typeface="Calibri" panose="020F0502020204030204" pitchFamily="34" charset="0"/>
                        </a:rPr>
                        <a:t>480</a:t>
                      </a:r>
                    </a:p>
                  </a:txBody>
                  <a:tcPr marL="0" marR="0" marT="0" marB="0" anchor="b">
                    <a:lnL>
                      <a:noFill/>
                    </a:lnL>
                    <a:lnR>
                      <a:noFill/>
                    </a:lnR>
                    <a:lnT>
                      <a:noFill/>
                    </a:lnT>
                    <a:lnB>
                      <a:noFill/>
                    </a:lnB>
                  </a:tcPr>
                </a:tc>
                <a:tc>
                  <a:txBody>
                    <a:bodyPr/>
                    <a:lstStyle/>
                    <a:p>
                      <a:pPr algn="r" fontAlgn="b"/>
                      <a:r>
                        <a:rPr lang="en-US" sz="1600" b="0" i="0" u="none" strike="noStrike">
                          <a:solidFill>
                            <a:srgbClr val="000000"/>
                          </a:solidFill>
                          <a:effectLst/>
                          <a:latin typeface="Calibri" panose="020F0502020204030204" pitchFamily="34" charset="0"/>
                        </a:rPr>
                        <a:t>645</a:t>
                      </a:r>
                    </a:p>
                  </a:txBody>
                  <a:tcPr marL="0" marR="0" marT="0" marB="0" anchor="b">
                    <a:lnL>
                      <a:noFill/>
                    </a:lnL>
                    <a:lnR>
                      <a:noFill/>
                    </a:lnR>
                    <a:lnT>
                      <a:noFill/>
                    </a:lnT>
                    <a:lnB>
                      <a:noFill/>
                    </a:lnB>
                  </a:tcPr>
                </a:tc>
                <a:tc>
                  <a:txBody>
                    <a:bodyPr/>
                    <a:lstStyle/>
                    <a:p>
                      <a:pPr algn="r" fontAlgn="b"/>
                      <a:r>
                        <a:rPr lang="en-US" sz="1600" b="0" i="0" u="none" strike="noStrike">
                          <a:solidFill>
                            <a:srgbClr val="000000"/>
                          </a:solidFill>
                          <a:effectLst/>
                          <a:latin typeface="Calibri" panose="020F0502020204030204" pitchFamily="34" charset="0"/>
                        </a:rPr>
                        <a:t>809</a:t>
                      </a:r>
                    </a:p>
                  </a:txBody>
                  <a:tcPr marL="0" marR="0" marT="0" marB="0" anchor="b">
                    <a:lnL>
                      <a:noFill/>
                    </a:lnL>
                    <a:lnR>
                      <a:noFill/>
                    </a:lnR>
                    <a:lnT>
                      <a:noFill/>
                    </a:lnT>
                    <a:lnB>
                      <a:noFill/>
                    </a:lnB>
                  </a:tcPr>
                </a:tc>
                <a:extLst>
                  <a:ext uri="{0D108BD9-81ED-4DB2-BD59-A6C34878D82A}">
                    <a16:rowId xmlns:a16="http://schemas.microsoft.com/office/drawing/2014/main" val="4225964033"/>
                  </a:ext>
                </a:extLst>
              </a:tr>
              <a:tr h="266700">
                <a:tc>
                  <a:txBody>
                    <a:bodyPr/>
                    <a:lstStyle/>
                    <a:p>
                      <a:pPr algn="l" fontAlgn="b"/>
                      <a:r>
                        <a:rPr lang="en-US" sz="1600" b="0" i="0" u="none" strike="noStrike">
                          <a:solidFill>
                            <a:srgbClr val="000000"/>
                          </a:solidFill>
                          <a:effectLst/>
                          <a:latin typeface="Calibri" panose="020F0502020204030204" pitchFamily="34" charset="0"/>
                        </a:rPr>
                        <a:t>Loans to individuals (net of provisions)</a:t>
                      </a:r>
                    </a:p>
                  </a:txBody>
                  <a:tcPr marL="0" marR="0" marT="0" marB="0" anchor="b">
                    <a:lnL>
                      <a:noFill/>
                    </a:lnL>
                    <a:lnR>
                      <a:noFill/>
                    </a:lnR>
                    <a:lnT>
                      <a:noFill/>
                    </a:lnT>
                    <a:lnB>
                      <a:noFill/>
                    </a:lnB>
                  </a:tcPr>
                </a:tc>
                <a:tc>
                  <a:txBody>
                    <a:bodyPr/>
                    <a:lstStyle/>
                    <a:p>
                      <a:pPr algn="r" fontAlgn="b"/>
                      <a:r>
                        <a:rPr lang="en-US" sz="1600" b="0" i="0" u="none" strike="noStrike">
                          <a:solidFill>
                            <a:srgbClr val="000000"/>
                          </a:solidFill>
                          <a:effectLst/>
                          <a:latin typeface="Calibri" panose="020F0502020204030204" pitchFamily="34" charset="0"/>
                        </a:rPr>
                        <a:t>0</a:t>
                      </a:r>
                    </a:p>
                  </a:txBody>
                  <a:tcPr marL="0" marR="0" marT="0" marB="0" anchor="b">
                    <a:lnL>
                      <a:noFill/>
                    </a:lnL>
                    <a:lnR>
                      <a:noFill/>
                    </a:lnR>
                    <a:lnT>
                      <a:noFill/>
                    </a:lnT>
                    <a:lnB>
                      <a:noFill/>
                    </a:lnB>
                  </a:tcPr>
                </a:tc>
                <a:tc>
                  <a:txBody>
                    <a:bodyPr/>
                    <a:lstStyle/>
                    <a:p>
                      <a:pPr algn="r" fontAlgn="b"/>
                      <a:r>
                        <a:rPr lang="en-US" sz="1600" b="0" i="0" u="none" strike="noStrike">
                          <a:solidFill>
                            <a:srgbClr val="000000"/>
                          </a:solidFill>
                          <a:effectLst/>
                          <a:latin typeface="Calibri" panose="020F0502020204030204" pitchFamily="34" charset="0"/>
                        </a:rPr>
                        <a:t>984</a:t>
                      </a:r>
                    </a:p>
                  </a:txBody>
                  <a:tcPr marL="0" marR="0" marT="0" marB="0" anchor="b">
                    <a:lnL>
                      <a:noFill/>
                    </a:lnL>
                    <a:lnR>
                      <a:noFill/>
                    </a:lnR>
                    <a:lnT>
                      <a:noFill/>
                    </a:lnT>
                    <a:lnB>
                      <a:noFill/>
                    </a:lnB>
                  </a:tcPr>
                </a:tc>
                <a:tc>
                  <a:txBody>
                    <a:bodyPr/>
                    <a:lstStyle/>
                    <a:p>
                      <a:pPr algn="r" fontAlgn="b"/>
                      <a:r>
                        <a:rPr lang="en-US" sz="1600" b="0" i="0" u="none" strike="noStrike">
                          <a:solidFill>
                            <a:srgbClr val="000000"/>
                          </a:solidFill>
                          <a:effectLst/>
                          <a:latin typeface="Calibri" panose="020F0502020204030204" pitchFamily="34" charset="0"/>
                        </a:rPr>
                        <a:t>2,056</a:t>
                      </a:r>
                    </a:p>
                  </a:txBody>
                  <a:tcPr marL="0" marR="0" marT="0" marB="0" anchor="b">
                    <a:lnL>
                      <a:noFill/>
                    </a:lnL>
                    <a:lnR>
                      <a:noFill/>
                    </a:lnR>
                    <a:lnT>
                      <a:noFill/>
                    </a:lnT>
                    <a:lnB>
                      <a:noFill/>
                    </a:lnB>
                  </a:tcPr>
                </a:tc>
                <a:tc>
                  <a:txBody>
                    <a:bodyPr/>
                    <a:lstStyle/>
                    <a:p>
                      <a:pPr algn="r" fontAlgn="b"/>
                      <a:r>
                        <a:rPr lang="en-US" sz="1600" b="0" i="0" u="none" strike="noStrike">
                          <a:solidFill>
                            <a:srgbClr val="000000"/>
                          </a:solidFill>
                          <a:effectLst/>
                          <a:latin typeface="Calibri" panose="020F0502020204030204" pitchFamily="34" charset="0"/>
                        </a:rPr>
                        <a:t>3,203</a:t>
                      </a:r>
                    </a:p>
                  </a:txBody>
                  <a:tcPr marL="0" marR="0" marT="0" marB="0" anchor="b">
                    <a:lnL>
                      <a:noFill/>
                    </a:lnL>
                    <a:lnR>
                      <a:noFill/>
                    </a:lnR>
                    <a:lnT>
                      <a:noFill/>
                    </a:lnT>
                    <a:lnB>
                      <a:noFill/>
                    </a:lnB>
                  </a:tcPr>
                </a:tc>
                <a:tc>
                  <a:txBody>
                    <a:bodyPr/>
                    <a:lstStyle/>
                    <a:p>
                      <a:pPr algn="r" fontAlgn="b"/>
                      <a:r>
                        <a:rPr lang="en-US" sz="1600" b="0" i="0" u="none" strike="noStrike">
                          <a:solidFill>
                            <a:srgbClr val="000000"/>
                          </a:solidFill>
                          <a:effectLst/>
                          <a:latin typeface="Calibri" panose="020F0502020204030204" pitchFamily="34" charset="0"/>
                        </a:rPr>
                        <a:t>4,302</a:t>
                      </a:r>
                    </a:p>
                  </a:txBody>
                  <a:tcPr marL="0" marR="0" marT="0" marB="0" anchor="b">
                    <a:lnL>
                      <a:noFill/>
                    </a:lnL>
                    <a:lnR>
                      <a:noFill/>
                    </a:lnR>
                    <a:lnT>
                      <a:noFill/>
                    </a:lnT>
                    <a:lnB>
                      <a:noFill/>
                    </a:lnB>
                  </a:tcPr>
                </a:tc>
                <a:tc>
                  <a:txBody>
                    <a:bodyPr/>
                    <a:lstStyle/>
                    <a:p>
                      <a:pPr algn="r" fontAlgn="b"/>
                      <a:r>
                        <a:rPr lang="en-US" sz="1600" b="0" i="0" u="none" strike="noStrike">
                          <a:solidFill>
                            <a:srgbClr val="000000"/>
                          </a:solidFill>
                          <a:effectLst/>
                          <a:latin typeface="Calibri" panose="020F0502020204030204" pitchFamily="34" charset="0"/>
                        </a:rPr>
                        <a:t>5,394</a:t>
                      </a:r>
                    </a:p>
                  </a:txBody>
                  <a:tcPr marL="0" marR="0" marT="0" marB="0" anchor="b">
                    <a:lnL>
                      <a:noFill/>
                    </a:lnL>
                    <a:lnR>
                      <a:noFill/>
                    </a:lnR>
                    <a:lnT>
                      <a:noFill/>
                    </a:lnT>
                    <a:lnB>
                      <a:noFill/>
                    </a:lnB>
                  </a:tcPr>
                </a:tc>
                <a:extLst>
                  <a:ext uri="{0D108BD9-81ED-4DB2-BD59-A6C34878D82A}">
                    <a16:rowId xmlns:a16="http://schemas.microsoft.com/office/drawing/2014/main" val="1769345850"/>
                  </a:ext>
                </a:extLst>
              </a:tr>
              <a:tr h="198120">
                <a:tc>
                  <a:txBody>
                    <a:bodyPr/>
                    <a:lstStyle/>
                    <a:p>
                      <a:pPr algn="l" fontAlgn="b"/>
                      <a:r>
                        <a:rPr lang="en-US" sz="1200" b="0" i="0" u="none" strike="noStrike">
                          <a:solidFill>
                            <a:srgbClr val="000000"/>
                          </a:solidFill>
                          <a:effectLst/>
                          <a:latin typeface="Calibri" panose="020F0502020204030204" pitchFamily="34" charset="0"/>
                        </a:rPr>
                        <a:t>Total loans</a:t>
                      </a:r>
                    </a:p>
                  </a:txBody>
                  <a:tcPr marL="182880" marR="0" marT="0" marB="0" anchor="b">
                    <a:lnL>
                      <a:noFill/>
                    </a:lnL>
                    <a:lnR>
                      <a:noFill/>
                    </a:lnR>
                    <a:lnT>
                      <a:noFill/>
                    </a:lnT>
                    <a:lnB>
                      <a:noFill/>
                    </a:lnB>
                  </a:tcPr>
                </a:tc>
                <a:tc>
                  <a:txBody>
                    <a:bodyPr/>
                    <a:lstStyle/>
                    <a:p>
                      <a:pPr algn="l" fontAlgn="b"/>
                      <a:endParaRPr lang="en-US" sz="12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r" fontAlgn="b"/>
                      <a:r>
                        <a:rPr lang="en-US" sz="1200" b="0" i="0" u="none" strike="noStrike">
                          <a:solidFill>
                            <a:srgbClr val="000000"/>
                          </a:solidFill>
                          <a:effectLst/>
                          <a:latin typeface="Calibri" panose="020F0502020204030204" pitchFamily="34" charset="0"/>
                        </a:rPr>
                        <a:t>2,052</a:t>
                      </a:r>
                    </a:p>
                  </a:txBody>
                  <a:tcPr marL="0" marR="0" marT="0" marB="0" anchor="b">
                    <a:lnL>
                      <a:noFill/>
                    </a:lnL>
                    <a:lnR>
                      <a:noFill/>
                    </a:lnR>
                    <a:lnT>
                      <a:noFill/>
                    </a:lnT>
                    <a:lnB>
                      <a:noFill/>
                    </a:lnB>
                  </a:tcPr>
                </a:tc>
                <a:tc>
                  <a:txBody>
                    <a:bodyPr/>
                    <a:lstStyle/>
                    <a:p>
                      <a:pPr algn="r" fontAlgn="b"/>
                      <a:r>
                        <a:rPr lang="en-US" sz="1200" b="0" i="0" u="none" strike="noStrike">
                          <a:solidFill>
                            <a:srgbClr val="000000"/>
                          </a:solidFill>
                          <a:effectLst/>
                          <a:latin typeface="Calibri" panose="020F0502020204030204" pitchFamily="34" charset="0"/>
                        </a:rPr>
                        <a:t>6,088</a:t>
                      </a:r>
                    </a:p>
                  </a:txBody>
                  <a:tcPr marL="0" marR="0" marT="0" marB="0" anchor="b">
                    <a:lnL>
                      <a:noFill/>
                    </a:lnL>
                    <a:lnR>
                      <a:noFill/>
                    </a:lnR>
                    <a:lnT>
                      <a:noFill/>
                    </a:lnT>
                    <a:lnB>
                      <a:noFill/>
                    </a:lnB>
                  </a:tcPr>
                </a:tc>
                <a:tc>
                  <a:txBody>
                    <a:bodyPr/>
                    <a:lstStyle/>
                    <a:p>
                      <a:pPr algn="r" fontAlgn="b"/>
                      <a:r>
                        <a:rPr lang="en-US" sz="1200" b="0" i="0" u="none" strike="noStrike">
                          <a:solidFill>
                            <a:srgbClr val="000000"/>
                          </a:solidFill>
                          <a:effectLst/>
                          <a:latin typeface="Calibri" panose="020F0502020204030204" pitchFamily="34" charset="0"/>
                        </a:rPr>
                        <a:t>11,726</a:t>
                      </a:r>
                    </a:p>
                  </a:txBody>
                  <a:tcPr marL="0" marR="0" marT="0" marB="0" anchor="b">
                    <a:lnL>
                      <a:noFill/>
                    </a:lnL>
                    <a:lnR>
                      <a:noFill/>
                    </a:lnR>
                    <a:lnT>
                      <a:noFill/>
                    </a:lnT>
                    <a:lnB>
                      <a:noFill/>
                    </a:lnB>
                  </a:tcPr>
                </a:tc>
                <a:tc>
                  <a:txBody>
                    <a:bodyPr/>
                    <a:lstStyle/>
                    <a:p>
                      <a:pPr algn="r" fontAlgn="b"/>
                      <a:r>
                        <a:rPr lang="en-US" sz="1200" b="0" i="0" u="none" strike="noStrike">
                          <a:solidFill>
                            <a:srgbClr val="000000"/>
                          </a:solidFill>
                          <a:effectLst/>
                          <a:latin typeface="Calibri" panose="020F0502020204030204" pitchFamily="34" charset="0"/>
                        </a:rPr>
                        <a:t>18,479</a:t>
                      </a:r>
                    </a:p>
                  </a:txBody>
                  <a:tcPr marL="0" marR="0" marT="0" marB="0" anchor="b">
                    <a:lnL>
                      <a:noFill/>
                    </a:lnL>
                    <a:lnR>
                      <a:noFill/>
                    </a:lnR>
                    <a:lnT>
                      <a:noFill/>
                    </a:lnT>
                    <a:lnB>
                      <a:noFill/>
                    </a:lnB>
                  </a:tcPr>
                </a:tc>
                <a:tc>
                  <a:txBody>
                    <a:bodyPr/>
                    <a:lstStyle/>
                    <a:p>
                      <a:pPr algn="r" fontAlgn="b"/>
                      <a:r>
                        <a:rPr lang="en-US" sz="1200" b="0" i="0" u="none" strike="noStrike">
                          <a:solidFill>
                            <a:srgbClr val="000000"/>
                          </a:solidFill>
                          <a:effectLst/>
                          <a:latin typeface="Calibri" panose="020F0502020204030204" pitchFamily="34" charset="0"/>
                        </a:rPr>
                        <a:t>26,832</a:t>
                      </a:r>
                    </a:p>
                  </a:txBody>
                  <a:tcPr marL="0" marR="0" marT="0" marB="0" anchor="b">
                    <a:lnL>
                      <a:noFill/>
                    </a:lnL>
                    <a:lnR>
                      <a:noFill/>
                    </a:lnR>
                    <a:lnT>
                      <a:noFill/>
                    </a:lnT>
                    <a:lnB>
                      <a:noFill/>
                    </a:lnB>
                  </a:tcPr>
                </a:tc>
                <a:extLst>
                  <a:ext uri="{0D108BD9-81ED-4DB2-BD59-A6C34878D82A}">
                    <a16:rowId xmlns:a16="http://schemas.microsoft.com/office/drawing/2014/main" val="350473723"/>
                  </a:ext>
                </a:extLst>
              </a:tr>
              <a:tr h="198120">
                <a:tc>
                  <a:txBody>
                    <a:bodyPr/>
                    <a:lstStyle/>
                    <a:p>
                      <a:pPr algn="l" fontAlgn="b"/>
                      <a:r>
                        <a:rPr lang="en-US" sz="1200" b="0" i="0" u="none" strike="noStrike">
                          <a:solidFill>
                            <a:srgbClr val="000000"/>
                          </a:solidFill>
                          <a:effectLst/>
                          <a:latin typeface="Calibri" panose="020F0502020204030204" pitchFamily="34" charset="0"/>
                        </a:rPr>
                        <a:t>Risk provisions - PDL</a:t>
                      </a:r>
                    </a:p>
                  </a:txBody>
                  <a:tcPr marL="182880" marR="0" marT="0" marB="0" anchor="b">
                    <a:lnL>
                      <a:noFill/>
                    </a:lnL>
                    <a:lnR>
                      <a:noFill/>
                    </a:lnR>
                    <a:lnT>
                      <a:noFill/>
                    </a:lnT>
                    <a:lnB>
                      <a:noFill/>
                    </a:lnB>
                  </a:tcPr>
                </a:tc>
                <a:tc>
                  <a:txBody>
                    <a:bodyPr/>
                    <a:lstStyle/>
                    <a:p>
                      <a:pPr algn="r" fontAlgn="b"/>
                      <a:r>
                        <a:rPr lang="en-US" sz="1200" b="0" i="0" u="none" strike="noStrike">
                          <a:solidFill>
                            <a:srgbClr val="000000"/>
                          </a:solidFill>
                          <a:effectLst/>
                          <a:latin typeface="Calibri" panose="020F0502020204030204" pitchFamily="34" charset="0"/>
                        </a:rPr>
                        <a:t>0</a:t>
                      </a:r>
                    </a:p>
                  </a:txBody>
                  <a:tcPr marL="0" marR="0" marT="0" marB="0" anchor="b">
                    <a:lnL>
                      <a:noFill/>
                    </a:lnL>
                    <a:lnR>
                      <a:noFill/>
                    </a:lnR>
                    <a:lnT>
                      <a:noFill/>
                    </a:lnT>
                    <a:lnB>
                      <a:noFill/>
                    </a:lnB>
                  </a:tcPr>
                </a:tc>
                <a:tc>
                  <a:txBody>
                    <a:bodyPr/>
                    <a:lstStyle/>
                    <a:p>
                      <a:pPr algn="r" fontAlgn="b"/>
                      <a:r>
                        <a:rPr lang="en-US" sz="1200" b="0" i="0" u="none" strike="noStrike">
                          <a:solidFill>
                            <a:srgbClr val="000000"/>
                          </a:solidFill>
                          <a:effectLst/>
                          <a:latin typeface="Calibri" panose="020F0502020204030204" pitchFamily="34" charset="0"/>
                        </a:rPr>
                        <a:t>-1,068</a:t>
                      </a:r>
                    </a:p>
                  </a:txBody>
                  <a:tcPr marL="0" marR="0" marT="0" marB="0" anchor="b">
                    <a:lnL>
                      <a:noFill/>
                    </a:lnL>
                    <a:lnR>
                      <a:noFill/>
                    </a:lnR>
                    <a:lnT>
                      <a:noFill/>
                    </a:lnT>
                    <a:lnB>
                      <a:noFill/>
                    </a:lnB>
                  </a:tcPr>
                </a:tc>
                <a:tc>
                  <a:txBody>
                    <a:bodyPr/>
                    <a:lstStyle/>
                    <a:p>
                      <a:pPr algn="r" fontAlgn="b"/>
                      <a:r>
                        <a:rPr lang="en-US" sz="1200" b="0" i="0" u="none" strike="noStrike">
                          <a:solidFill>
                            <a:srgbClr val="000000"/>
                          </a:solidFill>
                          <a:effectLst/>
                          <a:latin typeface="Calibri" panose="020F0502020204030204" pitchFamily="34" charset="0"/>
                        </a:rPr>
                        <a:t>-4,032</a:t>
                      </a:r>
                    </a:p>
                  </a:txBody>
                  <a:tcPr marL="0" marR="0" marT="0" marB="0" anchor="b">
                    <a:lnL>
                      <a:noFill/>
                    </a:lnL>
                    <a:lnR>
                      <a:noFill/>
                    </a:lnR>
                    <a:lnT>
                      <a:noFill/>
                    </a:lnT>
                    <a:lnB>
                      <a:noFill/>
                    </a:lnB>
                  </a:tcPr>
                </a:tc>
                <a:tc>
                  <a:txBody>
                    <a:bodyPr/>
                    <a:lstStyle/>
                    <a:p>
                      <a:pPr algn="r" fontAlgn="b"/>
                      <a:r>
                        <a:rPr lang="en-US" sz="1200" b="0" i="0" u="none" strike="noStrike">
                          <a:solidFill>
                            <a:srgbClr val="000000"/>
                          </a:solidFill>
                          <a:effectLst/>
                          <a:latin typeface="Calibri" panose="020F0502020204030204" pitchFamily="34" charset="0"/>
                        </a:rPr>
                        <a:t>-8,522</a:t>
                      </a:r>
                    </a:p>
                  </a:txBody>
                  <a:tcPr marL="0" marR="0" marT="0" marB="0" anchor="b">
                    <a:lnL>
                      <a:noFill/>
                    </a:lnL>
                    <a:lnR>
                      <a:noFill/>
                    </a:lnR>
                    <a:lnT>
                      <a:noFill/>
                    </a:lnT>
                    <a:lnB>
                      <a:noFill/>
                    </a:lnB>
                  </a:tcPr>
                </a:tc>
                <a:tc>
                  <a:txBody>
                    <a:bodyPr/>
                    <a:lstStyle/>
                    <a:p>
                      <a:pPr algn="r" fontAlgn="b"/>
                      <a:r>
                        <a:rPr lang="en-US" sz="1200" b="0" i="0" u="none" strike="noStrike">
                          <a:solidFill>
                            <a:srgbClr val="000000"/>
                          </a:solidFill>
                          <a:effectLst/>
                          <a:latin typeface="Calibri" panose="020F0502020204030204" pitchFamily="34" charset="0"/>
                        </a:rPr>
                        <a:t>-14,177</a:t>
                      </a:r>
                    </a:p>
                  </a:txBody>
                  <a:tcPr marL="0" marR="0" marT="0" marB="0" anchor="b">
                    <a:lnL>
                      <a:noFill/>
                    </a:lnL>
                    <a:lnR>
                      <a:noFill/>
                    </a:lnR>
                    <a:lnT>
                      <a:noFill/>
                    </a:lnT>
                    <a:lnB>
                      <a:noFill/>
                    </a:lnB>
                  </a:tcPr>
                </a:tc>
                <a:tc>
                  <a:txBody>
                    <a:bodyPr/>
                    <a:lstStyle/>
                    <a:p>
                      <a:pPr algn="r" fontAlgn="b"/>
                      <a:r>
                        <a:rPr lang="en-US" sz="1200" b="0" i="0" u="none" strike="noStrike">
                          <a:solidFill>
                            <a:srgbClr val="000000"/>
                          </a:solidFill>
                          <a:effectLst/>
                          <a:latin typeface="Calibri" panose="020F0502020204030204" pitchFamily="34" charset="0"/>
                        </a:rPr>
                        <a:t>-21,437</a:t>
                      </a:r>
                    </a:p>
                  </a:txBody>
                  <a:tcPr marL="0" marR="0" marT="0" marB="0" anchor="b">
                    <a:lnL>
                      <a:noFill/>
                    </a:lnL>
                    <a:lnR>
                      <a:noFill/>
                    </a:lnR>
                    <a:lnT>
                      <a:noFill/>
                    </a:lnT>
                    <a:lnB>
                      <a:noFill/>
                    </a:lnB>
                  </a:tcPr>
                </a:tc>
                <a:extLst>
                  <a:ext uri="{0D108BD9-81ED-4DB2-BD59-A6C34878D82A}">
                    <a16:rowId xmlns:a16="http://schemas.microsoft.com/office/drawing/2014/main" val="1474232184"/>
                  </a:ext>
                </a:extLst>
              </a:tr>
              <a:tr h="266700">
                <a:tc>
                  <a:txBody>
                    <a:bodyPr/>
                    <a:lstStyle/>
                    <a:p>
                      <a:pPr algn="l" fontAlgn="b"/>
                      <a:r>
                        <a:rPr lang="en-US" sz="1600" b="0" i="0" u="none" strike="noStrike">
                          <a:solidFill>
                            <a:srgbClr val="000000"/>
                          </a:solidFill>
                          <a:effectLst/>
                          <a:latin typeface="Calibri" panose="020F0502020204030204" pitchFamily="34" charset="0"/>
                        </a:rPr>
                        <a:t>Fixed assets</a:t>
                      </a:r>
                    </a:p>
                  </a:txBody>
                  <a:tcPr marL="0" marR="0" marT="0" marB="0" anchor="b">
                    <a:lnL>
                      <a:noFill/>
                    </a:lnL>
                    <a:lnR>
                      <a:noFill/>
                    </a:lnR>
                    <a:lnT>
                      <a:noFill/>
                    </a:lnT>
                    <a:lnB>
                      <a:noFill/>
                    </a:lnB>
                  </a:tcPr>
                </a:tc>
                <a:tc>
                  <a:txBody>
                    <a:bodyPr/>
                    <a:lstStyle/>
                    <a:p>
                      <a:pPr algn="l" fontAlgn="b"/>
                      <a:endParaRPr lang="en-US" sz="16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16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16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16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16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extLst>
                  <a:ext uri="{0D108BD9-81ED-4DB2-BD59-A6C34878D82A}">
                    <a16:rowId xmlns:a16="http://schemas.microsoft.com/office/drawing/2014/main" val="1747850092"/>
                  </a:ext>
                </a:extLst>
              </a:tr>
              <a:tr h="266700">
                <a:tc>
                  <a:txBody>
                    <a:bodyPr/>
                    <a:lstStyle/>
                    <a:p>
                      <a:pPr algn="l" fontAlgn="b"/>
                      <a:r>
                        <a:rPr lang="en-US" sz="1600" b="0" i="0" u="none" strike="noStrike">
                          <a:solidFill>
                            <a:srgbClr val="000000"/>
                          </a:solidFill>
                          <a:effectLst/>
                          <a:latin typeface="Calibri" panose="020F0502020204030204" pitchFamily="34" charset="0"/>
                        </a:rPr>
                        <a:t>Other receivables</a:t>
                      </a:r>
                    </a:p>
                  </a:txBody>
                  <a:tcPr marL="0" marR="0" marT="0" marB="0" anchor="b">
                    <a:lnL>
                      <a:noFill/>
                    </a:lnL>
                    <a:lnR>
                      <a:noFill/>
                    </a:lnR>
                    <a:lnT>
                      <a:noFill/>
                    </a:lnT>
                    <a:lnB>
                      <a:noFill/>
                    </a:lnB>
                  </a:tcPr>
                </a:tc>
                <a:tc>
                  <a:txBody>
                    <a:bodyPr/>
                    <a:lstStyle/>
                    <a:p>
                      <a:pPr algn="l" fontAlgn="b"/>
                      <a:endParaRPr lang="en-US" sz="16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r" fontAlgn="b"/>
                      <a:r>
                        <a:rPr lang="en-US" sz="1200" b="0" i="0" u="none" strike="noStrike">
                          <a:solidFill>
                            <a:srgbClr val="000000"/>
                          </a:solidFill>
                          <a:effectLst/>
                          <a:latin typeface="Calibri" panose="020F0502020204030204" pitchFamily="34" charset="0"/>
                        </a:rPr>
                        <a:t>-61</a:t>
                      </a:r>
                    </a:p>
                  </a:txBody>
                  <a:tcPr marL="0" marR="0" marT="0" marB="0" anchor="b">
                    <a:lnL>
                      <a:noFill/>
                    </a:lnL>
                    <a:lnR>
                      <a:noFill/>
                    </a:lnR>
                    <a:lnT>
                      <a:noFill/>
                    </a:lnT>
                    <a:lnB>
                      <a:noFill/>
                    </a:lnB>
                  </a:tcPr>
                </a:tc>
                <a:tc>
                  <a:txBody>
                    <a:bodyPr/>
                    <a:lstStyle/>
                    <a:p>
                      <a:pPr algn="r" fontAlgn="b"/>
                      <a:r>
                        <a:rPr lang="en-US" sz="1200" b="0" i="0" u="none" strike="noStrike">
                          <a:solidFill>
                            <a:srgbClr val="000000"/>
                          </a:solidFill>
                          <a:effectLst/>
                          <a:latin typeface="Calibri" panose="020F0502020204030204" pitchFamily="34" charset="0"/>
                        </a:rPr>
                        <a:t>-205</a:t>
                      </a:r>
                    </a:p>
                  </a:txBody>
                  <a:tcPr marL="0" marR="0" marT="0" marB="0" anchor="b">
                    <a:lnL>
                      <a:noFill/>
                    </a:lnL>
                    <a:lnR>
                      <a:noFill/>
                    </a:lnR>
                    <a:lnT>
                      <a:noFill/>
                    </a:lnT>
                    <a:lnB>
                      <a:noFill/>
                    </a:lnB>
                  </a:tcPr>
                </a:tc>
                <a:tc>
                  <a:txBody>
                    <a:bodyPr/>
                    <a:lstStyle/>
                    <a:p>
                      <a:pPr algn="r" fontAlgn="b"/>
                      <a:r>
                        <a:rPr lang="en-US" sz="1200" b="0" i="0" u="none" strike="noStrike">
                          <a:solidFill>
                            <a:srgbClr val="000000"/>
                          </a:solidFill>
                          <a:effectLst/>
                          <a:latin typeface="Calibri" panose="020F0502020204030204" pitchFamily="34" charset="0"/>
                        </a:rPr>
                        <a:t>-421</a:t>
                      </a:r>
                    </a:p>
                  </a:txBody>
                  <a:tcPr marL="0" marR="0" marT="0" marB="0" anchor="b">
                    <a:lnL>
                      <a:noFill/>
                    </a:lnL>
                    <a:lnR>
                      <a:noFill/>
                    </a:lnR>
                    <a:lnT>
                      <a:noFill/>
                    </a:lnT>
                    <a:lnB>
                      <a:noFill/>
                    </a:lnB>
                  </a:tcPr>
                </a:tc>
                <a:tc>
                  <a:txBody>
                    <a:bodyPr/>
                    <a:lstStyle/>
                    <a:p>
                      <a:pPr algn="r" fontAlgn="b"/>
                      <a:r>
                        <a:rPr lang="en-US" sz="1200" b="0" i="0" u="none" strike="noStrike">
                          <a:solidFill>
                            <a:srgbClr val="000000"/>
                          </a:solidFill>
                          <a:effectLst/>
                          <a:latin typeface="Calibri" panose="020F0502020204030204" pitchFamily="34" charset="0"/>
                        </a:rPr>
                        <a:t>-637</a:t>
                      </a:r>
                    </a:p>
                  </a:txBody>
                  <a:tcPr marL="0" marR="0" marT="0" marB="0" anchor="b">
                    <a:lnL>
                      <a:noFill/>
                    </a:lnL>
                    <a:lnR>
                      <a:noFill/>
                    </a:lnR>
                    <a:lnT>
                      <a:noFill/>
                    </a:lnT>
                    <a:lnB>
                      <a:noFill/>
                    </a:lnB>
                  </a:tcPr>
                </a:tc>
                <a:tc>
                  <a:txBody>
                    <a:bodyPr/>
                    <a:lstStyle/>
                    <a:p>
                      <a:pPr algn="r" fontAlgn="b"/>
                      <a:r>
                        <a:rPr lang="en-US" sz="1200" b="0" i="0" u="none" strike="noStrike">
                          <a:solidFill>
                            <a:srgbClr val="000000"/>
                          </a:solidFill>
                          <a:effectLst/>
                          <a:latin typeface="Calibri" panose="020F0502020204030204" pitchFamily="34" charset="0"/>
                        </a:rPr>
                        <a:t>-853</a:t>
                      </a:r>
                    </a:p>
                  </a:txBody>
                  <a:tcPr marL="0" marR="0" marT="0" marB="0" anchor="b">
                    <a:lnL>
                      <a:noFill/>
                    </a:lnL>
                    <a:lnR>
                      <a:noFill/>
                    </a:lnR>
                    <a:lnT>
                      <a:noFill/>
                    </a:lnT>
                    <a:lnB>
                      <a:noFill/>
                    </a:lnB>
                  </a:tcPr>
                </a:tc>
                <a:extLst>
                  <a:ext uri="{0D108BD9-81ED-4DB2-BD59-A6C34878D82A}">
                    <a16:rowId xmlns:a16="http://schemas.microsoft.com/office/drawing/2014/main" val="2059856913"/>
                  </a:ext>
                </a:extLst>
              </a:tr>
              <a:tr h="266700">
                <a:tc>
                  <a:txBody>
                    <a:bodyPr/>
                    <a:lstStyle/>
                    <a:p>
                      <a:pPr algn="l" fontAlgn="b"/>
                      <a:endParaRPr lang="en-US" sz="16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16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16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16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16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16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extLst>
                  <a:ext uri="{0D108BD9-81ED-4DB2-BD59-A6C34878D82A}">
                    <a16:rowId xmlns:a16="http://schemas.microsoft.com/office/drawing/2014/main" val="4093725454"/>
                  </a:ext>
                </a:extLst>
              </a:tr>
              <a:tr h="266700">
                <a:tc>
                  <a:txBody>
                    <a:bodyPr/>
                    <a:lstStyle/>
                    <a:p>
                      <a:pPr algn="l" fontAlgn="b"/>
                      <a:r>
                        <a:rPr lang="en-US" sz="1600" b="1" i="0" u="none" strike="noStrike">
                          <a:solidFill>
                            <a:srgbClr val="000000"/>
                          </a:solidFill>
                          <a:effectLst/>
                          <a:latin typeface="Calibri" panose="020F0502020204030204" pitchFamily="34" charset="0"/>
                        </a:rPr>
                        <a:t>Liabilities</a:t>
                      </a:r>
                    </a:p>
                  </a:txBody>
                  <a:tcPr marL="0" marR="0" marT="0" marB="0" anchor="b">
                    <a:lnL>
                      <a:noFill/>
                    </a:lnL>
                    <a:lnR>
                      <a:noFill/>
                    </a:lnR>
                    <a:lnT>
                      <a:noFill/>
                    </a:lnT>
                    <a:lnB>
                      <a:noFill/>
                    </a:lnB>
                    <a:solidFill>
                      <a:srgbClr val="B8CCE4"/>
                    </a:solidFill>
                  </a:tcPr>
                </a:tc>
                <a:tc>
                  <a:txBody>
                    <a:bodyPr/>
                    <a:lstStyle/>
                    <a:p>
                      <a:pPr algn="r" fontAlgn="b"/>
                      <a:r>
                        <a:rPr lang="en-US" sz="1600" b="1" i="0" u="none" strike="noStrike">
                          <a:solidFill>
                            <a:srgbClr val="000000"/>
                          </a:solidFill>
                          <a:effectLst/>
                          <a:latin typeface="Calibri" panose="020F0502020204030204" pitchFamily="34" charset="0"/>
                        </a:rPr>
                        <a:t>0</a:t>
                      </a:r>
                    </a:p>
                  </a:txBody>
                  <a:tcPr marL="0" marR="0" marT="0" marB="0" anchor="b">
                    <a:lnL>
                      <a:noFill/>
                    </a:lnL>
                    <a:lnR>
                      <a:noFill/>
                    </a:lnR>
                    <a:lnT>
                      <a:noFill/>
                    </a:lnT>
                    <a:lnB>
                      <a:noFill/>
                    </a:lnB>
                    <a:solidFill>
                      <a:srgbClr val="B8CCE4"/>
                    </a:solidFill>
                  </a:tcPr>
                </a:tc>
                <a:tc>
                  <a:txBody>
                    <a:bodyPr/>
                    <a:lstStyle/>
                    <a:p>
                      <a:pPr algn="r" fontAlgn="b"/>
                      <a:r>
                        <a:rPr lang="en-US" sz="1600" b="1" i="0" u="none" strike="noStrike">
                          <a:solidFill>
                            <a:srgbClr val="000000"/>
                          </a:solidFill>
                          <a:effectLst/>
                          <a:latin typeface="Calibri" panose="020F0502020204030204" pitchFamily="34" charset="0"/>
                        </a:rPr>
                        <a:t>0</a:t>
                      </a:r>
                    </a:p>
                  </a:txBody>
                  <a:tcPr marL="0" marR="0" marT="0" marB="0" anchor="b">
                    <a:lnL>
                      <a:noFill/>
                    </a:lnL>
                    <a:lnR>
                      <a:noFill/>
                    </a:lnR>
                    <a:lnT>
                      <a:noFill/>
                    </a:lnT>
                    <a:lnB>
                      <a:noFill/>
                    </a:lnB>
                    <a:solidFill>
                      <a:srgbClr val="B8CCE4"/>
                    </a:solidFill>
                  </a:tcPr>
                </a:tc>
                <a:tc>
                  <a:txBody>
                    <a:bodyPr/>
                    <a:lstStyle/>
                    <a:p>
                      <a:pPr algn="r" fontAlgn="b"/>
                      <a:r>
                        <a:rPr lang="en-US" sz="1600" b="1" i="0" u="none" strike="noStrike">
                          <a:solidFill>
                            <a:srgbClr val="000000"/>
                          </a:solidFill>
                          <a:effectLst/>
                          <a:latin typeface="Calibri" panose="020F0502020204030204" pitchFamily="34" charset="0"/>
                        </a:rPr>
                        <a:t>0</a:t>
                      </a:r>
                    </a:p>
                  </a:txBody>
                  <a:tcPr marL="0" marR="0" marT="0" marB="0" anchor="b">
                    <a:lnL>
                      <a:noFill/>
                    </a:lnL>
                    <a:lnR>
                      <a:noFill/>
                    </a:lnR>
                    <a:lnT>
                      <a:noFill/>
                    </a:lnT>
                    <a:lnB>
                      <a:noFill/>
                    </a:lnB>
                    <a:solidFill>
                      <a:srgbClr val="B8CCE4"/>
                    </a:solidFill>
                  </a:tcPr>
                </a:tc>
                <a:tc>
                  <a:txBody>
                    <a:bodyPr/>
                    <a:lstStyle/>
                    <a:p>
                      <a:pPr algn="r" fontAlgn="b"/>
                      <a:r>
                        <a:rPr lang="en-US" sz="1600" b="1" i="0" u="none" strike="noStrike">
                          <a:solidFill>
                            <a:srgbClr val="000000"/>
                          </a:solidFill>
                          <a:effectLst/>
                          <a:latin typeface="Calibri" panose="020F0502020204030204" pitchFamily="34" charset="0"/>
                        </a:rPr>
                        <a:t>0</a:t>
                      </a:r>
                    </a:p>
                  </a:txBody>
                  <a:tcPr marL="0" marR="0" marT="0" marB="0" anchor="b">
                    <a:lnL>
                      <a:noFill/>
                    </a:lnL>
                    <a:lnR>
                      <a:noFill/>
                    </a:lnR>
                    <a:lnT>
                      <a:noFill/>
                    </a:lnT>
                    <a:lnB>
                      <a:noFill/>
                    </a:lnB>
                    <a:solidFill>
                      <a:srgbClr val="B8CCE4"/>
                    </a:solidFill>
                  </a:tcPr>
                </a:tc>
                <a:tc>
                  <a:txBody>
                    <a:bodyPr/>
                    <a:lstStyle/>
                    <a:p>
                      <a:pPr algn="r" fontAlgn="b"/>
                      <a:r>
                        <a:rPr lang="en-US" sz="1600" b="1" i="0" u="none" strike="noStrike">
                          <a:solidFill>
                            <a:srgbClr val="000000"/>
                          </a:solidFill>
                          <a:effectLst/>
                          <a:latin typeface="Calibri" panose="020F0502020204030204" pitchFamily="34" charset="0"/>
                        </a:rPr>
                        <a:t>0</a:t>
                      </a:r>
                    </a:p>
                  </a:txBody>
                  <a:tcPr marL="0" marR="0" marT="0" marB="0" anchor="b">
                    <a:lnL>
                      <a:noFill/>
                    </a:lnL>
                    <a:lnR>
                      <a:noFill/>
                    </a:lnR>
                    <a:lnT>
                      <a:noFill/>
                    </a:lnT>
                    <a:lnB>
                      <a:noFill/>
                    </a:lnB>
                    <a:solidFill>
                      <a:srgbClr val="B8CCE4"/>
                    </a:solidFill>
                  </a:tcPr>
                </a:tc>
                <a:tc>
                  <a:txBody>
                    <a:bodyPr/>
                    <a:lstStyle/>
                    <a:p>
                      <a:pPr algn="r" fontAlgn="b"/>
                      <a:r>
                        <a:rPr lang="en-US" sz="1600" b="1" i="0" u="none" strike="noStrike">
                          <a:solidFill>
                            <a:srgbClr val="000000"/>
                          </a:solidFill>
                          <a:effectLst/>
                          <a:latin typeface="Calibri" panose="020F0502020204030204" pitchFamily="34" charset="0"/>
                        </a:rPr>
                        <a:t>0</a:t>
                      </a:r>
                    </a:p>
                  </a:txBody>
                  <a:tcPr marL="0" marR="0" marT="0" marB="0" anchor="b">
                    <a:lnL>
                      <a:noFill/>
                    </a:lnL>
                    <a:lnR>
                      <a:noFill/>
                    </a:lnR>
                    <a:lnT>
                      <a:noFill/>
                    </a:lnT>
                    <a:lnB>
                      <a:noFill/>
                    </a:lnB>
                    <a:solidFill>
                      <a:srgbClr val="B8CCE4"/>
                    </a:solidFill>
                  </a:tcPr>
                </a:tc>
                <a:extLst>
                  <a:ext uri="{0D108BD9-81ED-4DB2-BD59-A6C34878D82A}">
                    <a16:rowId xmlns:a16="http://schemas.microsoft.com/office/drawing/2014/main" val="3832499445"/>
                  </a:ext>
                </a:extLst>
              </a:tr>
              <a:tr h="266700">
                <a:tc>
                  <a:txBody>
                    <a:bodyPr/>
                    <a:lstStyle/>
                    <a:p>
                      <a:pPr algn="l" fontAlgn="b"/>
                      <a:r>
                        <a:rPr lang="en-US" sz="1600" b="0" i="0" u="none" strike="noStrike" dirty="0" smtClean="0">
                          <a:solidFill>
                            <a:srgbClr val="000000"/>
                          </a:solidFill>
                          <a:effectLst/>
                          <a:latin typeface="Calibri" panose="020F0502020204030204" pitchFamily="34" charset="0"/>
                        </a:rPr>
                        <a:t>Loans</a:t>
                      </a:r>
                      <a:endParaRPr lang="en-US" sz="1600" b="0" i="0" u="none" strike="noStrike" dirty="0">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r" fontAlgn="b"/>
                      <a:r>
                        <a:rPr lang="en-US" sz="1600" b="0" i="0" u="none" strike="noStrike">
                          <a:solidFill>
                            <a:srgbClr val="000000"/>
                          </a:solidFill>
                          <a:effectLst/>
                          <a:latin typeface="Calibri" panose="020F0502020204030204" pitchFamily="34" charset="0"/>
                        </a:rPr>
                        <a:t>0</a:t>
                      </a:r>
                    </a:p>
                  </a:txBody>
                  <a:tcPr marL="0" marR="0" marT="0" marB="0" anchor="b">
                    <a:lnL>
                      <a:noFill/>
                    </a:lnL>
                    <a:lnR>
                      <a:noFill/>
                    </a:lnR>
                    <a:lnT>
                      <a:noFill/>
                    </a:lnT>
                    <a:lnB>
                      <a:noFill/>
                    </a:lnB>
                  </a:tcPr>
                </a:tc>
                <a:tc>
                  <a:txBody>
                    <a:bodyPr/>
                    <a:lstStyle/>
                    <a:p>
                      <a:pPr algn="r" fontAlgn="b"/>
                      <a:r>
                        <a:rPr lang="en-US" sz="1600" b="0" i="0" u="none" strike="noStrike">
                          <a:solidFill>
                            <a:srgbClr val="000000"/>
                          </a:solidFill>
                          <a:effectLst/>
                          <a:latin typeface="Calibri" panose="020F0502020204030204" pitchFamily="34" charset="0"/>
                        </a:rPr>
                        <a:t>0</a:t>
                      </a:r>
                    </a:p>
                  </a:txBody>
                  <a:tcPr marL="0" marR="0" marT="0" marB="0" anchor="b">
                    <a:lnL>
                      <a:noFill/>
                    </a:lnL>
                    <a:lnR>
                      <a:noFill/>
                    </a:lnR>
                    <a:lnT>
                      <a:noFill/>
                    </a:lnT>
                    <a:lnB>
                      <a:noFill/>
                    </a:lnB>
                  </a:tcPr>
                </a:tc>
                <a:tc>
                  <a:txBody>
                    <a:bodyPr/>
                    <a:lstStyle/>
                    <a:p>
                      <a:pPr algn="r" fontAlgn="b"/>
                      <a:r>
                        <a:rPr lang="en-US" sz="1600" b="0" i="0" u="none" strike="noStrike">
                          <a:solidFill>
                            <a:srgbClr val="000000"/>
                          </a:solidFill>
                          <a:effectLst/>
                          <a:latin typeface="Calibri" panose="020F0502020204030204" pitchFamily="34" charset="0"/>
                        </a:rPr>
                        <a:t>0</a:t>
                      </a:r>
                    </a:p>
                  </a:txBody>
                  <a:tcPr marL="0" marR="0" marT="0" marB="0" anchor="b">
                    <a:lnL>
                      <a:noFill/>
                    </a:lnL>
                    <a:lnR>
                      <a:noFill/>
                    </a:lnR>
                    <a:lnT>
                      <a:noFill/>
                    </a:lnT>
                    <a:lnB>
                      <a:noFill/>
                    </a:lnB>
                  </a:tcPr>
                </a:tc>
                <a:tc>
                  <a:txBody>
                    <a:bodyPr/>
                    <a:lstStyle/>
                    <a:p>
                      <a:pPr algn="r" fontAlgn="b"/>
                      <a:r>
                        <a:rPr lang="en-US" sz="1600" b="0" i="0" u="none" strike="noStrike">
                          <a:solidFill>
                            <a:srgbClr val="000000"/>
                          </a:solidFill>
                          <a:effectLst/>
                          <a:latin typeface="Calibri" panose="020F0502020204030204" pitchFamily="34" charset="0"/>
                        </a:rPr>
                        <a:t>0</a:t>
                      </a:r>
                    </a:p>
                  </a:txBody>
                  <a:tcPr marL="0" marR="0" marT="0" marB="0" anchor="b">
                    <a:lnL>
                      <a:noFill/>
                    </a:lnL>
                    <a:lnR>
                      <a:noFill/>
                    </a:lnR>
                    <a:lnT>
                      <a:noFill/>
                    </a:lnT>
                    <a:lnB>
                      <a:noFill/>
                    </a:lnB>
                  </a:tcPr>
                </a:tc>
                <a:tc>
                  <a:txBody>
                    <a:bodyPr/>
                    <a:lstStyle/>
                    <a:p>
                      <a:pPr algn="r" fontAlgn="b"/>
                      <a:r>
                        <a:rPr lang="en-US" sz="1600" b="0" i="0" u="none" strike="noStrike">
                          <a:solidFill>
                            <a:srgbClr val="000000"/>
                          </a:solidFill>
                          <a:effectLst/>
                          <a:latin typeface="Calibri" panose="020F0502020204030204" pitchFamily="34" charset="0"/>
                        </a:rPr>
                        <a:t>0</a:t>
                      </a:r>
                    </a:p>
                  </a:txBody>
                  <a:tcPr marL="0" marR="0" marT="0" marB="0" anchor="b">
                    <a:lnL>
                      <a:noFill/>
                    </a:lnL>
                    <a:lnR>
                      <a:noFill/>
                    </a:lnR>
                    <a:lnT>
                      <a:noFill/>
                    </a:lnT>
                    <a:lnB>
                      <a:noFill/>
                    </a:lnB>
                  </a:tcPr>
                </a:tc>
                <a:tc>
                  <a:txBody>
                    <a:bodyPr/>
                    <a:lstStyle/>
                    <a:p>
                      <a:pPr algn="r" fontAlgn="b"/>
                      <a:r>
                        <a:rPr lang="en-US" sz="1600" b="0" i="0" u="none" strike="noStrike">
                          <a:solidFill>
                            <a:srgbClr val="000000"/>
                          </a:solidFill>
                          <a:effectLst/>
                          <a:latin typeface="Calibri" panose="020F0502020204030204" pitchFamily="34" charset="0"/>
                        </a:rPr>
                        <a:t>0</a:t>
                      </a:r>
                    </a:p>
                  </a:txBody>
                  <a:tcPr marL="0" marR="0" marT="0" marB="0" anchor="b">
                    <a:lnL>
                      <a:noFill/>
                    </a:lnL>
                    <a:lnR>
                      <a:noFill/>
                    </a:lnR>
                    <a:lnT>
                      <a:noFill/>
                    </a:lnT>
                    <a:lnB>
                      <a:noFill/>
                    </a:lnB>
                  </a:tcPr>
                </a:tc>
                <a:extLst>
                  <a:ext uri="{0D108BD9-81ED-4DB2-BD59-A6C34878D82A}">
                    <a16:rowId xmlns:a16="http://schemas.microsoft.com/office/drawing/2014/main" val="3799132670"/>
                  </a:ext>
                </a:extLst>
              </a:tr>
              <a:tr h="266700">
                <a:tc>
                  <a:txBody>
                    <a:bodyPr/>
                    <a:lstStyle/>
                    <a:p>
                      <a:pPr algn="l" fontAlgn="b"/>
                      <a:endParaRPr lang="en-US" sz="16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16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16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16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16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16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extLst>
                  <a:ext uri="{0D108BD9-81ED-4DB2-BD59-A6C34878D82A}">
                    <a16:rowId xmlns:a16="http://schemas.microsoft.com/office/drawing/2014/main" val="4071278892"/>
                  </a:ext>
                </a:extLst>
              </a:tr>
              <a:tr h="266700">
                <a:tc>
                  <a:txBody>
                    <a:bodyPr/>
                    <a:lstStyle/>
                    <a:p>
                      <a:pPr algn="l" fontAlgn="b"/>
                      <a:r>
                        <a:rPr lang="en-US" sz="1600" b="1" i="0" u="none" strike="noStrike">
                          <a:solidFill>
                            <a:srgbClr val="000000"/>
                          </a:solidFill>
                          <a:effectLst/>
                          <a:latin typeface="Calibri" panose="020F0502020204030204" pitchFamily="34" charset="0"/>
                        </a:rPr>
                        <a:t>Shareholders' equity</a:t>
                      </a:r>
                    </a:p>
                  </a:txBody>
                  <a:tcPr marL="0" marR="0" marT="0" marB="0" anchor="b">
                    <a:lnL>
                      <a:noFill/>
                    </a:lnL>
                    <a:lnR>
                      <a:noFill/>
                    </a:lnR>
                    <a:lnT>
                      <a:noFill/>
                    </a:lnT>
                    <a:lnB>
                      <a:noFill/>
                    </a:lnB>
                    <a:solidFill>
                      <a:srgbClr val="B8CCE4"/>
                    </a:solidFill>
                  </a:tcPr>
                </a:tc>
                <a:tc>
                  <a:txBody>
                    <a:bodyPr/>
                    <a:lstStyle/>
                    <a:p>
                      <a:pPr algn="l" fontAlgn="b"/>
                      <a:r>
                        <a:rPr lang="en-US" sz="1600" b="1" i="0" u="none" strike="noStrike">
                          <a:solidFill>
                            <a:srgbClr val="000000"/>
                          </a:solidFill>
                          <a:effectLst/>
                          <a:latin typeface="Calibri" panose="020F0502020204030204" pitchFamily="34" charset="0"/>
                        </a:rPr>
                        <a:t> </a:t>
                      </a:r>
                    </a:p>
                  </a:txBody>
                  <a:tcPr marL="0" marR="0" marT="0" marB="0" anchor="b">
                    <a:lnL>
                      <a:noFill/>
                    </a:lnL>
                    <a:lnR>
                      <a:noFill/>
                    </a:lnR>
                    <a:lnT>
                      <a:noFill/>
                    </a:lnT>
                    <a:lnB>
                      <a:noFill/>
                    </a:lnB>
                    <a:solidFill>
                      <a:srgbClr val="B8CCE4"/>
                    </a:solidFill>
                  </a:tcPr>
                </a:tc>
                <a:tc>
                  <a:txBody>
                    <a:bodyPr/>
                    <a:lstStyle/>
                    <a:p>
                      <a:pPr algn="r" fontAlgn="b"/>
                      <a:r>
                        <a:rPr lang="en-US" sz="1600" b="1" i="0" u="none" strike="noStrike">
                          <a:solidFill>
                            <a:srgbClr val="000000"/>
                          </a:solidFill>
                          <a:effectLst/>
                          <a:latin typeface="Calibri" panose="020F0502020204030204" pitchFamily="34" charset="0"/>
                        </a:rPr>
                        <a:t>1,071</a:t>
                      </a:r>
                    </a:p>
                  </a:txBody>
                  <a:tcPr marL="0" marR="0" marT="0" marB="0" anchor="b">
                    <a:lnL>
                      <a:noFill/>
                    </a:lnL>
                    <a:lnR>
                      <a:noFill/>
                    </a:lnR>
                    <a:lnT>
                      <a:noFill/>
                    </a:lnT>
                    <a:lnB>
                      <a:noFill/>
                    </a:lnB>
                    <a:solidFill>
                      <a:srgbClr val="B8CCE4"/>
                    </a:solidFill>
                  </a:tcPr>
                </a:tc>
                <a:tc>
                  <a:txBody>
                    <a:bodyPr/>
                    <a:lstStyle/>
                    <a:p>
                      <a:pPr algn="r" fontAlgn="b"/>
                      <a:r>
                        <a:rPr lang="en-US" sz="1600" b="1" i="0" u="none" strike="noStrike">
                          <a:solidFill>
                            <a:srgbClr val="000000"/>
                          </a:solidFill>
                          <a:effectLst/>
                          <a:latin typeface="Calibri" panose="020F0502020204030204" pitchFamily="34" charset="0"/>
                        </a:rPr>
                        <a:t>2,159</a:t>
                      </a:r>
                    </a:p>
                  </a:txBody>
                  <a:tcPr marL="0" marR="0" marT="0" marB="0" anchor="b">
                    <a:lnL>
                      <a:noFill/>
                    </a:lnL>
                    <a:lnR>
                      <a:noFill/>
                    </a:lnR>
                    <a:lnT>
                      <a:noFill/>
                    </a:lnT>
                    <a:lnB>
                      <a:noFill/>
                    </a:lnB>
                    <a:solidFill>
                      <a:srgbClr val="B8CCE4"/>
                    </a:solidFill>
                  </a:tcPr>
                </a:tc>
                <a:tc>
                  <a:txBody>
                    <a:bodyPr/>
                    <a:lstStyle/>
                    <a:p>
                      <a:pPr algn="r" fontAlgn="b"/>
                      <a:r>
                        <a:rPr lang="en-US" sz="1600" b="1" i="0" u="none" strike="noStrike">
                          <a:solidFill>
                            <a:srgbClr val="000000"/>
                          </a:solidFill>
                          <a:effectLst/>
                          <a:latin typeface="Calibri" panose="020F0502020204030204" pitchFamily="34" charset="0"/>
                        </a:rPr>
                        <a:t>3,263</a:t>
                      </a:r>
                    </a:p>
                  </a:txBody>
                  <a:tcPr marL="0" marR="0" marT="0" marB="0" anchor="b">
                    <a:lnL>
                      <a:noFill/>
                    </a:lnL>
                    <a:lnR>
                      <a:noFill/>
                    </a:lnR>
                    <a:lnT>
                      <a:noFill/>
                    </a:lnT>
                    <a:lnB>
                      <a:noFill/>
                    </a:lnB>
                    <a:solidFill>
                      <a:srgbClr val="B8CCE4"/>
                    </a:solidFill>
                  </a:tcPr>
                </a:tc>
                <a:tc>
                  <a:txBody>
                    <a:bodyPr/>
                    <a:lstStyle/>
                    <a:p>
                      <a:pPr algn="r" fontAlgn="b"/>
                      <a:r>
                        <a:rPr lang="en-US" sz="1600" b="1" i="0" u="none" strike="noStrike">
                          <a:solidFill>
                            <a:srgbClr val="000000"/>
                          </a:solidFill>
                          <a:effectLst/>
                          <a:latin typeface="Calibri" panose="020F0502020204030204" pitchFamily="34" charset="0"/>
                        </a:rPr>
                        <a:t>4,310</a:t>
                      </a:r>
                    </a:p>
                  </a:txBody>
                  <a:tcPr marL="0" marR="0" marT="0" marB="0" anchor="b">
                    <a:lnL>
                      <a:noFill/>
                    </a:lnL>
                    <a:lnR>
                      <a:noFill/>
                    </a:lnR>
                    <a:lnT>
                      <a:noFill/>
                    </a:lnT>
                    <a:lnB>
                      <a:noFill/>
                    </a:lnB>
                    <a:solidFill>
                      <a:srgbClr val="B8CCE4"/>
                    </a:solidFill>
                  </a:tcPr>
                </a:tc>
                <a:tc>
                  <a:txBody>
                    <a:bodyPr/>
                    <a:lstStyle/>
                    <a:p>
                      <a:pPr algn="r" fontAlgn="b"/>
                      <a:r>
                        <a:rPr lang="en-US" sz="1600" b="1" i="0" u="none" strike="noStrike">
                          <a:solidFill>
                            <a:srgbClr val="000000"/>
                          </a:solidFill>
                          <a:effectLst/>
                          <a:latin typeface="Calibri" panose="020F0502020204030204" pitchFamily="34" charset="0"/>
                        </a:rPr>
                        <a:t>5,350</a:t>
                      </a:r>
                    </a:p>
                  </a:txBody>
                  <a:tcPr marL="0" marR="0" marT="0" marB="0" anchor="b">
                    <a:lnL>
                      <a:noFill/>
                    </a:lnL>
                    <a:lnR>
                      <a:noFill/>
                    </a:lnR>
                    <a:lnT>
                      <a:noFill/>
                    </a:lnT>
                    <a:lnB>
                      <a:noFill/>
                    </a:lnB>
                    <a:solidFill>
                      <a:srgbClr val="B8CCE4"/>
                    </a:solidFill>
                  </a:tcPr>
                </a:tc>
                <a:extLst>
                  <a:ext uri="{0D108BD9-81ED-4DB2-BD59-A6C34878D82A}">
                    <a16:rowId xmlns:a16="http://schemas.microsoft.com/office/drawing/2014/main" val="195501763"/>
                  </a:ext>
                </a:extLst>
              </a:tr>
              <a:tr h="266700">
                <a:tc>
                  <a:txBody>
                    <a:bodyPr/>
                    <a:lstStyle/>
                    <a:p>
                      <a:pPr algn="l" fontAlgn="b"/>
                      <a:r>
                        <a:rPr lang="en-US" sz="1600" b="0" i="0" u="none" strike="noStrike">
                          <a:solidFill>
                            <a:srgbClr val="000000"/>
                          </a:solidFill>
                          <a:effectLst/>
                          <a:latin typeface="Calibri" panose="020F0502020204030204" pitchFamily="34" charset="0"/>
                        </a:rPr>
                        <a:t>Contributed equity</a:t>
                      </a:r>
                    </a:p>
                  </a:txBody>
                  <a:tcPr marL="0" marR="0" marT="0" marB="0" anchor="b">
                    <a:lnL>
                      <a:noFill/>
                    </a:lnL>
                    <a:lnR>
                      <a:noFill/>
                    </a:lnR>
                    <a:lnT>
                      <a:noFill/>
                    </a:lnT>
                    <a:lnB>
                      <a:noFill/>
                    </a:lnB>
                  </a:tcPr>
                </a:tc>
                <a:tc>
                  <a:txBody>
                    <a:bodyPr/>
                    <a:lstStyle/>
                    <a:p>
                      <a:pPr algn="r" fontAlgn="b"/>
                      <a:r>
                        <a:rPr lang="en-US" sz="1600" b="0" i="0" u="none" strike="noStrike">
                          <a:solidFill>
                            <a:srgbClr val="000000"/>
                          </a:solidFill>
                          <a:effectLst/>
                          <a:latin typeface="Calibri" panose="020F0502020204030204" pitchFamily="34" charset="0"/>
                        </a:rPr>
                        <a:t>0</a:t>
                      </a:r>
                    </a:p>
                  </a:txBody>
                  <a:tcPr marL="0" marR="0" marT="0" marB="0" anchor="b">
                    <a:lnL>
                      <a:noFill/>
                    </a:lnL>
                    <a:lnR>
                      <a:noFill/>
                    </a:lnR>
                    <a:lnT>
                      <a:noFill/>
                    </a:lnT>
                    <a:lnB>
                      <a:noFill/>
                    </a:lnB>
                  </a:tcPr>
                </a:tc>
                <a:tc>
                  <a:txBody>
                    <a:bodyPr/>
                    <a:lstStyle/>
                    <a:p>
                      <a:pPr algn="r" fontAlgn="b"/>
                      <a:r>
                        <a:rPr lang="en-US" sz="1600" b="0" i="0" u="none" strike="noStrike">
                          <a:solidFill>
                            <a:srgbClr val="000000"/>
                          </a:solidFill>
                          <a:effectLst/>
                          <a:latin typeface="Calibri" panose="020F0502020204030204" pitchFamily="34" charset="0"/>
                        </a:rPr>
                        <a:t>1,544</a:t>
                      </a:r>
                    </a:p>
                  </a:txBody>
                  <a:tcPr marL="0" marR="0" marT="0" marB="0" anchor="b">
                    <a:lnL>
                      <a:noFill/>
                    </a:lnL>
                    <a:lnR>
                      <a:noFill/>
                    </a:lnR>
                    <a:lnT>
                      <a:noFill/>
                    </a:lnT>
                    <a:lnB>
                      <a:noFill/>
                    </a:lnB>
                  </a:tcPr>
                </a:tc>
                <a:tc>
                  <a:txBody>
                    <a:bodyPr/>
                    <a:lstStyle/>
                    <a:p>
                      <a:pPr algn="r" fontAlgn="b"/>
                      <a:r>
                        <a:rPr lang="en-US" sz="1600" b="0" i="0" u="none" strike="noStrike">
                          <a:solidFill>
                            <a:srgbClr val="000000"/>
                          </a:solidFill>
                          <a:effectLst/>
                          <a:latin typeface="Calibri" panose="020F0502020204030204" pitchFamily="34" charset="0"/>
                        </a:rPr>
                        <a:t>1,945</a:t>
                      </a:r>
                    </a:p>
                  </a:txBody>
                  <a:tcPr marL="0" marR="0" marT="0" marB="0" anchor="b">
                    <a:lnL>
                      <a:noFill/>
                    </a:lnL>
                    <a:lnR>
                      <a:noFill/>
                    </a:lnR>
                    <a:lnT>
                      <a:noFill/>
                    </a:lnT>
                    <a:lnB>
                      <a:noFill/>
                    </a:lnB>
                  </a:tcPr>
                </a:tc>
                <a:tc>
                  <a:txBody>
                    <a:bodyPr/>
                    <a:lstStyle/>
                    <a:p>
                      <a:pPr algn="r" fontAlgn="b"/>
                      <a:r>
                        <a:rPr lang="en-US" sz="1600" b="0" i="0" u="none" strike="noStrike">
                          <a:solidFill>
                            <a:srgbClr val="000000"/>
                          </a:solidFill>
                          <a:effectLst/>
                          <a:latin typeface="Calibri" panose="020F0502020204030204" pitchFamily="34" charset="0"/>
                        </a:rPr>
                        <a:t>1,957</a:t>
                      </a:r>
                    </a:p>
                  </a:txBody>
                  <a:tcPr marL="0" marR="0" marT="0" marB="0" anchor="b">
                    <a:lnL>
                      <a:noFill/>
                    </a:lnL>
                    <a:lnR>
                      <a:noFill/>
                    </a:lnR>
                    <a:lnT>
                      <a:noFill/>
                    </a:lnT>
                    <a:lnB>
                      <a:noFill/>
                    </a:lnB>
                  </a:tcPr>
                </a:tc>
                <a:tc>
                  <a:txBody>
                    <a:bodyPr/>
                    <a:lstStyle/>
                    <a:p>
                      <a:pPr algn="r" fontAlgn="b"/>
                      <a:r>
                        <a:rPr lang="en-US" sz="1600" b="0" i="0" u="none" strike="noStrike">
                          <a:solidFill>
                            <a:srgbClr val="000000"/>
                          </a:solidFill>
                          <a:effectLst/>
                          <a:latin typeface="Calibri" panose="020F0502020204030204" pitchFamily="34" charset="0"/>
                        </a:rPr>
                        <a:t>1,957</a:t>
                      </a:r>
                    </a:p>
                  </a:txBody>
                  <a:tcPr marL="0" marR="0" marT="0" marB="0" anchor="b">
                    <a:lnL>
                      <a:noFill/>
                    </a:lnL>
                    <a:lnR>
                      <a:noFill/>
                    </a:lnR>
                    <a:lnT>
                      <a:noFill/>
                    </a:lnT>
                    <a:lnB>
                      <a:noFill/>
                    </a:lnB>
                  </a:tcPr>
                </a:tc>
                <a:tc>
                  <a:txBody>
                    <a:bodyPr/>
                    <a:lstStyle/>
                    <a:p>
                      <a:pPr algn="r" fontAlgn="b"/>
                      <a:r>
                        <a:rPr lang="en-US" sz="1600" b="0" i="0" u="none" strike="noStrike">
                          <a:solidFill>
                            <a:srgbClr val="000000"/>
                          </a:solidFill>
                          <a:effectLst/>
                          <a:latin typeface="Calibri" panose="020F0502020204030204" pitchFamily="34" charset="0"/>
                        </a:rPr>
                        <a:t>1,957</a:t>
                      </a:r>
                    </a:p>
                  </a:txBody>
                  <a:tcPr marL="0" marR="0" marT="0" marB="0" anchor="b">
                    <a:lnL>
                      <a:noFill/>
                    </a:lnL>
                    <a:lnR>
                      <a:noFill/>
                    </a:lnR>
                    <a:lnT>
                      <a:noFill/>
                    </a:lnT>
                    <a:lnB>
                      <a:noFill/>
                    </a:lnB>
                  </a:tcPr>
                </a:tc>
                <a:extLst>
                  <a:ext uri="{0D108BD9-81ED-4DB2-BD59-A6C34878D82A}">
                    <a16:rowId xmlns:a16="http://schemas.microsoft.com/office/drawing/2014/main" val="2912967247"/>
                  </a:ext>
                </a:extLst>
              </a:tr>
              <a:tr h="266700">
                <a:tc>
                  <a:txBody>
                    <a:bodyPr/>
                    <a:lstStyle/>
                    <a:p>
                      <a:pPr algn="l" fontAlgn="b"/>
                      <a:r>
                        <a:rPr lang="en-US" sz="1600" b="0" i="0" u="none" strike="noStrike">
                          <a:solidFill>
                            <a:srgbClr val="000000"/>
                          </a:solidFill>
                          <a:effectLst/>
                          <a:latin typeface="Calibri" panose="020F0502020204030204" pitchFamily="34" charset="0"/>
                        </a:rPr>
                        <a:t>Retained earnings</a:t>
                      </a:r>
                    </a:p>
                  </a:txBody>
                  <a:tcPr marL="0" marR="0" marT="0" marB="0" anchor="b">
                    <a:lnL>
                      <a:noFill/>
                    </a:lnL>
                    <a:lnR>
                      <a:noFill/>
                    </a:lnR>
                    <a:lnT>
                      <a:noFill/>
                    </a:lnT>
                    <a:lnB>
                      <a:noFill/>
                    </a:lnB>
                  </a:tcPr>
                </a:tc>
                <a:tc>
                  <a:txBody>
                    <a:bodyPr/>
                    <a:lstStyle/>
                    <a:p>
                      <a:pPr algn="r" fontAlgn="b"/>
                      <a:r>
                        <a:rPr lang="en-US" sz="1600" b="0" i="0" u="none" strike="noStrike">
                          <a:solidFill>
                            <a:srgbClr val="000000"/>
                          </a:solidFill>
                          <a:effectLst/>
                          <a:latin typeface="Calibri" panose="020F0502020204030204" pitchFamily="34" charset="0"/>
                        </a:rPr>
                        <a:t>0</a:t>
                      </a:r>
                    </a:p>
                  </a:txBody>
                  <a:tcPr marL="0" marR="0" marT="0" marB="0" anchor="b">
                    <a:lnL>
                      <a:noFill/>
                    </a:lnL>
                    <a:lnR>
                      <a:noFill/>
                    </a:lnR>
                    <a:lnT>
                      <a:noFill/>
                    </a:lnT>
                    <a:lnB>
                      <a:noFill/>
                    </a:lnB>
                  </a:tcPr>
                </a:tc>
                <a:tc>
                  <a:txBody>
                    <a:bodyPr/>
                    <a:lstStyle/>
                    <a:p>
                      <a:pPr algn="r" fontAlgn="b"/>
                      <a:r>
                        <a:rPr lang="en-US" sz="1600" b="0" i="0" u="none" strike="noStrike">
                          <a:solidFill>
                            <a:srgbClr val="000000"/>
                          </a:solidFill>
                          <a:effectLst/>
                          <a:latin typeface="Calibri" panose="020F0502020204030204" pitchFamily="34" charset="0"/>
                        </a:rPr>
                        <a:t>-474</a:t>
                      </a:r>
                    </a:p>
                  </a:txBody>
                  <a:tcPr marL="0" marR="0" marT="0" marB="0" anchor="b">
                    <a:lnL>
                      <a:noFill/>
                    </a:lnL>
                    <a:lnR>
                      <a:noFill/>
                    </a:lnR>
                    <a:lnT>
                      <a:noFill/>
                    </a:lnT>
                    <a:lnB>
                      <a:noFill/>
                    </a:lnB>
                  </a:tcPr>
                </a:tc>
                <a:tc>
                  <a:txBody>
                    <a:bodyPr/>
                    <a:lstStyle/>
                    <a:p>
                      <a:pPr algn="r" fontAlgn="b"/>
                      <a:r>
                        <a:rPr lang="en-US" sz="1600" b="0" i="0" u="none" strike="noStrike">
                          <a:solidFill>
                            <a:srgbClr val="000000"/>
                          </a:solidFill>
                          <a:effectLst/>
                          <a:latin typeface="Calibri" panose="020F0502020204030204" pitchFamily="34" charset="0"/>
                        </a:rPr>
                        <a:t>214</a:t>
                      </a:r>
                    </a:p>
                  </a:txBody>
                  <a:tcPr marL="0" marR="0" marT="0" marB="0" anchor="b">
                    <a:lnL>
                      <a:noFill/>
                    </a:lnL>
                    <a:lnR>
                      <a:noFill/>
                    </a:lnR>
                    <a:lnT>
                      <a:noFill/>
                    </a:lnT>
                    <a:lnB>
                      <a:noFill/>
                    </a:lnB>
                  </a:tcPr>
                </a:tc>
                <a:tc>
                  <a:txBody>
                    <a:bodyPr/>
                    <a:lstStyle/>
                    <a:p>
                      <a:pPr algn="r" fontAlgn="b"/>
                      <a:r>
                        <a:rPr lang="en-US" sz="1600" b="0" i="0" u="none" strike="noStrike">
                          <a:solidFill>
                            <a:srgbClr val="000000"/>
                          </a:solidFill>
                          <a:effectLst/>
                          <a:latin typeface="Calibri" panose="020F0502020204030204" pitchFamily="34" charset="0"/>
                        </a:rPr>
                        <a:t>1,897</a:t>
                      </a:r>
                    </a:p>
                  </a:txBody>
                  <a:tcPr marL="0" marR="0" marT="0" marB="0" anchor="b">
                    <a:lnL>
                      <a:noFill/>
                    </a:lnL>
                    <a:lnR>
                      <a:noFill/>
                    </a:lnR>
                    <a:lnT>
                      <a:noFill/>
                    </a:lnT>
                    <a:lnB>
                      <a:noFill/>
                    </a:lnB>
                  </a:tcPr>
                </a:tc>
                <a:tc>
                  <a:txBody>
                    <a:bodyPr/>
                    <a:lstStyle/>
                    <a:p>
                      <a:pPr algn="r" fontAlgn="b"/>
                      <a:r>
                        <a:rPr lang="en-US" sz="1600" b="0" i="0" u="none" strike="noStrike">
                          <a:solidFill>
                            <a:srgbClr val="000000"/>
                          </a:solidFill>
                          <a:effectLst/>
                          <a:latin typeface="Calibri" panose="020F0502020204030204" pitchFamily="34" charset="0"/>
                        </a:rPr>
                        <a:t>4,839</a:t>
                      </a:r>
                    </a:p>
                  </a:txBody>
                  <a:tcPr marL="0" marR="0" marT="0" marB="0" anchor="b">
                    <a:lnL>
                      <a:noFill/>
                    </a:lnL>
                    <a:lnR>
                      <a:noFill/>
                    </a:lnR>
                    <a:lnT>
                      <a:noFill/>
                    </a:lnT>
                    <a:lnB>
                      <a:noFill/>
                    </a:lnB>
                  </a:tcPr>
                </a:tc>
                <a:tc>
                  <a:txBody>
                    <a:bodyPr/>
                    <a:lstStyle/>
                    <a:p>
                      <a:pPr algn="r" fontAlgn="b"/>
                      <a:r>
                        <a:rPr lang="en-US" sz="1600" b="0" i="0" u="none" strike="noStrike">
                          <a:solidFill>
                            <a:srgbClr val="000000"/>
                          </a:solidFill>
                          <a:effectLst/>
                          <a:latin typeface="Calibri" panose="020F0502020204030204" pitchFamily="34" charset="0"/>
                        </a:rPr>
                        <a:t>8,856</a:t>
                      </a:r>
                    </a:p>
                  </a:txBody>
                  <a:tcPr marL="0" marR="0" marT="0" marB="0" anchor="b">
                    <a:lnL>
                      <a:noFill/>
                    </a:lnL>
                    <a:lnR>
                      <a:noFill/>
                    </a:lnR>
                    <a:lnT>
                      <a:noFill/>
                    </a:lnT>
                    <a:lnB>
                      <a:noFill/>
                    </a:lnB>
                  </a:tcPr>
                </a:tc>
                <a:extLst>
                  <a:ext uri="{0D108BD9-81ED-4DB2-BD59-A6C34878D82A}">
                    <a16:rowId xmlns:a16="http://schemas.microsoft.com/office/drawing/2014/main" val="3296916705"/>
                  </a:ext>
                </a:extLst>
              </a:tr>
              <a:tr h="266700">
                <a:tc>
                  <a:txBody>
                    <a:bodyPr/>
                    <a:lstStyle/>
                    <a:p>
                      <a:pPr algn="l" fontAlgn="b"/>
                      <a:r>
                        <a:rPr lang="en-US" sz="1600" b="0" i="0" u="none" strike="noStrike">
                          <a:solidFill>
                            <a:srgbClr val="000000"/>
                          </a:solidFill>
                          <a:effectLst/>
                          <a:latin typeface="Calibri" panose="020F0502020204030204" pitchFamily="34" charset="0"/>
                        </a:rPr>
                        <a:t>Dividends paid</a:t>
                      </a:r>
                    </a:p>
                  </a:txBody>
                  <a:tcPr marL="0" marR="0" marT="0" marB="0" anchor="b">
                    <a:lnL>
                      <a:noFill/>
                    </a:lnL>
                    <a:lnR>
                      <a:noFill/>
                    </a:lnR>
                    <a:lnT>
                      <a:noFill/>
                    </a:lnT>
                    <a:lnB>
                      <a:noFill/>
                    </a:lnB>
                  </a:tcPr>
                </a:tc>
                <a:tc>
                  <a:txBody>
                    <a:bodyPr/>
                    <a:lstStyle/>
                    <a:p>
                      <a:pPr algn="l" fontAlgn="b"/>
                      <a:endParaRPr lang="en-US" sz="16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r" fontAlgn="b"/>
                      <a:r>
                        <a:rPr lang="en-US" sz="1600" b="0" i="0" u="none" strike="noStrike">
                          <a:solidFill>
                            <a:srgbClr val="000000"/>
                          </a:solidFill>
                          <a:effectLst/>
                          <a:latin typeface="Calibri" panose="020F0502020204030204" pitchFamily="34" charset="0"/>
                        </a:rPr>
                        <a:t>0</a:t>
                      </a:r>
                    </a:p>
                  </a:txBody>
                  <a:tcPr marL="0" marR="0" marT="0" marB="0" anchor="b">
                    <a:lnL>
                      <a:noFill/>
                    </a:lnL>
                    <a:lnR>
                      <a:noFill/>
                    </a:lnR>
                    <a:lnT>
                      <a:noFill/>
                    </a:lnT>
                    <a:lnB>
                      <a:noFill/>
                    </a:lnB>
                  </a:tcPr>
                </a:tc>
                <a:tc>
                  <a:txBody>
                    <a:bodyPr/>
                    <a:lstStyle/>
                    <a:p>
                      <a:pPr algn="r" fontAlgn="b"/>
                      <a:r>
                        <a:rPr lang="en-US" sz="1600" b="0" i="0" u="none" strike="noStrike">
                          <a:solidFill>
                            <a:srgbClr val="000000"/>
                          </a:solidFill>
                          <a:effectLst/>
                          <a:latin typeface="Calibri" panose="020F0502020204030204" pitchFamily="34" charset="0"/>
                        </a:rPr>
                        <a:t>0</a:t>
                      </a:r>
                    </a:p>
                  </a:txBody>
                  <a:tcPr marL="0" marR="0" marT="0" marB="0" anchor="b">
                    <a:lnL>
                      <a:noFill/>
                    </a:lnL>
                    <a:lnR>
                      <a:noFill/>
                    </a:lnR>
                    <a:lnT>
                      <a:noFill/>
                    </a:lnT>
                    <a:lnB>
                      <a:noFill/>
                    </a:lnB>
                  </a:tcPr>
                </a:tc>
                <a:tc>
                  <a:txBody>
                    <a:bodyPr/>
                    <a:lstStyle/>
                    <a:p>
                      <a:pPr algn="r" fontAlgn="b"/>
                      <a:r>
                        <a:rPr lang="en-US" sz="1600" b="0" i="0" u="none" strike="noStrike">
                          <a:solidFill>
                            <a:srgbClr val="000000"/>
                          </a:solidFill>
                          <a:effectLst/>
                          <a:latin typeface="Calibri" panose="020F0502020204030204" pitchFamily="34" charset="0"/>
                        </a:rPr>
                        <a:t>-591</a:t>
                      </a:r>
                    </a:p>
                  </a:txBody>
                  <a:tcPr marL="0" marR="0" marT="0" marB="0" anchor="b">
                    <a:lnL>
                      <a:noFill/>
                    </a:lnL>
                    <a:lnR>
                      <a:noFill/>
                    </a:lnR>
                    <a:lnT>
                      <a:noFill/>
                    </a:lnT>
                    <a:lnB>
                      <a:noFill/>
                    </a:lnB>
                  </a:tcPr>
                </a:tc>
                <a:tc>
                  <a:txBody>
                    <a:bodyPr/>
                    <a:lstStyle/>
                    <a:p>
                      <a:pPr algn="r" fontAlgn="b"/>
                      <a:r>
                        <a:rPr lang="en-US" sz="1600" b="0" i="0" u="none" strike="noStrike">
                          <a:solidFill>
                            <a:srgbClr val="000000"/>
                          </a:solidFill>
                          <a:effectLst/>
                          <a:latin typeface="Calibri" panose="020F0502020204030204" pitchFamily="34" charset="0"/>
                        </a:rPr>
                        <a:t>-2,486</a:t>
                      </a:r>
                    </a:p>
                  </a:txBody>
                  <a:tcPr marL="0" marR="0" marT="0" marB="0" anchor="b">
                    <a:lnL>
                      <a:noFill/>
                    </a:lnL>
                    <a:lnR>
                      <a:noFill/>
                    </a:lnR>
                    <a:lnT>
                      <a:noFill/>
                    </a:lnT>
                    <a:lnB>
                      <a:noFill/>
                    </a:lnB>
                  </a:tcPr>
                </a:tc>
                <a:tc>
                  <a:txBody>
                    <a:bodyPr/>
                    <a:lstStyle/>
                    <a:p>
                      <a:pPr algn="r" fontAlgn="b"/>
                      <a:r>
                        <a:rPr lang="en-US" sz="1600" b="0" i="0" u="none" strike="noStrike">
                          <a:solidFill>
                            <a:srgbClr val="000000"/>
                          </a:solidFill>
                          <a:effectLst/>
                          <a:latin typeface="Calibri" panose="020F0502020204030204" pitchFamily="34" charset="0"/>
                        </a:rPr>
                        <a:t>-5,462</a:t>
                      </a:r>
                    </a:p>
                  </a:txBody>
                  <a:tcPr marL="0" marR="0" marT="0" marB="0" anchor="b">
                    <a:lnL>
                      <a:noFill/>
                    </a:lnL>
                    <a:lnR>
                      <a:noFill/>
                    </a:lnR>
                    <a:lnT>
                      <a:noFill/>
                    </a:lnT>
                    <a:lnB>
                      <a:noFill/>
                    </a:lnB>
                  </a:tcPr>
                </a:tc>
                <a:extLst>
                  <a:ext uri="{0D108BD9-81ED-4DB2-BD59-A6C34878D82A}">
                    <a16:rowId xmlns:a16="http://schemas.microsoft.com/office/drawing/2014/main" val="3853075129"/>
                  </a:ext>
                </a:extLst>
              </a:tr>
              <a:tr h="266700">
                <a:tc>
                  <a:txBody>
                    <a:bodyPr/>
                    <a:lstStyle/>
                    <a:p>
                      <a:pPr algn="l" fontAlgn="b"/>
                      <a:r>
                        <a:rPr lang="en-US" sz="1600" b="1" i="0" u="none" strike="noStrike">
                          <a:solidFill>
                            <a:srgbClr val="000000"/>
                          </a:solidFill>
                          <a:effectLst/>
                          <a:latin typeface="Calibri" panose="020F0502020204030204" pitchFamily="34" charset="0"/>
                        </a:rPr>
                        <a:t>Equity+Liabilities</a:t>
                      </a:r>
                    </a:p>
                  </a:txBody>
                  <a:tcPr marL="0" marR="0" marT="0" marB="0" anchor="b">
                    <a:lnL>
                      <a:noFill/>
                    </a:lnL>
                    <a:lnR>
                      <a:noFill/>
                    </a:lnR>
                    <a:lnT>
                      <a:noFill/>
                    </a:lnT>
                    <a:lnB>
                      <a:noFill/>
                    </a:lnB>
                    <a:solidFill>
                      <a:srgbClr val="B8CCE4"/>
                    </a:solidFill>
                  </a:tcPr>
                </a:tc>
                <a:tc>
                  <a:txBody>
                    <a:bodyPr/>
                    <a:lstStyle/>
                    <a:p>
                      <a:pPr algn="r" fontAlgn="b"/>
                      <a:r>
                        <a:rPr lang="en-US" sz="1600" b="1" i="0" u="none" strike="noStrike">
                          <a:solidFill>
                            <a:srgbClr val="000000"/>
                          </a:solidFill>
                          <a:effectLst/>
                          <a:latin typeface="Calibri" panose="020F0502020204030204" pitchFamily="34" charset="0"/>
                        </a:rPr>
                        <a:t>0</a:t>
                      </a:r>
                    </a:p>
                  </a:txBody>
                  <a:tcPr marL="0" marR="0" marT="0" marB="0" anchor="b">
                    <a:lnL>
                      <a:noFill/>
                    </a:lnL>
                    <a:lnR>
                      <a:noFill/>
                    </a:lnR>
                    <a:lnT>
                      <a:noFill/>
                    </a:lnT>
                    <a:lnB>
                      <a:noFill/>
                    </a:lnB>
                    <a:solidFill>
                      <a:srgbClr val="B8CCE4"/>
                    </a:solidFill>
                  </a:tcPr>
                </a:tc>
                <a:tc>
                  <a:txBody>
                    <a:bodyPr/>
                    <a:lstStyle/>
                    <a:p>
                      <a:pPr algn="r" fontAlgn="b"/>
                      <a:r>
                        <a:rPr lang="en-US" sz="1600" b="1" i="0" u="none" strike="noStrike">
                          <a:solidFill>
                            <a:srgbClr val="000000"/>
                          </a:solidFill>
                          <a:effectLst/>
                          <a:latin typeface="Calibri" panose="020F0502020204030204" pitchFamily="34" charset="0"/>
                        </a:rPr>
                        <a:t>1,071</a:t>
                      </a:r>
                    </a:p>
                  </a:txBody>
                  <a:tcPr marL="0" marR="0" marT="0" marB="0" anchor="b">
                    <a:lnL>
                      <a:noFill/>
                    </a:lnL>
                    <a:lnR>
                      <a:noFill/>
                    </a:lnR>
                    <a:lnT>
                      <a:noFill/>
                    </a:lnT>
                    <a:lnB>
                      <a:noFill/>
                    </a:lnB>
                    <a:solidFill>
                      <a:srgbClr val="B8CCE4"/>
                    </a:solidFill>
                  </a:tcPr>
                </a:tc>
                <a:tc>
                  <a:txBody>
                    <a:bodyPr/>
                    <a:lstStyle/>
                    <a:p>
                      <a:pPr algn="r" fontAlgn="b"/>
                      <a:r>
                        <a:rPr lang="en-US" sz="1600" b="1" i="0" u="none" strike="noStrike">
                          <a:solidFill>
                            <a:srgbClr val="000000"/>
                          </a:solidFill>
                          <a:effectLst/>
                          <a:latin typeface="Calibri" panose="020F0502020204030204" pitchFamily="34" charset="0"/>
                        </a:rPr>
                        <a:t>2,159</a:t>
                      </a:r>
                    </a:p>
                  </a:txBody>
                  <a:tcPr marL="0" marR="0" marT="0" marB="0" anchor="b">
                    <a:lnL>
                      <a:noFill/>
                    </a:lnL>
                    <a:lnR>
                      <a:noFill/>
                    </a:lnR>
                    <a:lnT>
                      <a:noFill/>
                    </a:lnT>
                    <a:lnB>
                      <a:noFill/>
                    </a:lnB>
                    <a:solidFill>
                      <a:srgbClr val="B8CCE4"/>
                    </a:solidFill>
                  </a:tcPr>
                </a:tc>
                <a:tc>
                  <a:txBody>
                    <a:bodyPr/>
                    <a:lstStyle/>
                    <a:p>
                      <a:pPr algn="r" fontAlgn="b"/>
                      <a:r>
                        <a:rPr lang="en-US" sz="1600" b="1" i="0" u="none" strike="noStrike">
                          <a:solidFill>
                            <a:srgbClr val="000000"/>
                          </a:solidFill>
                          <a:effectLst/>
                          <a:latin typeface="Calibri" panose="020F0502020204030204" pitchFamily="34" charset="0"/>
                        </a:rPr>
                        <a:t>3,263</a:t>
                      </a:r>
                    </a:p>
                  </a:txBody>
                  <a:tcPr marL="0" marR="0" marT="0" marB="0" anchor="b">
                    <a:lnL>
                      <a:noFill/>
                    </a:lnL>
                    <a:lnR>
                      <a:noFill/>
                    </a:lnR>
                    <a:lnT>
                      <a:noFill/>
                    </a:lnT>
                    <a:lnB>
                      <a:noFill/>
                    </a:lnB>
                    <a:solidFill>
                      <a:srgbClr val="B8CCE4"/>
                    </a:solidFill>
                  </a:tcPr>
                </a:tc>
                <a:tc>
                  <a:txBody>
                    <a:bodyPr/>
                    <a:lstStyle/>
                    <a:p>
                      <a:pPr algn="r" fontAlgn="b"/>
                      <a:r>
                        <a:rPr lang="en-US" sz="1600" b="1" i="0" u="none" strike="noStrike">
                          <a:solidFill>
                            <a:srgbClr val="000000"/>
                          </a:solidFill>
                          <a:effectLst/>
                          <a:latin typeface="Calibri" panose="020F0502020204030204" pitchFamily="34" charset="0"/>
                        </a:rPr>
                        <a:t>4,310</a:t>
                      </a:r>
                    </a:p>
                  </a:txBody>
                  <a:tcPr marL="0" marR="0" marT="0" marB="0" anchor="b">
                    <a:lnL>
                      <a:noFill/>
                    </a:lnL>
                    <a:lnR>
                      <a:noFill/>
                    </a:lnR>
                    <a:lnT>
                      <a:noFill/>
                    </a:lnT>
                    <a:lnB>
                      <a:noFill/>
                    </a:lnB>
                    <a:solidFill>
                      <a:srgbClr val="B8CCE4"/>
                    </a:solidFill>
                  </a:tcPr>
                </a:tc>
                <a:tc>
                  <a:txBody>
                    <a:bodyPr/>
                    <a:lstStyle/>
                    <a:p>
                      <a:pPr algn="r" fontAlgn="b"/>
                      <a:r>
                        <a:rPr lang="en-US" sz="1600" b="1" i="0" u="none" strike="noStrike" dirty="0">
                          <a:solidFill>
                            <a:srgbClr val="000000"/>
                          </a:solidFill>
                          <a:effectLst/>
                          <a:latin typeface="Calibri" panose="020F0502020204030204" pitchFamily="34" charset="0"/>
                        </a:rPr>
                        <a:t>5,350</a:t>
                      </a:r>
                    </a:p>
                  </a:txBody>
                  <a:tcPr marL="0" marR="0" marT="0" marB="0" anchor="b">
                    <a:lnL>
                      <a:noFill/>
                    </a:lnL>
                    <a:lnR>
                      <a:noFill/>
                    </a:lnR>
                    <a:lnT>
                      <a:noFill/>
                    </a:lnT>
                    <a:lnB>
                      <a:noFill/>
                    </a:lnB>
                    <a:solidFill>
                      <a:srgbClr val="B8CCE4"/>
                    </a:solidFill>
                  </a:tcPr>
                </a:tc>
                <a:extLst>
                  <a:ext uri="{0D108BD9-81ED-4DB2-BD59-A6C34878D82A}">
                    <a16:rowId xmlns:a16="http://schemas.microsoft.com/office/drawing/2014/main" val="1594862338"/>
                  </a:ext>
                </a:extLst>
              </a:tr>
            </a:tbl>
          </a:graphicData>
        </a:graphic>
      </p:graphicFrame>
    </p:spTree>
    <p:extLst>
      <p:ext uri="{BB962C8B-B14F-4D97-AF65-F5344CB8AC3E}">
        <p14:creationId xmlns:p14="http://schemas.microsoft.com/office/powerpoint/2010/main" val="101599179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D7F305DA-160D-498F-B102-A1D8643B4A2C}" type="slidenum">
              <a:rPr lang="ru-RU" smtClean="0"/>
              <a:pPr/>
              <a:t>54</a:t>
            </a:fld>
            <a:endParaRPr lang="ru-RU"/>
          </a:p>
        </p:txBody>
      </p:sp>
      <p:sp>
        <p:nvSpPr>
          <p:cNvPr id="5" name="Title 1"/>
          <p:cNvSpPr>
            <a:spLocks noGrp="1"/>
          </p:cNvSpPr>
          <p:nvPr>
            <p:ph type="title"/>
          </p:nvPr>
        </p:nvSpPr>
        <p:spPr>
          <a:xfrm>
            <a:off x="395536" y="116632"/>
            <a:ext cx="8159540" cy="312281"/>
          </a:xfrm>
        </p:spPr>
        <p:txBody>
          <a:bodyPr/>
          <a:lstStyle/>
          <a:p>
            <a:r>
              <a:rPr lang="en-US"/>
              <a:t>P&amp;L Statement</a:t>
            </a:r>
            <a:endParaRPr lang="en-US">
              <a:solidFill>
                <a:srgbClr val="FF0000"/>
              </a:solidFill>
            </a:endParaRPr>
          </a:p>
        </p:txBody>
      </p:sp>
      <p:graphicFrame>
        <p:nvGraphicFramePr>
          <p:cNvPr id="2" name="Table 1"/>
          <p:cNvGraphicFramePr>
            <a:graphicFrameLocks noGrp="1"/>
          </p:cNvGraphicFramePr>
          <p:nvPr>
            <p:extLst>
              <p:ext uri="{D42A27DB-BD31-4B8C-83A1-F6EECF244321}">
                <p14:modId xmlns:p14="http://schemas.microsoft.com/office/powerpoint/2010/main" val="3280290114"/>
              </p:ext>
            </p:extLst>
          </p:nvPr>
        </p:nvGraphicFramePr>
        <p:xfrm>
          <a:off x="240145" y="840500"/>
          <a:ext cx="8580580" cy="5172372"/>
        </p:xfrm>
        <a:graphic>
          <a:graphicData uri="http://schemas.openxmlformats.org/drawingml/2006/table">
            <a:tbl>
              <a:tblPr/>
              <a:tblGrid>
                <a:gridCol w="3236656">
                  <a:extLst>
                    <a:ext uri="{9D8B030D-6E8A-4147-A177-3AD203B41FA5}">
                      <a16:colId xmlns:a16="http://schemas.microsoft.com/office/drawing/2014/main" val="5092488"/>
                    </a:ext>
                  </a:extLst>
                </a:gridCol>
                <a:gridCol w="840153">
                  <a:extLst>
                    <a:ext uri="{9D8B030D-6E8A-4147-A177-3AD203B41FA5}">
                      <a16:colId xmlns:a16="http://schemas.microsoft.com/office/drawing/2014/main" val="225470451"/>
                    </a:ext>
                  </a:extLst>
                </a:gridCol>
                <a:gridCol w="743742">
                  <a:extLst>
                    <a:ext uri="{9D8B030D-6E8A-4147-A177-3AD203B41FA5}">
                      <a16:colId xmlns:a16="http://schemas.microsoft.com/office/drawing/2014/main" val="2670287481"/>
                    </a:ext>
                  </a:extLst>
                </a:gridCol>
                <a:gridCol w="743742">
                  <a:extLst>
                    <a:ext uri="{9D8B030D-6E8A-4147-A177-3AD203B41FA5}">
                      <a16:colId xmlns:a16="http://schemas.microsoft.com/office/drawing/2014/main" val="2305932693"/>
                    </a:ext>
                  </a:extLst>
                </a:gridCol>
                <a:gridCol w="743742">
                  <a:extLst>
                    <a:ext uri="{9D8B030D-6E8A-4147-A177-3AD203B41FA5}">
                      <a16:colId xmlns:a16="http://schemas.microsoft.com/office/drawing/2014/main" val="1321686152"/>
                    </a:ext>
                  </a:extLst>
                </a:gridCol>
                <a:gridCol w="743742">
                  <a:extLst>
                    <a:ext uri="{9D8B030D-6E8A-4147-A177-3AD203B41FA5}">
                      <a16:colId xmlns:a16="http://schemas.microsoft.com/office/drawing/2014/main" val="365994624"/>
                    </a:ext>
                  </a:extLst>
                </a:gridCol>
                <a:gridCol w="743742">
                  <a:extLst>
                    <a:ext uri="{9D8B030D-6E8A-4147-A177-3AD203B41FA5}">
                      <a16:colId xmlns:a16="http://schemas.microsoft.com/office/drawing/2014/main" val="4272108808"/>
                    </a:ext>
                  </a:extLst>
                </a:gridCol>
                <a:gridCol w="785061">
                  <a:extLst>
                    <a:ext uri="{9D8B030D-6E8A-4147-A177-3AD203B41FA5}">
                      <a16:colId xmlns:a16="http://schemas.microsoft.com/office/drawing/2014/main" val="365597254"/>
                    </a:ext>
                  </a:extLst>
                </a:gridCol>
              </a:tblGrid>
              <a:tr h="287354">
                <a:tc>
                  <a:txBody>
                    <a:bodyPr/>
                    <a:lstStyle/>
                    <a:p>
                      <a:pPr algn="l" fontAlgn="b"/>
                      <a:r>
                        <a:rPr lang="en-US" sz="1400" b="1" i="0" u="none" strike="noStrike">
                          <a:solidFill>
                            <a:srgbClr val="000000"/>
                          </a:solidFill>
                          <a:effectLst/>
                          <a:latin typeface="Calibri" panose="020F0502020204030204" pitchFamily="34" charset="0"/>
                        </a:rPr>
                        <a:t>P&amp;L</a:t>
                      </a:r>
                    </a:p>
                  </a:txBody>
                  <a:tcPr marL="0" marR="0" marT="0" marB="0" anchor="b">
                    <a:lnL>
                      <a:noFill/>
                    </a:lnL>
                    <a:lnR>
                      <a:noFill/>
                    </a:lnR>
                    <a:lnT>
                      <a:noFill/>
                    </a:lnT>
                    <a:lnB>
                      <a:noFill/>
                    </a:lnB>
                    <a:solidFill>
                      <a:srgbClr val="DCE6F1"/>
                    </a:solidFill>
                  </a:tcPr>
                </a:tc>
                <a:tc>
                  <a:txBody>
                    <a:bodyPr/>
                    <a:lstStyle/>
                    <a:p>
                      <a:pPr algn="l" fontAlgn="b"/>
                      <a:r>
                        <a:rPr lang="en-US" sz="1400" b="1" i="0" u="none" strike="noStrike">
                          <a:solidFill>
                            <a:srgbClr val="000000"/>
                          </a:solidFill>
                          <a:effectLst/>
                          <a:latin typeface="Calibri" panose="020F0502020204030204" pitchFamily="34" charset="0"/>
                        </a:rPr>
                        <a:t>Timeline</a:t>
                      </a:r>
                    </a:p>
                  </a:txBody>
                  <a:tcPr marL="0" marR="0" marT="0" marB="0" anchor="b">
                    <a:lnL>
                      <a:noFill/>
                    </a:lnL>
                    <a:lnR>
                      <a:noFill/>
                    </a:lnR>
                    <a:lnT>
                      <a:noFill/>
                    </a:lnT>
                    <a:lnB>
                      <a:noFill/>
                    </a:lnB>
                    <a:solidFill>
                      <a:srgbClr val="DCE6F1"/>
                    </a:solidFill>
                  </a:tcPr>
                </a:tc>
                <a:tc>
                  <a:txBody>
                    <a:bodyPr/>
                    <a:lstStyle/>
                    <a:p>
                      <a:pPr algn="l" fontAlgn="b"/>
                      <a:r>
                        <a:rPr lang="en-US" sz="1400" b="1" i="0" u="none" strike="noStrike">
                          <a:solidFill>
                            <a:srgbClr val="000000"/>
                          </a:solidFill>
                          <a:effectLst/>
                          <a:latin typeface="Calibri" panose="020F0502020204030204" pitchFamily="34" charset="0"/>
                        </a:rPr>
                        <a:t> </a:t>
                      </a:r>
                    </a:p>
                  </a:txBody>
                  <a:tcPr marL="0" marR="0" marT="0" marB="0" anchor="b">
                    <a:lnL>
                      <a:noFill/>
                    </a:lnL>
                    <a:lnR>
                      <a:noFill/>
                    </a:lnR>
                    <a:lnT>
                      <a:noFill/>
                    </a:lnT>
                    <a:lnB>
                      <a:noFill/>
                    </a:lnB>
                    <a:solidFill>
                      <a:srgbClr val="DCE6F1"/>
                    </a:solidFill>
                  </a:tcPr>
                </a:tc>
                <a:tc>
                  <a:txBody>
                    <a:bodyPr/>
                    <a:lstStyle/>
                    <a:p>
                      <a:pPr algn="l" fontAlgn="b"/>
                      <a:r>
                        <a:rPr lang="en-US" sz="1400" b="1" i="0" u="none" strike="noStrike">
                          <a:solidFill>
                            <a:srgbClr val="000000"/>
                          </a:solidFill>
                          <a:effectLst/>
                          <a:latin typeface="Calibri" panose="020F0502020204030204" pitchFamily="34" charset="0"/>
                        </a:rPr>
                        <a:t> </a:t>
                      </a:r>
                    </a:p>
                  </a:txBody>
                  <a:tcPr marL="0" marR="0" marT="0" marB="0" anchor="b">
                    <a:lnL>
                      <a:noFill/>
                    </a:lnL>
                    <a:lnR>
                      <a:noFill/>
                    </a:lnR>
                    <a:lnT>
                      <a:noFill/>
                    </a:lnT>
                    <a:lnB>
                      <a:noFill/>
                    </a:lnB>
                    <a:solidFill>
                      <a:srgbClr val="DCE6F1"/>
                    </a:solidFill>
                  </a:tcPr>
                </a:tc>
                <a:tc>
                  <a:txBody>
                    <a:bodyPr/>
                    <a:lstStyle/>
                    <a:p>
                      <a:pPr algn="l" fontAlgn="b"/>
                      <a:r>
                        <a:rPr lang="en-US" sz="1400" b="1" i="0" u="none" strike="noStrike">
                          <a:solidFill>
                            <a:srgbClr val="000000"/>
                          </a:solidFill>
                          <a:effectLst/>
                          <a:latin typeface="Calibri" panose="020F0502020204030204" pitchFamily="34" charset="0"/>
                        </a:rPr>
                        <a:t> </a:t>
                      </a:r>
                    </a:p>
                  </a:txBody>
                  <a:tcPr marL="0" marR="0" marT="0" marB="0" anchor="b">
                    <a:lnL>
                      <a:noFill/>
                    </a:lnL>
                    <a:lnR>
                      <a:noFill/>
                    </a:lnR>
                    <a:lnT>
                      <a:noFill/>
                    </a:lnT>
                    <a:lnB>
                      <a:noFill/>
                    </a:lnB>
                    <a:solidFill>
                      <a:srgbClr val="DCE6F1"/>
                    </a:solidFill>
                  </a:tcPr>
                </a:tc>
                <a:tc>
                  <a:txBody>
                    <a:bodyPr/>
                    <a:lstStyle/>
                    <a:p>
                      <a:pPr algn="l" fontAlgn="b"/>
                      <a:r>
                        <a:rPr lang="en-US" sz="1400" b="1" i="0" u="none" strike="noStrike">
                          <a:solidFill>
                            <a:srgbClr val="000000"/>
                          </a:solidFill>
                          <a:effectLst/>
                          <a:latin typeface="Calibri" panose="020F0502020204030204" pitchFamily="34" charset="0"/>
                        </a:rPr>
                        <a:t> </a:t>
                      </a:r>
                    </a:p>
                  </a:txBody>
                  <a:tcPr marL="0" marR="0" marT="0" marB="0" anchor="b">
                    <a:lnL>
                      <a:noFill/>
                    </a:lnL>
                    <a:lnR>
                      <a:noFill/>
                    </a:lnR>
                    <a:lnT>
                      <a:noFill/>
                    </a:lnT>
                    <a:lnB>
                      <a:noFill/>
                    </a:lnB>
                    <a:solidFill>
                      <a:srgbClr val="DCE6F1"/>
                    </a:solidFill>
                  </a:tcPr>
                </a:tc>
                <a:tc>
                  <a:txBody>
                    <a:bodyPr/>
                    <a:lstStyle/>
                    <a:p>
                      <a:pPr algn="l" fontAlgn="b"/>
                      <a:r>
                        <a:rPr lang="en-US" sz="1400" b="1" i="0" u="none" strike="noStrike">
                          <a:solidFill>
                            <a:srgbClr val="000000"/>
                          </a:solidFill>
                          <a:effectLst/>
                          <a:latin typeface="Calibri" panose="020F0502020204030204" pitchFamily="34" charset="0"/>
                        </a:rPr>
                        <a:t> </a:t>
                      </a:r>
                    </a:p>
                  </a:txBody>
                  <a:tcPr marL="0" marR="0" marT="0" marB="0" anchor="b">
                    <a:lnL>
                      <a:noFill/>
                    </a:lnL>
                    <a:lnR>
                      <a:noFill/>
                    </a:lnR>
                    <a:lnT>
                      <a:noFill/>
                    </a:lnT>
                    <a:lnB>
                      <a:noFill/>
                    </a:lnB>
                    <a:solidFill>
                      <a:srgbClr val="DCE6F1"/>
                    </a:solidFill>
                  </a:tcPr>
                </a:tc>
                <a:tc>
                  <a:txBody>
                    <a:bodyPr/>
                    <a:lstStyle/>
                    <a:p>
                      <a:pPr algn="l" fontAlgn="b"/>
                      <a:r>
                        <a:rPr lang="en-US" sz="1400" b="1" i="0" u="none" strike="noStrike">
                          <a:solidFill>
                            <a:srgbClr val="000000"/>
                          </a:solidFill>
                          <a:effectLst/>
                          <a:latin typeface="Calibri" panose="020F0502020204030204" pitchFamily="34" charset="0"/>
                        </a:rPr>
                        <a:t> </a:t>
                      </a:r>
                    </a:p>
                  </a:txBody>
                  <a:tcPr marL="0" marR="0" marT="0" marB="0" anchor="b">
                    <a:lnL>
                      <a:noFill/>
                    </a:lnL>
                    <a:lnR>
                      <a:noFill/>
                    </a:lnR>
                    <a:lnT>
                      <a:noFill/>
                    </a:lnT>
                    <a:lnB>
                      <a:noFill/>
                    </a:lnB>
                    <a:solidFill>
                      <a:srgbClr val="DCE6F1"/>
                    </a:solidFill>
                  </a:tcPr>
                </a:tc>
                <a:extLst>
                  <a:ext uri="{0D108BD9-81ED-4DB2-BD59-A6C34878D82A}">
                    <a16:rowId xmlns:a16="http://schemas.microsoft.com/office/drawing/2014/main" val="2903783894"/>
                  </a:ext>
                </a:extLst>
              </a:tr>
              <a:tr h="287354">
                <a:tc>
                  <a:txBody>
                    <a:bodyPr/>
                    <a:lstStyle/>
                    <a:p>
                      <a:pPr algn="l" fontAlgn="b"/>
                      <a:r>
                        <a:rPr lang="en-US" sz="1400" b="1" i="0" u="none" strike="noStrike">
                          <a:solidFill>
                            <a:srgbClr val="000000"/>
                          </a:solidFill>
                          <a:effectLst/>
                          <a:latin typeface="Calibri" panose="020F0502020204030204" pitchFamily="34" charset="0"/>
                        </a:rPr>
                        <a:t>thsd USD</a:t>
                      </a:r>
                    </a:p>
                  </a:txBody>
                  <a:tcPr marL="0" marR="0" marT="0" marB="0" anchor="b">
                    <a:lnL>
                      <a:noFill/>
                    </a:lnL>
                    <a:lnR>
                      <a:noFill/>
                    </a:lnR>
                    <a:lnT>
                      <a:noFill/>
                    </a:lnT>
                    <a:lnB w="6350" cap="flat" cmpd="sng" algn="ctr">
                      <a:solidFill>
                        <a:srgbClr val="95B3D7"/>
                      </a:solidFill>
                      <a:prstDash val="solid"/>
                      <a:round/>
                      <a:headEnd type="none" w="med" len="med"/>
                      <a:tailEnd type="none" w="med" len="med"/>
                    </a:lnB>
                    <a:solidFill>
                      <a:srgbClr val="DCE6F1"/>
                    </a:solidFill>
                  </a:tcPr>
                </a:tc>
                <a:tc>
                  <a:txBody>
                    <a:bodyPr/>
                    <a:lstStyle/>
                    <a:p>
                      <a:pPr algn="l" fontAlgn="b"/>
                      <a:r>
                        <a:rPr lang="en-US" sz="1100" b="0" i="0" u="none" strike="noStrike">
                          <a:solidFill>
                            <a:srgbClr val="000000"/>
                          </a:solidFill>
                          <a:effectLst/>
                          <a:latin typeface="Calibri" panose="020F0502020204030204" pitchFamily="34" charset="0"/>
                        </a:rPr>
                        <a:t>Q4’2016</a:t>
                      </a:r>
                    </a:p>
                  </a:txBody>
                  <a:tcPr marL="0" marR="0" marT="0" marB="0" anchor="b">
                    <a:lnL>
                      <a:noFill/>
                    </a:lnL>
                    <a:lnR>
                      <a:noFill/>
                    </a:lnR>
                    <a:lnT>
                      <a:noFill/>
                    </a:lnT>
                    <a:lnB>
                      <a:noFill/>
                    </a:lnB>
                  </a:tcPr>
                </a:tc>
                <a:tc>
                  <a:txBody>
                    <a:bodyPr/>
                    <a:lstStyle/>
                    <a:p>
                      <a:pPr algn="ctr" fontAlgn="b"/>
                      <a:r>
                        <a:rPr lang="en-US" sz="1400" b="1" i="0" u="none" strike="noStrike">
                          <a:solidFill>
                            <a:srgbClr val="000000"/>
                          </a:solidFill>
                          <a:effectLst/>
                          <a:latin typeface="Calibri" panose="020F0502020204030204" pitchFamily="34" charset="0"/>
                        </a:rPr>
                        <a:t>1</a:t>
                      </a:r>
                    </a:p>
                  </a:txBody>
                  <a:tcPr marL="0" marR="0" marT="0" marB="0" anchor="b">
                    <a:lnL>
                      <a:noFill/>
                    </a:lnL>
                    <a:lnR>
                      <a:noFill/>
                    </a:lnR>
                    <a:lnT>
                      <a:noFill/>
                    </a:lnT>
                    <a:lnB w="6350" cap="flat" cmpd="sng" algn="ctr">
                      <a:solidFill>
                        <a:srgbClr val="95B3D7"/>
                      </a:solidFill>
                      <a:prstDash val="solid"/>
                      <a:round/>
                      <a:headEnd type="none" w="med" len="med"/>
                      <a:tailEnd type="none" w="med" len="med"/>
                    </a:lnB>
                    <a:solidFill>
                      <a:srgbClr val="DCE6F1"/>
                    </a:solidFill>
                  </a:tcPr>
                </a:tc>
                <a:tc>
                  <a:txBody>
                    <a:bodyPr/>
                    <a:lstStyle/>
                    <a:p>
                      <a:pPr algn="ctr" fontAlgn="b"/>
                      <a:r>
                        <a:rPr lang="en-US" sz="1400" b="1" i="0" u="none" strike="noStrike">
                          <a:solidFill>
                            <a:srgbClr val="000000"/>
                          </a:solidFill>
                          <a:effectLst/>
                          <a:latin typeface="Calibri" panose="020F0502020204030204" pitchFamily="34" charset="0"/>
                        </a:rPr>
                        <a:t>2</a:t>
                      </a:r>
                    </a:p>
                  </a:txBody>
                  <a:tcPr marL="0" marR="0" marT="0" marB="0" anchor="b">
                    <a:lnL>
                      <a:noFill/>
                    </a:lnL>
                    <a:lnR>
                      <a:noFill/>
                    </a:lnR>
                    <a:lnT>
                      <a:noFill/>
                    </a:lnT>
                    <a:lnB w="6350" cap="flat" cmpd="sng" algn="ctr">
                      <a:solidFill>
                        <a:srgbClr val="95B3D7"/>
                      </a:solidFill>
                      <a:prstDash val="solid"/>
                      <a:round/>
                      <a:headEnd type="none" w="med" len="med"/>
                      <a:tailEnd type="none" w="med" len="med"/>
                    </a:lnB>
                    <a:solidFill>
                      <a:srgbClr val="DCE6F1"/>
                    </a:solidFill>
                  </a:tcPr>
                </a:tc>
                <a:tc>
                  <a:txBody>
                    <a:bodyPr/>
                    <a:lstStyle/>
                    <a:p>
                      <a:pPr algn="ctr" fontAlgn="b"/>
                      <a:r>
                        <a:rPr lang="en-US" sz="1400" b="1" i="0" u="none" strike="noStrike">
                          <a:solidFill>
                            <a:srgbClr val="000000"/>
                          </a:solidFill>
                          <a:effectLst/>
                          <a:latin typeface="Calibri" panose="020F0502020204030204" pitchFamily="34" charset="0"/>
                        </a:rPr>
                        <a:t>3</a:t>
                      </a:r>
                    </a:p>
                  </a:txBody>
                  <a:tcPr marL="0" marR="0" marT="0" marB="0" anchor="b">
                    <a:lnL>
                      <a:noFill/>
                    </a:lnL>
                    <a:lnR>
                      <a:noFill/>
                    </a:lnR>
                    <a:lnT>
                      <a:noFill/>
                    </a:lnT>
                    <a:lnB w="6350" cap="flat" cmpd="sng" algn="ctr">
                      <a:solidFill>
                        <a:srgbClr val="95B3D7"/>
                      </a:solidFill>
                      <a:prstDash val="solid"/>
                      <a:round/>
                      <a:headEnd type="none" w="med" len="med"/>
                      <a:tailEnd type="none" w="med" len="med"/>
                    </a:lnB>
                    <a:solidFill>
                      <a:srgbClr val="DCE6F1"/>
                    </a:solidFill>
                  </a:tcPr>
                </a:tc>
                <a:tc>
                  <a:txBody>
                    <a:bodyPr/>
                    <a:lstStyle/>
                    <a:p>
                      <a:pPr algn="ctr" fontAlgn="b"/>
                      <a:r>
                        <a:rPr lang="en-US" sz="1400" b="1" i="0" u="none" strike="noStrike">
                          <a:solidFill>
                            <a:srgbClr val="000000"/>
                          </a:solidFill>
                          <a:effectLst/>
                          <a:latin typeface="Calibri" panose="020F0502020204030204" pitchFamily="34" charset="0"/>
                        </a:rPr>
                        <a:t>4</a:t>
                      </a:r>
                    </a:p>
                  </a:txBody>
                  <a:tcPr marL="0" marR="0" marT="0" marB="0" anchor="b">
                    <a:lnL>
                      <a:noFill/>
                    </a:lnL>
                    <a:lnR>
                      <a:noFill/>
                    </a:lnR>
                    <a:lnT>
                      <a:noFill/>
                    </a:lnT>
                    <a:lnB w="6350" cap="flat" cmpd="sng" algn="ctr">
                      <a:solidFill>
                        <a:srgbClr val="95B3D7"/>
                      </a:solidFill>
                      <a:prstDash val="solid"/>
                      <a:round/>
                      <a:headEnd type="none" w="med" len="med"/>
                      <a:tailEnd type="none" w="med" len="med"/>
                    </a:lnB>
                    <a:solidFill>
                      <a:srgbClr val="DCE6F1"/>
                    </a:solidFill>
                  </a:tcPr>
                </a:tc>
                <a:tc>
                  <a:txBody>
                    <a:bodyPr/>
                    <a:lstStyle/>
                    <a:p>
                      <a:pPr algn="ctr" fontAlgn="b"/>
                      <a:r>
                        <a:rPr lang="en-US" sz="1400" b="1" i="0" u="none" strike="noStrike">
                          <a:solidFill>
                            <a:srgbClr val="000000"/>
                          </a:solidFill>
                          <a:effectLst/>
                          <a:latin typeface="Calibri" panose="020F0502020204030204" pitchFamily="34" charset="0"/>
                        </a:rPr>
                        <a:t>5</a:t>
                      </a:r>
                    </a:p>
                  </a:txBody>
                  <a:tcPr marL="0" marR="0" marT="0" marB="0" anchor="b">
                    <a:lnL>
                      <a:noFill/>
                    </a:lnL>
                    <a:lnR>
                      <a:noFill/>
                    </a:lnR>
                    <a:lnT>
                      <a:noFill/>
                    </a:lnT>
                    <a:lnB w="6350" cap="flat" cmpd="sng" algn="ctr">
                      <a:solidFill>
                        <a:srgbClr val="95B3D7"/>
                      </a:solidFill>
                      <a:prstDash val="solid"/>
                      <a:round/>
                      <a:headEnd type="none" w="med" len="med"/>
                      <a:tailEnd type="none" w="med" len="med"/>
                    </a:lnB>
                    <a:solidFill>
                      <a:srgbClr val="DCE6F1"/>
                    </a:solidFill>
                  </a:tcPr>
                </a:tc>
                <a:tc>
                  <a:txBody>
                    <a:bodyPr/>
                    <a:lstStyle/>
                    <a:p>
                      <a:pPr algn="ctr" fontAlgn="b"/>
                      <a:r>
                        <a:rPr lang="en-US" sz="1400" b="1" i="0" u="none" strike="noStrike">
                          <a:solidFill>
                            <a:srgbClr val="000000"/>
                          </a:solidFill>
                          <a:effectLst/>
                          <a:latin typeface="Calibri" panose="020F0502020204030204" pitchFamily="34" charset="0"/>
                        </a:rPr>
                        <a:t>Total</a:t>
                      </a:r>
                    </a:p>
                  </a:txBody>
                  <a:tcPr marL="0" marR="0" marT="0" marB="0" anchor="b">
                    <a:lnL>
                      <a:noFill/>
                    </a:lnL>
                    <a:lnR>
                      <a:noFill/>
                    </a:lnR>
                    <a:lnT>
                      <a:noFill/>
                    </a:lnT>
                    <a:lnB w="6350" cap="flat" cmpd="sng" algn="ctr">
                      <a:solidFill>
                        <a:srgbClr val="95B3D7"/>
                      </a:solidFill>
                      <a:prstDash val="solid"/>
                      <a:round/>
                      <a:headEnd type="none" w="med" len="med"/>
                      <a:tailEnd type="none" w="med" len="med"/>
                    </a:lnB>
                    <a:solidFill>
                      <a:srgbClr val="DCE6F1"/>
                    </a:solidFill>
                  </a:tcPr>
                </a:tc>
                <a:extLst>
                  <a:ext uri="{0D108BD9-81ED-4DB2-BD59-A6C34878D82A}">
                    <a16:rowId xmlns:a16="http://schemas.microsoft.com/office/drawing/2014/main" val="236417407"/>
                  </a:ext>
                </a:extLst>
              </a:tr>
              <a:tr h="287354">
                <a:tc>
                  <a:txBody>
                    <a:bodyPr/>
                    <a:lstStyle/>
                    <a:p>
                      <a:pPr algn="l" fontAlgn="b"/>
                      <a:r>
                        <a:rPr lang="en-US" sz="1400" b="1" i="0" u="none" strike="noStrike">
                          <a:solidFill>
                            <a:srgbClr val="000000"/>
                          </a:solidFill>
                          <a:effectLst/>
                          <a:latin typeface="Calibri" panose="020F0502020204030204" pitchFamily="34" charset="0"/>
                        </a:rPr>
                        <a:t>Interest Income</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400" b="1" i="0" u="none" strike="noStrike">
                          <a:solidFill>
                            <a:srgbClr val="000000"/>
                          </a:solidFill>
                          <a:effectLst/>
                          <a:latin typeface="Calibri" panose="020F0502020204030204" pitchFamily="34" charset="0"/>
                        </a:rPr>
                        <a:t>0</a:t>
                      </a:r>
                    </a:p>
                  </a:txBody>
                  <a:tcPr marL="0" marR="0" marT="0" marB="0" anchor="b">
                    <a:lnL>
                      <a:noFill/>
                    </a:lnL>
                    <a:lnR>
                      <a:noFill/>
                    </a:lnR>
                    <a:lnT>
                      <a:noFill/>
                    </a:lnT>
                    <a:lnB w="6350" cap="flat" cmpd="sng" algn="ctr">
                      <a:solidFill>
                        <a:srgbClr val="95B3D7"/>
                      </a:solidFill>
                      <a:prstDash val="solid"/>
                      <a:round/>
                      <a:headEnd type="none" w="med" len="med"/>
                      <a:tailEnd type="none" w="med" len="med"/>
                    </a:lnB>
                  </a:tcPr>
                </a:tc>
                <a:tc>
                  <a:txBody>
                    <a:bodyPr/>
                    <a:lstStyle/>
                    <a:p>
                      <a:pPr algn="r" fontAlgn="b"/>
                      <a:r>
                        <a:rPr lang="en-US" sz="1400" b="1" i="0" u="none" strike="noStrike">
                          <a:solidFill>
                            <a:srgbClr val="000000"/>
                          </a:solidFill>
                          <a:effectLst/>
                          <a:latin typeface="Calibri" panose="020F0502020204030204" pitchFamily="34" charset="0"/>
                        </a:rPr>
                        <a:t>1,282</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400" b="1" i="0" u="none" strike="noStrike">
                          <a:solidFill>
                            <a:srgbClr val="000000"/>
                          </a:solidFill>
                          <a:effectLst/>
                          <a:latin typeface="Calibri" panose="020F0502020204030204" pitchFamily="34" charset="0"/>
                        </a:rPr>
                        <a:t>5,280</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400" b="1" i="0" u="none" strike="noStrike">
                          <a:solidFill>
                            <a:srgbClr val="000000"/>
                          </a:solidFill>
                          <a:effectLst/>
                          <a:latin typeface="Calibri" panose="020F0502020204030204" pitchFamily="34" charset="0"/>
                        </a:rPr>
                        <a:t>9,188</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400" b="1" i="0" u="none" strike="noStrike">
                          <a:solidFill>
                            <a:srgbClr val="000000"/>
                          </a:solidFill>
                          <a:effectLst/>
                          <a:latin typeface="Calibri" panose="020F0502020204030204" pitchFamily="34" charset="0"/>
                        </a:rPr>
                        <a:t>13,171</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400" b="1" i="0" u="none" strike="noStrike">
                          <a:solidFill>
                            <a:srgbClr val="000000"/>
                          </a:solidFill>
                          <a:effectLst/>
                          <a:latin typeface="Calibri" panose="020F0502020204030204" pitchFamily="34" charset="0"/>
                        </a:rPr>
                        <a:t>17,038</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400" b="1" i="0" u="none" strike="noStrike">
                          <a:solidFill>
                            <a:srgbClr val="000000"/>
                          </a:solidFill>
                          <a:effectLst/>
                          <a:latin typeface="Calibri" panose="020F0502020204030204" pitchFamily="34" charset="0"/>
                        </a:rPr>
                        <a:t>45,959</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B8CCE4"/>
                    </a:solidFill>
                  </a:tcPr>
                </a:tc>
                <a:extLst>
                  <a:ext uri="{0D108BD9-81ED-4DB2-BD59-A6C34878D82A}">
                    <a16:rowId xmlns:a16="http://schemas.microsoft.com/office/drawing/2014/main" val="298295802"/>
                  </a:ext>
                </a:extLst>
              </a:tr>
              <a:tr h="287354">
                <a:tc>
                  <a:txBody>
                    <a:bodyPr/>
                    <a:lstStyle/>
                    <a:p>
                      <a:pPr algn="l" fontAlgn="b"/>
                      <a:r>
                        <a:rPr lang="en-US" sz="1400" b="0" i="0" u="none" strike="noStrike">
                          <a:solidFill>
                            <a:srgbClr val="000000"/>
                          </a:solidFill>
                          <a:effectLst/>
                          <a:latin typeface="Calibri" panose="020F0502020204030204" pitchFamily="34" charset="0"/>
                        </a:rPr>
                        <a:t>Primary sales</a:t>
                      </a:r>
                    </a:p>
                  </a:txBody>
                  <a:tcPr marL="365760" marR="0" marT="0" marB="0" anchor="b">
                    <a:lnL>
                      <a:noFill/>
                    </a:lnL>
                    <a:lnR>
                      <a:noFill/>
                    </a:lnR>
                    <a:lnT w="6350" cap="flat" cmpd="sng" algn="ctr">
                      <a:solidFill>
                        <a:srgbClr val="95B3D7"/>
                      </a:solidFill>
                      <a:prstDash val="solid"/>
                      <a:round/>
                      <a:headEnd type="none" w="med" len="med"/>
                      <a:tailEnd type="none" w="med" len="med"/>
                    </a:lnT>
                    <a:lnB>
                      <a:noFill/>
                    </a:lnB>
                  </a:tcPr>
                </a:tc>
                <a:tc>
                  <a:txBody>
                    <a:bodyPr/>
                    <a:lstStyle/>
                    <a:p>
                      <a:pPr algn="r" fontAlgn="b"/>
                      <a:r>
                        <a:rPr lang="en-US" sz="1400" b="0" i="0" u="none" strike="noStrike">
                          <a:solidFill>
                            <a:srgbClr val="000000"/>
                          </a:solidFill>
                          <a:effectLst/>
                          <a:latin typeface="Calibri" panose="020F0502020204030204" pitchFamily="34" charset="0"/>
                        </a:rPr>
                        <a:t>0</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484</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1,536</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2,538</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3,545</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4,523</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400" b="1" i="0" u="none" strike="noStrike">
                          <a:solidFill>
                            <a:srgbClr val="000000"/>
                          </a:solidFill>
                          <a:effectLst/>
                          <a:latin typeface="Calibri" panose="020F0502020204030204" pitchFamily="34" charset="0"/>
                        </a:rPr>
                        <a:t>12,626</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B8CCE4"/>
                    </a:solidFill>
                  </a:tcPr>
                </a:tc>
                <a:extLst>
                  <a:ext uri="{0D108BD9-81ED-4DB2-BD59-A6C34878D82A}">
                    <a16:rowId xmlns:a16="http://schemas.microsoft.com/office/drawing/2014/main" val="652508073"/>
                  </a:ext>
                </a:extLst>
              </a:tr>
              <a:tr h="287354">
                <a:tc>
                  <a:txBody>
                    <a:bodyPr/>
                    <a:lstStyle/>
                    <a:p>
                      <a:pPr algn="l" fontAlgn="b"/>
                      <a:r>
                        <a:rPr lang="en-US" sz="1400" b="0" i="0" u="none" strike="noStrike">
                          <a:solidFill>
                            <a:srgbClr val="000000"/>
                          </a:solidFill>
                          <a:effectLst/>
                          <a:latin typeface="Calibri" panose="020F0502020204030204" pitchFamily="34" charset="0"/>
                        </a:rPr>
                        <a:t>Repeat Sales</a:t>
                      </a:r>
                    </a:p>
                  </a:txBody>
                  <a:tcPr marL="365760" marR="0" marT="0" marB="0" anchor="b">
                    <a:lnL>
                      <a:noFill/>
                    </a:lnL>
                    <a:lnR>
                      <a:noFill/>
                    </a:lnR>
                    <a:lnT>
                      <a:noFill/>
                    </a:lnT>
                    <a:lnB>
                      <a:noFill/>
                    </a:lnB>
                  </a:tcPr>
                </a:tc>
                <a:tc>
                  <a:txBody>
                    <a:bodyPr/>
                    <a:lstStyle/>
                    <a:p>
                      <a:pPr algn="r" fontAlgn="b"/>
                      <a:r>
                        <a:rPr lang="en-US" sz="1400" b="0" i="0" u="none" strike="noStrike">
                          <a:solidFill>
                            <a:srgbClr val="000000"/>
                          </a:solidFill>
                          <a:effectLst/>
                          <a:latin typeface="Calibri" panose="020F0502020204030204" pitchFamily="34" charset="0"/>
                        </a:rPr>
                        <a:t>0</a:t>
                      </a:r>
                    </a:p>
                  </a:txBody>
                  <a:tcPr marL="0" marR="0" marT="0" marB="0" anchor="b">
                    <a:lnL>
                      <a:noFill/>
                    </a:lnL>
                    <a:lnR>
                      <a:noFill/>
                    </a:lnR>
                    <a:lnT w="6350" cap="flat" cmpd="sng" algn="ctr">
                      <a:solidFill>
                        <a:srgbClr val="95B3D7"/>
                      </a:solidFill>
                      <a:prstDash val="solid"/>
                      <a:round/>
                      <a:headEnd type="none" w="med" len="med"/>
                      <a:tailEnd type="none" w="med" len="med"/>
                    </a:lnT>
                    <a:lnB>
                      <a:noFill/>
                    </a:lnB>
                  </a:tcPr>
                </a:tc>
                <a:tc>
                  <a:txBody>
                    <a:bodyPr/>
                    <a:lstStyle/>
                    <a:p>
                      <a:pPr algn="r" fontAlgn="b"/>
                      <a:r>
                        <a:rPr lang="en-US" sz="1400" b="0" i="0" u="none" strike="noStrike">
                          <a:solidFill>
                            <a:srgbClr val="000000"/>
                          </a:solidFill>
                          <a:effectLst/>
                          <a:latin typeface="Calibri" panose="020F0502020204030204" pitchFamily="34" charset="0"/>
                        </a:rPr>
                        <a:t>798</a:t>
                      </a:r>
                    </a:p>
                  </a:txBody>
                  <a:tcPr marL="0" marR="0" marT="0" marB="0" anchor="b">
                    <a:lnL>
                      <a:noFill/>
                    </a:lnL>
                    <a:lnR>
                      <a:noFill/>
                    </a:lnR>
                    <a:lnT w="6350" cap="flat" cmpd="sng" algn="ctr">
                      <a:solidFill>
                        <a:srgbClr val="95B3D7"/>
                      </a:solidFill>
                      <a:prstDash val="solid"/>
                      <a:round/>
                      <a:headEnd type="none" w="med" len="med"/>
                      <a:tailEnd type="none" w="med" len="med"/>
                    </a:lnT>
                    <a:lnB>
                      <a:noFill/>
                    </a:lnB>
                  </a:tcPr>
                </a:tc>
                <a:tc>
                  <a:txBody>
                    <a:bodyPr/>
                    <a:lstStyle/>
                    <a:p>
                      <a:pPr algn="r" fontAlgn="b"/>
                      <a:r>
                        <a:rPr lang="en-US" sz="1400" b="0" i="0" u="none" strike="noStrike">
                          <a:solidFill>
                            <a:srgbClr val="000000"/>
                          </a:solidFill>
                          <a:effectLst/>
                          <a:latin typeface="Calibri" panose="020F0502020204030204" pitchFamily="34" charset="0"/>
                        </a:rPr>
                        <a:t>3,744</a:t>
                      </a:r>
                    </a:p>
                  </a:txBody>
                  <a:tcPr marL="0" marR="0" marT="0" marB="0" anchor="b">
                    <a:lnL>
                      <a:noFill/>
                    </a:lnL>
                    <a:lnR>
                      <a:noFill/>
                    </a:lnR>
                    <a:lnT w="6350" cap="flat" cmpd="sng" algn="ctr">
                      <a:solidFill>
                        <a:srgbClr val="95B3D7"/>
                      </a:solidFill>
                      <a:prstDash val="solid"/>
                      <a:round/>
                      <a:headEnd type="none" w="med" len="med"/>
                      <a:tailEnd type="none" w="med" len="med"/>
                    </a:lnT>
                    <a:lnB>
                      <a:noFill/>
                    </a:lnB>
                  </a:tcPr>
                </a:tc>
                <a:tc>
                  <a:txBody>
                    <a:bodyPr/>
                    <a:lstStyle/>
                    <a:p>
                      <a:pPr algn="r" fontAlgn="b"/>
                      <a:r>
                        <a:rPr lang="en-US" sz="1400" b="0" i="0" u="none" strike="noStrike">
                          <a:solidFill>
                            <a:srgbClr val="000000"/>
                          </a:solidFill>
                          <a:effectLst/>
                          <a:latin typeface="Calibri" panose="020F0502020204030204" pitchFamily="34" charset="0"/>
                        </a:rPr>
                        <a:t>6,650</a:t>
                      </a:r>
                    </a:p>
                  </a:txBody>
                  <a:tcPr marL="0" marR="0" marT="0" marB="0" anchor="b">
                    <a:lnL>
                      <a:noFill/>
                    </a:lnL>
                    <a:lnR>
                      <a:noFill/>
                    </a:lnR>
                    <a:lnT w="6350" cap="flat" cmpd="sng" algn="ctr">
                      <a:solidFill>
                        <a:srgbClr val="95B3D7"/>
                      </a:solidFill>
                      <a:prstDash val="solid"/>
                      <a:round/>
                      <a:headEnd type="none" w="med" len="med"/>
                      <a:tailEnd type="none" w="med" len="med"/>
                    </a:lnT>
                    <a:lnB>
                      <a:noFill/>
                    </a:lnB>
                  </a:tcPr>
                </a:tc>
                <a:tc>
                  <a:txBody>
                    <a:bodyPr/>
                    <a:lstStyle/>
                    <a:p>
                      <a:pPr algn="r" fontAlgn="b"/>
                      <a:r>
                        <a:rPr lang="en-US" sz="1400" b="0" i="0" u="none" strike="noStrike">
                          <a:solidFill>
                            <a:srgbClr val="000000"/>
                          </a:solidFill>
                          <a:effectLst/>
                          <a:latin typeface="Calibri" panose="020F0502020204030204" pitchFamily="34" charset="0"/>
                        </a:rPr>
                        <a:t>9,626</a:t>
                      </a:r>
                    </a:p>
                  </a:txBody>
                  <a:tcPr marL="0" marR="0" marT="0" marB="0" anchor="b">
                    <a:lnL>
                      <a:noFill/>
                    </a:lnL>
                    <a:lnR>
                      <a:noFill/>
                    </a:lnR>
                    <a:lnT w="6350" cap="flat" cmpd="sng" algn="ctr">
                      <a:solidFill>
                        <a:srgbClr val="95B3D7"/>
                      </a:solidFill>
                      <a:prstDash val="solid"/>
                      <a:round/>
                      <a:headEnd type="none" w="med" len="med"/>
                      <a:tailEnd type="none" w="med" len="med"/>
                    </a:lnT>
                    <a:lnB>
                      <a:noFill/>
                    </a:lnB>
                  </a:tcPr>
                </a:tc>
                <a:tc>
                  <a:txBody>
                    <a:bodyPr/>
                    <a:lstStyle/>
                    <a:p>
                      <a:pPr algn="r" fontAlgn="b"/>
                      <a:r>
                        <a:rPr lang="en-US" sz="1400" b="0" i="0" u="none" strike="noStrike">
                          <a:solidFill>
                            <a:srgbClr val="000000"/>
                          </a:solidFill>
                          <a:effectLst/>
                          <a:latin typeface="Calibri" panose="020F0502020204030204" pitchFamily="34" charset="0"/>
                        </a:rPr>
                        <a:t>12,515</a:t>
                      </a:r>
                    </a:p>
                  </a:txBody>
                  <a:tcPr marL="0" marR="0" marT="0" marB="0" anchor="b">
                    <a:lnL>
                      <a:noFill/>
                    </a:lnL>
                    <a:lnR>
                      <a:noFill/>
                    </a:lnR>
                    <a:lnT w="6350" cap="flat" cmpd="sng" algn="ctr">
                      <a:solidFill>
                        <a:srgbClr val="95B3D7"/>
                      </a:solidFill>
                      <a:prstDash val="solid"/>
                      <a:round/>
                      <a:headEnd type="none" w="med" len="med"/>
                      <a:tailEnd type="none" w="med" len="med"/>
                    </a:lnT>
                    <a:lnB>
                      <a:noFill/>
                    </a:lnB>
                  </a:tcPr>
                </a:tc>
                <a:tc>
                  <a:txBody>
                    <a:bodyPr/>
                    <a:lstStyle/>
                    <a:p>
                      <a:pPr algn="r" fontAlgn="b"/>
                      <a:r>
                        <a:rPr lang="en-US" sz="1400" b="1" i="0" u="none" strike="noStrike">
                          <a:solidFill>
                            <a:srgbClr val="000000"/>
                          </a:solidFill>
                          <a:effectLst/>
                          <a:latin typeface="Calibri" panose="020F0502020204030204" pitchFamily="34" charset="0"/>
                        </a:rPr>
                        <a:t>33,334</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B8CCE4"/>
                    </a:solidFill>
                  </a:tcPr>
                </a:tc>
                <a:extLst>
                  <a:ext uri="{0D108BD9-81ED-4DB2-BD59-A6C34878D82A}">
                    <a16:rowId xmlns:a16="http://schemas.microsoft.com/office/drawing/2014/main" val="3066410028"/>
                  </a:ext>
                </a:extLst>
              </a:tr>
              <a:tr h="287354">
                <a:tc>
                  <a:txBody>
                    <a:bodyPr/>
                    <a:lstStyle/>
                    <a:p>
                      <a:pPr algn="l" fontAlgn="b"/>
                      <a:r>
                        <a:rPr lang="en-US" sz="1400" b="1" i="0" u="none" strike="noStrike">
                          <a:solidFill>
                            <a:srgbClr val="000000"/>
                          </a:solidFill>
                          <a:effectLst/>
                          <a:latin typeface="Calibri" panose="020F0502020204030204" pitchFamily="34" charset="0"/>
                        </a:rPr>
                        <a:t>Risk provisions</a:t>
                      </a:r>
                    </a:p>
                  </a:txBody>
                  <a:tcPr marL="0" marR="0" marT="0" marB="0" anchor="b">
                    <a:lnL>
                      <a:noFill/>
                    </a:lnL>
                    <a:lnR>
                      <a:noFill/>
                    </a:lnR>
                    <a:lnT>
                      <a:noFill/>
                    </a:lnT>
                    <a:lnB w="6350" cap="flat" cmpd="sng" algn="ctr">
                      <a:solidFill>
                        <a:srgbClr val="95B3D7"/>
                      </a:solidFill>
                      <a:prstDash val="solid"/>
                      <a:round/>
                      <a:headEnd type="none" w="med" len="med"/>
                      <a:tailEnd type="none" w="med" len="med"/>
                    </a:lnB>
                  </a:tcPr>
                </a:tc>
                <a:tc>
                  <a:txBody>
                    <a:bodyPr/>
                    <a:lstStyle/>
                    <a:p>
                      <a:pPr algn="r" fontAlgn="b"/>
                      <a:r>
                        <a:rPr lang="en-US" sz="1400" b="1" i="0" u="none" strike="noStrike">
                          <a:solidFill>
                            <a:srgbClr val="000000"/>
                          </a:solidFill>
                          <a:effectLst/>
                          <a:latin typeface="Calibri" panose="020F0502020204030204" pitchFamily="34" charset="0"/>
                        </a:rPr>
                        <a:t>0</a:t>
                      </a:r>
                    </a:p>
                  </a:txBody>
                  <a:tcPr marL="0" marR="0" marT="0" marB="0" anchor="b">
                    <a:lnL>
                      <a:noFill/>
                    </a:lnL>
                    <a:lnR>
                      <a:noFill/>
                    </a:lnR>
                    <a:lnT>
                      <a:noFill/>
                    </a:lnT>
                    <a:lnB w="6350" cap="flat" cmpd="sng" algn="ctr">
                      <a:solidFill>
                        <a:srgbClr val="95B3D7"/>
                      </a:solidFill>
                      <a:prstDash val="solid"/>
                      <a:round/>
                      <a:headEnd type="none" w="med" len="med"/>
                      <a:tailEnd type="none" w="med" len="med"/>
                    </a:lnB>
                  </a:tcPr>
                </a:tc>
                <a:tc>
                  <a:txBody>
                    <a:bodyPr/>
                    <a:lstStyle/>
                    <a:p>
                      <a:pPr algn="r" fontAlgn="b"/>
                      <a:r>
                        <a:rPr lang="en-US" sz="1400" b="1" i="0" u="none" strike="noStrike">
                          <a:solidFill>
                            <a:srgbClr val="000000"/>
                          </a:solidFill>
                          <a:effectLst/>
                          <a:latin typeface="Calibri" panose="020F0502020204030204" pitchFamily="34" charset="0"/>
                        </a:rPr>
                        <a:t>-1,068</a:t>
                      </a:r>
                    </a:p>
                  </a:txBody>
                  <a:tcPr marL="0" marR="0" marT="0" marB="0" anchor="b">
                    <a:lnL>
                      <a:noFill/>
                    </a:lnL>
                    <a:lnR>
                      <a:noFill/>
                    </a:lnR>
                    <a:lnT>
                      <a:noFill/>
                    </a:lnT>
                    <a:lnB w="6350" cap="flat" cmpd="sng" algn="ctr">
                      <a:solidFill>
                        <a:srgbClr val="95B3D7"/>
                      </a:solidFill>
                      <a:prstDash val="solid"/>
                      <a:round/>
                      <a:headEnd type="none" w="med" len="med"/>
                      <a:tailEnd type="none" w="med" len="med"/>
                    </a:lnB>
                  </a:tcPr>
                </a:tc>
                <a:tc>
                  <a:txBody>
                    <a:bodyPr/>
                    <a:lstStyle/>
                    <a:p>
                      <a:pPr algn="r" fontAlgn="b"/>
                      <a:r>
                        <a:rPr lang="en-US" sz="1400" b="1" i="0" u="none" strike="noStrike">
                          <a:solidFill>
                            <a:srgbClr val="000000"/>
                          </a:solidFill>
                          <a:effectLst/>
                          <a:latin typeface="Calibri" panose="020F0502020204030204" pitchFamily="34" charset="0"/>
                        </a:rPr>
                        <a:t>-2,964</a:t>
                      </a:r>
                    </a:p>
                  </a:txBody>
                  <a:tcPr marL="0" marR="0" marT="0" marB="0" anchor="b">
                    <a:lnL>
                      <a:noFill/>
                    </a:lnL>
                    <a:lnR>
                      <a:noFill/>
                    </a:lnR>
                    <a:lnT>
                      <a:noFill/>
                    </a:lnT>
                    <a:lnB w="6350" cap="flat" cmpd="sng" algn="ctr">
                      <a:solidFill>
                        <a:srgbClr val="95B3D7"/>
                      </a:solidFill>
                      <a:prstDash val="solid"/>
                      <a:round/>
                      <a:headEnd type="none" w="med" len="med"/>
                      <a:tailEnd type="none" w="med" len="med"/>
                    </a:lnB>
                  </a:tcPr>
                </a:tc>
                <a:tc>
                  <a:txBody>
                    <a:bodyPr/>
                    <a:lstStyle/>
                    <a:p>
                      <a:pPr algn="r" fontAlgn="b"/>
                      <a:r>
                        <a:rPr lang="en-US" sz="1400" b="1" i="0" u="none" strike="noStrike">
                          <a:solidFill>
                            <a:srgbClr val="000000"/>
                          </a:solidFill>
                          <a:effectLst/>
                          <a:latin typeface="Calibri" panose="020F0502020204030204" pitchFamily="34" charset="0"/>
                        </a:rPr>
                        <a:t>-4,490</a:t>
                      </a:r>
                    </a:p>
                  </a:txBody>
                  <a:tcPr marL="0" marR="0" marT="0" marB="0" anchor="b">
                    <a:lnL>
                      <a:noFill/>
                    </a:lnL>
                    <a:lnR>
                      <a:noFill/>
                    </a:lnR>
                    <a:lnT>
                      <a:noFill/>
                    </a:lnT>
                    <a:lnB w="6350" cap="flat" cmpd="sng" algn="ctr">
                      <a:solidFill>
                        <a:srgbClr val="95B3D7"/>
                      </a:solidFill>
                      <a:prstDash val="solid"/>
                      <a:round/>
                      <a:headEnd type="none" w="med" len="med"/>
                      <a:tailEnd type="none" w="med" len="med"/>
                    </a:lnB>
                  </a:tcPr>
                </a:tc>
                <a:tc>
                  <a:txBody>
                    <a:bodyPr/>
                    <a:lstStyle/>
                    <a:p>
                      <a:pPr algn="r" fontAlgn="b"/>
                      <a:r>
                        <a:rPr lang="en-US" sz="1400" b="1" i="0" u="none" strike="noStrike">
                          <a:solidFill>
                            <a:srgbClr val="000000"/>
                          </a:solidFill>
                          <a:effectLst/>
                          <a:latin typeface="Calibri" panose="020F0502020204030204" pitchFamily="34" charset="0"/>
                        </a:rPr>
                        <a:t>-5,655</a:t>
                      </a:r>
                    </a:p>
                  </a:txBody>
                  <a:tcPr marL="0" marR="0" marT="0" marB="0" anchor="b">
                    <a:lnL>
                      <a:noFill/>
                    </a:lnL>
                    <a:lnR>
                      <a:noFill/>
                    </a:lnR>
                    <a:lnT>
                      <a:noFill/>
                    </a:lnT>
                    <a:lnB w="6350" cap="flat" cmpd="sng" algn="ctr">
                      <a:solidFill>
                        <a:srgbClr val="95B3D7"/>
                      </a:solidFill>
                      <a:prstDash val="solid"/>
                      <a:round/>
                      <a:headEnd type="none" w="med" len="med"/>
                      <a:tailEnd type="none" w="med" len="med"/>
                    </a:lnB>
                  </a:tcPr>
                </a:tc>
                <a:tc>
                  <a:txBody>
                    <a:bodyPr/>
                    <a:lstStyle/>
                    <a:p>
                      <a:pPr algn="r" fontAlgn="b"/>
                      <a:r>
                        <a:rPr lang="en-US" sz="1400" b="1" i="0" u="none" strike="noStrike">
                          <a:solidFill>
                            <a:srgbClr val="000000"/>
                          </a:solidFill>
                          <a:effectLst/>
                          <a:latin typeface="Calibri" panose="020F0502020204030204" pitchFamily="34" charset="0"/>
                        </a:rPr>
                        <a:t>-7,260</a:t>
                      </a:r>
                    </a:p>
                  </a:txBody>
                  <a:tcPr marL="0" marR="0" marT="0" marB="0" anchor="b">
                    <a:lnL>
                      <a:noFill/>
                    </a:lnL>
                    <a:lnR>
                      <a:noFill/>
                    </a:lnR>
                    <a:lnT>
                      <a:noFill/>
                    </a:lnT>
                    <a:lnB w="6350" cap="flat" cmpd="sng" algn="ctr">
                      <a:solidFill>
                        <a:srgbClr val="95B3D7"/>
                      </a:solidFill>
                      <a:prstDash val="solid"/>
                      <a:round/>
                      <a:headEnd type="none" w="med" len="med"/>
                      <a:tailEnd type="none" w="med" len="med"/>
                    </a:lnB>
                  </a:tcPr>
                </a:tc>
                <a:tc>
                  <a:txBody>
                    <a:bodyPr/>
                    <a:lstStyle/>
                    <a:p>
                      <a:pPr algn="r" fontAlgn="b"/>
                      <a:r>
                        <a:rPr lang="en-US" sz="1400" b="1" i="0" u="none" strike="noStrike">
                          <a:solidFill>
                            <a:srgbClr val="000000"/>
                          </a:solidFill>
                          <a:effectLst/>
                          <a:latin typeface="Calibri" panose="020F0502020204030204" pitchFamily="34" charset="0"/>
                        </a:rPr>
                        <a:t>-21,437</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B8CCE4"/>
                    </a:solidFill>
                  </a:tcPr>
                </a:tc>
                <a:extLst>
                  <a:ext uri="{0D108BD9-81ED-4DB2-BD59-A6C34878D82A}">
                    <a16:rowId xmlns:a16="http://schemas.microsoft.com/office/drawing/2014/main" val="1289369206"/>
                  </a:ext>
                </a:extLst>
              </a:tr>
              <a:tr h="287354">
                <a:tc>
                  <a:txBody>
                    <a:bodyPr/>
                    <a:lstStyle/>
                    <a:p>
                      <a:pPr algn="l" fontAlgn="b"/>
                      <a:r>
                        <a:rPr lang="en-US" sz="1400" b="0" i="0" u="none" strike="noStrike">
                          <a:solidFill>
                            <a:srgbClr val="000000"/>
                          </a:solidFill>
                          <a:effectLst/>
                          <a:latin typeface="Calibri" panose="020F0502020204030204" pitchFamily="34" charset="0"/>
                        </a:rPr>
                        <a:t>Primary sales</a:t>
                      </a:r>
                    </a:p>
                  </a:txBody>
                  <a:tcPr marL="365760" marR="0" marT="0" marB="0" anchor="b">
                    <a:lnL>
                      <a:noFill/>
                    </a:lnL>
                    <a:lnR>
                      <a:noFill/>
                    </a:lnR>
                    <a:lnT w="6350" cap="flat" cmpd="sng" algn="ctr">
                      <a:solidFill>
                        <a:srgbClr val="95B3D7"/>
                      </a:solidFill>
                      <a:prstDash val="solid"/>
                      <a:round/>
                      <a:headEnd type="none" w="med" len="med"/>
                      <a:tailEnd type="none" w="med" len="med"/>
                    </a:lnT>
                    <a:lnB>
                      <a:noFill/>
                    </a:lnB>
                  </a:tcPr>
                </a:tc>
                <a:tc>
                  <a:txBody>
                    <a:bodyPr/>
                    <a:lstStyle/>
                    <a:p>
                      <a:pPr algn="r" fontAlgn="b"/>
                      <a:r>
                        <a:rPr lang="en-US" sz="1400" b="0" i="0" u="none" strike="noStrike">
                          <a:solidFill>
                            <a:srgbClr val="000000"/>
                          </a:solidFill>
                          <a:effectLst/>
                          <a:latin typeface="Calibri" panose="020F0502020204030204" pitchFamily="34" charset="0"/>
                        </a:rPr>
                        <a:t>0</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-507</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-994</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-1,394</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-1,704</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-2,159</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400" b="1" i="0" u="none" strike="noStrike">
                          <a:solidFill>
                            <a:srgbClr val="000000"/>
                          </a:solidFill>
                          <a:effectLst/>
                          <a:latin typeface="Calibri" panose="020F0502020204030204" pitchFamily="34" charset="0"/>
                        </a:rPr>
                        <a:t>-6,758</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B8CCE4"/>
                    </a:solidFill>
                  </a:tcPr>
                </a:tc>
                <a:extLst>
                  <a:ext uri="{0D108BD9-81ED-4DB2-BD59-A6C34878D82A}">
                    <a16:rowId xmlns:a16="http://schemas.microsoft.com/office/drawing/2014/main" val="863332716"/>
                  </a:ext>
                </a:extLst>
              </a:tr>
              <a:tr h="287354">
                <a:tc>
                  <a:txBody>
                    <a:bodyPr/>
                    <a:lstStyle/>
                    <a:p>
                      <a:pPr algn="l" fontAlgn="b"/>
                      <a:r>
                        <a:rPr lang="en-US" sz="1400" b="0" i="0" u="none" strike="noStrike">
                          <a:solidFill>
                            <a:srgbClr val="000000"/>
                          </a:solidFill>
                          <a:effectLst/>
                          <a:latin typeface="Calibri" panose="020F0502020204030204" pitchFamily="34" charset="0"/>
                        </a:rPr>
                        <a:t>Repeat Sales</a:t>
                      </a:r>
                    </a:p>
                  </a:txBody>
                  <a:tcPr marL="365760" marR="0" marT="0" marB="0" anchor="b">
                    <a:lnL>
                      <a:noFill/>
                    </a:lnL>
                    <a:lnR>
                      <a:noFill/>
                    </a:lnR>
                    <a:lnT>
                      <a:noFill/>
                    </a:lnT>
                    <a:lnB>
                      <a:noFill/>
                    </a:lnB>
                  </a:tcPr>
                </a:tc>
                <a:tc>
                  <a:txBody>
                    <a:bodyPr/>
                    <a:lstStyle/>
                    <a:p>
                      <a:pPr algn="r" fontAlgn="b"/>
                      <a:r>
                        <a:rPr lang="en-US" sz="1400" b="0" i="0" u="none" strike="noStrike">
                          <a:solidFill>
                            <a:srgbClr val="000000"/>
                          </a:solidFill>
                          <a:effectLst/>
                          <a:latin typeface="Calibri" panose="020F0502020204030204" pitchFamily="34" charset="0"/>
                        </a:rPr>
                        <a:t>0</a:t>
                      </a:r>
                    </a:p>
                  </a:txBody>
                  <a:tcPr marL="0" marR="0" marT="0" marB="0" anchor="b">
                    <a:lnL>
                      <a:noFill/>
                    </a:lnL>
                    <a:lnR>
                      <a:noFill/>
                    </a:lnR>
                    <a:lnT w="6350" cap="flat" cmpd="sng" algn="ctr">
                      <a:solidFill>
                        <a:srgbClr val="95B3D7"/>
                      </a:solidFill>
                      <a:prstDash val="solid"/>
                      <a:round/>
                      <a:headEnd type="none" w="med" len="med"/>
                      <a:tailEnd type="none" w="med" len="med"/>
                    </a:lnT>
                    <a:lnB>
                      <a:noFill/>
                    </a:lnB>
                  </a:tcPr>
                </a:tc>
                <a:tc>
                  <a:txBody>
                    <a:bodyPr/>
                    <a:lstStyle/>
                    <a:p>
                      <a:pPr algn="r" fontAlgn="b"/>
                      <a:r>
                        <a:rPr lang="en-US" sz="1400" b="0" i="0" u="none" strike="noStrike">
                          <a:solidFill>
                            <a:srgbClr val="000000"/>
                          </a:solidFill>
                          <a:effectLst/>
                          <a:latin typeface="Calibri" panose="020F0502020204030204" pitchFamily="34" charset="0"/>
                        </a:rPr>
                        <a:t>-562</a:t>
                      </a:r>
                    </a:p>
                  </a:txBody>
                  <a:tcPr marL="0" marR="0" marT="0" marB="0" anchor="b">
                    <a:lnL>
                      <a:noFill/>
                    </a:lnL>
                    <a:lnR>
                      <a:noFill/>
                    </a:lnR>
                    <a:lnT w="6350" cap="flat" cmpd="sng" algn="ctr">
                      <a:solidFill>
                        <a:srgbClr val="95B3D7"/>
                      </a:solidFill>
                      <a:prstDash val="solid"/>
                      <a:round/>
                      <a:headEnd type="none" w="med" len="med"/>
                      <a:tailEnd type="none" w="med" len="med"/>
                    </a:lnT>
                    <a:lnB>
                      <a:noFill/>
                    </a:lnB>
                  </a:tcPr>
                </a:tc>
                <a:tc>
                  <a:txBody>
                    <a:bodyPr/>
                    <a:lstStyle/>
                    <a:p>
                      <a:pPr algn="r" fontAlgn="b"/>
                      <a:r>
                        <a:rPr lang="en-US" sz="1400" b="0" i="0" u="none" strike="noStrike">
                          <a:solidFill>
                            <a:srgbClr val="000000"/>
                          </a:solidFill>
                          <a:effectLst/>
                          <a:latin typeface="Calibri" panose="020F0502020204030204" pitchFamily="34" charset="0"/>
                        </a:rPr>
                        <a:t>-1,970</a:t>
                      </a:r>
                    </a:p>
                  </a:txBody>
                  <a:tcPr marL="0" marR="0" marT="0" marB="0" anchor="b">
                    <a:lnL>
                      <a:noFill/>
                    </a:lnL>
                    <a:lnR>
                      <a:noFill/>
                    </a:lnR>
                    <a:lnT w="6350" cap="flat" cmpd="sng" algn="ctr">
                      <a:solidFill>
                        <a:srgbClr val="95B3D7"/>
                      </a:solidFill>
                      <a:prstDash val="solid"/>
                      <a:round/>
                      <a:headEnd type="none" w="med" len="med"/>
                      <a:tailEnd type="none" w="med" len="med"/>
                    </a:lnT>
                    <a:lnB>
                      <a:noFill/>
                    </a:lnB>
                  </a:tcPr>
                </a:tc>
                <a:tc>
                  <a:txBody>
                    <a:bodyPr/>
                    <a:lstStyle/>
                    <a:p>
                      <a:pPr algn="r" fontAlgn="b"/>
                      <a:r>
                        <a:rPr lang="en-US" sz="1400" b="0" i="0" u="none" strike="noStrike">
                          <a:solidFill>
                            <a:srgbClr val="000000"/>
                          </a:solidFill>
                          <a:effectLst/>
                          <a:latin typeface="Calibri" panose="020F0502020204030204" pitchFamily="34" charset="0"/>
                        </a:rPr>
                        <a:t>-3,096</a:t>
                      </a:r>
                    </a:p>
                  </a:txBody>
                  <a:tcPr marL="0" marR="0" marT="0" marB="0" anchor="b">
                    <a:lnL>
                      <a:noFill/>
                    </a:lnL>
                    <a:lnR>
                      <a:noFill/>
                    </a:lnR>
                    <a:lnT w="6350" cap="flat" cmpd="sng" algn="ctr">
                      <a:solidFill>
                        <a:srgbClr val="95B3D7"/>
                      </a:solidFill>
                      <a:prstDash val="solid"/>
                      <a:round/>
                      <a:headEnd type="none" w="med" len="med"/>
                      <a:tailEnd type="none" w="med" len="med"/>
                    </a:lnT>
                    <a:lnB>
                      <a:noFill/>
                    </a:lnB>
                  </a:tcPr>
                </a:tc>
                <a:tc>
                  <a:txBody>
                    <a:bodyPr/>
                    <a:lstStyle/>
                    <a:p>
                      <a:pPr algn="r" fontAlgn="b"/>
                      <a:r>
                        <a:rPr lang="en-US" sz="1400" b="0" i="0" u="none" strike="noStrike">
                          <a:solidFill>
                            <a:srgbClr val="000000"/>
                          </a:solidFill>
                          <a:effectLst/>
                          <a:latin typeface="Calibri" panose="020F0502020204030204" pitchFamily="34" charset="0"/>
                        </a:rPr>
                        <a:t>-3,951</a:t>
                      </a:r>
                    </a:p>
                  </a:txBody>
                  <a:tcPr marL="0" marR="0" marT="0" marB="0" anchor="b">
                    <a:lnL>
                      <a:noFill/>
                    </a:lnL>
                    <a:lnR>
                      <a:noFill/>
                    </a:lnR>
                    <a:lnT w="6350" cap="flat" cmpd="sng" algn="ctr">
                      <a:solidFill>
                        <a:srgbClr val="95B3D7"/>
                      </a:solidFill>
                      <a:prstDash val="solid"/>
                      <a:round/>
                      <a:headEnd type="none" w="med" len="med"/>
                      <a:tailEnd type="none" w="med" len="med"/>
                    </a:lnT>
                    <a:lnB>
                      <a:noFill/>
                    </a:lnB>
                  </a:tcPr>
                </a:tc>
                <a:tc>
                  <a:txBody>
                    <a:bodyPr/>
                    <a:lstStyle/>
                    <a:p>
                      <a:pPr algn="r" fontAlgn="b"/>
                      <a:r>
                        <a:rPr lang="en-US" sz="1400" b="0" i="0" u="none" strike="noStrike">
                          <a:solidFill>
                            <a:srgbClr val="000000"/>
                          </a:solidFill>
                          <a:effectLst/>
                          <a:latin typeface="Calibri" panose="020F0502020204030204" pitchFamily="34" charset="0"/>
                        </a:rPr>
                        <a:t>-5,101</a:t>
                      </a:r>
                    </a:p>
                  </a:txBody>
                  <a:tcPr marL="0" marR="0" marT="0" marB="0" anchor="b">
                    <a:lnL>
                      <a:noFill/>
                    </a:lnL>
                    <a:lnR>
                      <a:noFill/>
                    </a:lnR>
                    <a:lnT w="6350" cap="flat" cmpd="sng" algn="ctr">
                      <a:solidFill>
                        <a:srgbClr val="95B3D7"/>
                      </a:solidFill>
                      <a:prstDash val="solid"/>
                      <a:round/>
                      <a:headEnd type="none" w="med" len="med"/>
                      <a:tailEnd type="none" w="med" len="med"/>
                    </a:lnT>
                    <a:lnB>
                      <a:noFill/>
                    </a:lnB>
                  </a:tcPr>
                </a:tc>
                <a:tc>
                  <a:txBody>
                    <a:bodyPr/>
                    <a:lstStyle/>
                    <a:p>
                      <a:pPr algn="r" fontAlgn="b"/>
                      <a:r>
                        <a:rPr lang="en-US" sz="1400" b="1" i="0" u="none" strike="noStrike">
                          <a:solidFill>
                            <a:srgbClr val="000000"/>
                          </a:solidFill>
                          <a:effectLst/>
                          <a:latin typeface="Calibri" panose="020F0502020204030204" pitchFamily="34" charset="0"/>
                        </a:rPr>
                        <a:t>-14,679</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B8CCE4"/>
                    </a:solidFill>
                  </a:tcPr>
                </a:tc>
                <a:extLst>
                  <a:ext uri="{0D108BD9-81ED-4DB2-BD59-A6C34878D82A}">
                    <a16:rowId xmlns:a16="http://schemas.microsoft.com/office/drawing/2014/main" val="3117158176"/>
                  </a:ext>
                </a:extLst>
              </a:tr>
              <a:tr h="287354">
                <a:tc>
                  <a:txBody>
                    <a:bodyPr/>
                    <a:lstStyle/>
                    <a:p>
                      <a:pPr algn="l" fontAlgn="b"/>
                      <a:r>
                        <a:rPr lang="en-US" sz="1400" b="1" i="0" u="none" strike="noStrike">
                          <a:solidFill>
                            <a:srgbClr val="000000"/>
                          </a:solidFill>
                          <a:effectLst/>
                          <a:latin typeface="Calibri" panose="020F0502020204030204" pitchFamily="34" charset="0"/>
                        </a:rPr>
                        <a:t>Acquisition costs - marketing </a:t>
                      </a:r>
                    </a:p>
                  </a:txBody>
                  <a:tcPr marL="0" marR="0" marT="0" marB="0" anchor="b">
                    <a:lnL>
                      <a:noFill/>
                    </a:lnL>
                    <a:lnR>
                      <a:noFill/>
                    </a:lnR>
                    <a:lnT>
                      <a:noFill/>
                    </a:lnT>
                    <a:lnB w="6350" cap="flat" cmpd="sng" algn="ctr">
                      <a:solidFill>
                        <a:srgbClr val="95B3D7"/>
                      </a:solidFill>
                      <a:prstDash val="solid"/>
                      <a:round/>
                      <a:headEnd type="none" w="med" len="med"/>
                      <a:tailEnd type="none" w="med" len="med"/>
                    </a:lnB>
                  </a:tcPr>
                </a:tc>
                <a:tc>
                  <a:txBody>
                    <a:bodyPr/>
                    <a:lstStyle/>
                    <a:p>
                      <a:pPr algn="l" fontAlgn="b"/>
                      <a:r>
                        <a:rPr lang="en-US" sz="1400" b="1" i="0" u="none" strike="noStrike">
                          <a:solidFill>
                            <a:srgbClr val="000000"/>
                          </a:solidFill>
                          <a:effectLst/>
                          <a:latin typeface="Calibri" panose="020F0502020204030204" pitchFamily="34" charset="0"/>
                        </a:rPr>
                        <a:t> </a:t>
                      </a:r>
                    </a:p>
                  </a:txBody>
                  <a:tcPr marL="0" marR="0" marT="0" marB="0" anchor="b">
                    <a:lnL>
                      <a:noFill/>
                    </a:lnL>
                    <a:lnR>
                      <a:noFill/>
                    </a:lnR>
                    <a:lnT>
                      <a:noFill/>
                    </a:lnT>
                    <a:lnB w="6350" cap="flat" cmpd="sng" algn="ctr">
                      <a:solidFill>
                        <a:srgbClr val="95B3D7"/>
                      </a:solidFill>
                      <a:prstDash val="solid"/>
                      <a:round/>
                      <a:headEnd type="none" w="med" len="med"/>
                      <a:tailEnd type="none" w="med" len="med"/>
                    </a:lnB>
                  </a:tcPr>
                </a:tc>
                <a:tc>
                  <a:txBody>
                    <a:bodyPr/>
                    <a:lstStyle/>
                    <a:p>
                      <a:pPr algn="r" fontAlgn="b"/>
                      <a:r>
                        <a:rPr lang="en-US" sz="1400" b="1" i="0" u="none" strike="noStrike">
                          <a:solidFill>
                            <a:srgbClr val="000000"/>
                          </a:solidFill>
                          <a:effectLst/>
                          <a:latin typeface="Calibri" panose="020F0502020204030204" pitchFamily="34" charset="0"/>
                        </a:rPr>
                        <a:t>-18</a:t>
                      </a:r>
                    </a:p>
                  </a:txBody>
                  <a:tcPr marL="0" marR="0" marT="0" marB="0" anchor="b">
                    <a:lnL>
                      <a:noFill/>
                    </a:lnL>
                    <a:lnR>
                      <a:noFill/>
                    </a:lnR>
                    <a:lnT>
                      <a:noFill/>
                    </a:lnT>
                    <a:lnB w="6350" cap="flat" cmpd="sng" algn="ctr">
                      <a:solidFill>
                        <a:srgbClr val="95B3D7"/>
                      </a:solidFill>
                      <a:prstDash val="solid"/>
                      <a:round/>
                      <a:headEnd type="none" w="med" len="med"/>
                      <a:tailEnd type="none" w="med" len="med"/>
                    </a:lnB>
                  </a:tcPr>
                </a:tc>
                <a:tc>
                  <a:txBody>
                    <a:bodyPr/>
                    <a:lstStyle/>
                    <a:p>
                      <a:pPr algn="r" fontAlgn="b"/>
                      <a:r>
                        <a:rPr lang="en-US" sz="1400" b="1" i="0" u="none" strike="noStrike">
                          <a:solidFill>
                            <a:srgbClr val="000000"/>
                          </a:solidFill>
                          <a:effectLst/>
                          <a:latin typeface="Calibri" panose="020F0502020204030204" pitchFamily="34" charset="0"/>
                        </a:rPr>
                        <a:t>-217</a:t>
                      </a:r>
                    </a:p>
                  </a:txBody>
                  <a:tcPr marL="0" marR="0" marT="0" marB="0" anchor="b">
                    <a:lnL>
                      <a:noFill/>
                    </a:lnL>
                    <a:lnR>
                      <a:noFill/>
                    </a:lnR>
                    <a:lnT>
                      <a:noFill/>
                    </a:lnT>
                    <a:lnB w="6350" cap="flat" cmpd="sng" algn="ctr">
                      <a:solidFill>
                        <a:srgbClr val="95B3D7"/>
                      </a:solidFill>
                      <a:prstDash val="solid"/>
                      <a:round/>
                      <a:headEnd type="none" w="med" len="med"/>
                      <a:tailEnd type="none" w="med" len="med"/>
                    </a:lnB>
                  </a:tcPr>
                </a:tc>
                <a:tc>
                  <a:txBody>
                    <a:bodyPr/>
                    <a:lstStyle/>
                    <a:p>
                      <a:pPr algn="r" fontAlgn="b"/>
                      <a:r>
                        <a:rPr lang="en-US" sz="1400" b="1" i="0" u="none" strike="noStrike">
                          <a:solidFill>
                            <a:srgbClr val="000000"/>
                          </a:solidFill>
                          <a:effectLst/>
                          <a:latin typeface="Calibri" panose="020F0502020204030204" pitchFamily="34" charset="0"/>
                        </a:rPr>
                        <a:t>-510</a:t>
                      </a:r>
                    </a:p>
                  </a:txBody>
                  <a:tcPr marL="0" marR="0" marT="0" marB="0" anchor="b">
                    <a:lnL>
                      <a:noFill/>
                    </a:lnL>
                    <a:lnR>
                      <a:noFill/>
                    </a:lnR>
                    <a:lnT>
                      <a:noFill/>
                    </a:lnT>
                    <a:lnB w="6350" cap="flat" cmpd="sng" algn="ctr">
                      <a:solidFill>
                        <a:srgbClr val="95B3D7"/>
                      </a:solidFill>
                      <a:prstDash val="solid"/>
                      <a:round/>
                      <a:headEnd type="none" w="med" len="med"/>
                      <a:tailEnd type="none" w="med" len="med"/>
                    </a:lnB>
                  </a:tcPr>
                </a:tc>
                <a:tc>
                  <a:txBody>
                    <a:bodyPr/>
                    <a:lstStyle/>
                    <a:p>
                      <a:pPr algn="r" fontAlgn="b"/>
                      <a:r>
                        <a:rPr lang="en-US" sz="1400" b="1" i="0" u="none" strike="noStrike">
                          <a:solidFill>
                            <a:srgbClr val="000000"/>
                          </a:solidFill>
                          <a:effectLst/>
                          <a:latin typeface="Calibri" panose="020F0502020204030204" pitchFamily="34" charset="0"/>
                        </a:rPr>
                        <a:t>-1,159</a:t>
                      </a:r>
                    </a:p>
                  </a:txBody>
                  <a:tcPr marL="0" marR="0" marT="0" marB="0" anchor="b">
                    <a:lnL>
                      <a:noFill/>
                    </a:lnL>
                    <a:lnR>
                      <a:noFill/>
                    </a:lnR>
                    <a:lnT>
                      <a:noFill/>
                    </a:lnT>
                    <a:lnB w="6350" cap="flat" cmpd="sng" algn="ctr">
                      <a:solidFill>
                        <a:srgbClr val="95B3D7"/>
                      </a:solidFill>
                      <a:prstDash val="solid"/>
                      <a:round/>
                      <a:headEnd type="none" w="med" len="med"/>
                      <a:tailEnd type="none" w="med" len="med"/>
                    </a:lnB>
                  </a:tcPr>
                </a:tc>
                <a:tc>
                  <a:txBody>
                    <a:bodyPr/>
                    <a:lstStyle/>
                    <a:p>
                      <a:pPr algn="r" fontAlgn="b"/>
                      <a:r>
                        <a:rPr lang="en-US" sz="1400" b="1" i="0" u="none" strike="noStrike">
                          <a:solidFill>
                            <a:srgbClr val="000000"/>
                          </a:solidFill>
                          <a:effectLst/>
                          <a:latin typeface="Calibri" panose="020F0502020204030204" pitchFamily="34" charset="0"/>
                        </a:rPr>
                        <a:t>-1,466</a:t>
                      </a:r>
                    </a:p>
                  </a:txBody>
                  <a:tcPr marL="0" marR="0" marT="0" marB="0" anchor="b">
                    <a:lnL>
                      <a:noFill/>
                    </a:lnL>
                    <a:lnR>
                      <a:noFill/>
                    </a:lnR>
                    <a:lnT>
                      <a:noFill/>
                    </a:lnT>
                    <a:lnB w="6350" cap="flat" cmpd="sng" algn="ctr">
                      <a:solidFill>
                        <a:srgbClr val="95B3D7"/>
                      </a:solidFill>
                      <a:prstDash val="solid"/>
                      <a:round/>
                      <a:headEnd type="none" w="med" len="med"/>
                      <a:tailEnd type="none" w="med" len="med"/>
                    </a:lnB>
                  </a:tcPr>
                </a:tc>
                <a:tc>
                  <a:txBody>
                    <a:bodyPr/>
                    <a:lstStyle/>
                    <a:p>
                      <a:pPr algn="r" fontAlgn="b"/>
                      <a:r>
                        <a:rPr lang="en-US" sz="1400" b="1" i="0" u="none" strike="noStrike">
                          <a:solidFill>
                            <a:srgbClr val="000000"/>
                          </a:solidFill>
                          <a:effectLst/>
                          <a:latin typeface="Calibri" panose="020F0502020204030204" pitchFamily="34" charset="0"/>
                        </a:rPr>
                        <a:t>-3,371</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B8CCE4"/>
                    </a:solidFill>
                  </a:tcPr>
                </a:tc>
                <a:extLst>
                  <a:ext uri="{0D108BD9-81ED-4DB2-BD59-A6C34878D82A}">
                    <a16:rowId xmlns:a16="http://schemas.microsoft.com/office/drawing/2014/main" val="2612049677"/>
                  </a:ext>
                </a:extLst>
              </a:tr>
              <a:tr h="287354">
                <a:tc>
                  <a:txBody>
                    <a:bodyPr/>
                    <a:lstStyle/>
                    <a:p>
                      <a:pPr algn="l" fontAlgn="b"/>
                      <a:r>
                        <a:rPr lang="en-US" sz="1400" b="1" i="0" u="none" strike="noStrike">
                          <a:solidFill>
                            <a:srgbClr val="000000"/>
                          </a:solidFill>
                          <a:effectLst/>
                          <a:latin typeface="Calibri" panose="020F0502020204030204" pitchFamily="34" charset="0"/>
                        </a:rPr>
                        <a:t>Acquisition costs - other</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l" fontAlgn="b"/>
                      <a:r>
                        <a:rPr lang="en-US" sz="1400" b="1"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400" b="1" i="0" u="none" strike="noStrike">
                          <a:solidFill>
                            <a:srgbClr val="000000"/>
                          </a:solidFill>
                          <a:effectLst/>
                          <a:latin typeface="Calibri" panose="020F0502020204030204" pitchFamily="34" charset="0"/>
                        </a:rPr>
                        <a:t>-120</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400" b="1" i="0" u="none" strike="noStrike">
                          <a:solidFill>
                            <a:srgbClr val="000000"/>
                          </a:solidFill>
                          <a:effectLst/>
                          <a:latin typeface="Calibri" panose="020F0502020204030204" pitchFamily="34" charset="0"/>
                        </a:rPr>
                        <a:t>-381</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400" b="1" i="0" u="none" strike="noStrike">
                          <a:solidFill>
                            <a:srgbClr val="000000"/>
                          </a:solidFill>
                          <a:effectLst/>
                          <a:latin typeface="Calibri" panose="020F0502020204030204" pitchFamily="34" charset="0"/>
                        </a:rPr>
                        <a:t>-629</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400" b="1" i="0" u="none" strike="noStrike">
                          <a:solidFill>
                            <a:srgbClr val="000000"/>
                          </a:solidFill>
                          <a:effectLst/>
                          <a:latin typeface="Calibri" panose="020F0502020204030204" pitchFamily="34" charset="0"/>
                        </a:rPr>
                        <a:t>-879</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400" b="1" i="0" u="none" strike="noStrike">
                          <a:solidFill>
                            <a:srgbClr val="000000"/>
                          </a:solidFill>
                          <a:effectLst/>
                          <a:latin typeface="Calibri" panose="020F0502020204030204" pitchFamily="34" charset="0"/>
                        </a:rPr>
                        <a:t>-1,127</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400" b="1" i="0" u="none" strike="noStrike">
                          <a:solidFill>
                            <a:srgbClr val="000000"/>
                          </a:solidFill>
                          <a:effectLst/>
                          <a:latin typeface="Calibri" panose="020F0502020204030204" pitchFamily="34" charset="0"/>
                        </a:rPr>
                        <a:t>-3,136</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B8CCE4"/>
                    </a:solidFill>
                  </a:tcPr>
                </a:tc>
                <a:extLst>
                  <a:ext uri="{0D108BD9-81ED-4DB2-BD59-A6C34878D82A}">
                    <a16:rowId xmlns:a16="http://schemas.microsoft.com/office/drawing/2014/main" val="1245624756"/>
                  </a:ext>
                </a:extLst>
              </a:tr>
              <a:tr h="287354">
                <a:tc>
                  <a:txBody>
                    <a:bodyPr/>
                    <a:lstStyle/>
                    <a:p>
                      <a:pPr algn="l" fontAlgn="b"/>
                      <a:r>
                        <a:rPr lang="en-US" sz="1400" b="1" i="0" u="none" strike="noStrike">
                          <a:solidFill>
                            <a:srgbClr val="000000"/>
                          </a:solidFill>
                          <a:effectLst/>
                          <a:latin typeface="Calibri" panose="020F0502020204030204" pitchFamily="34" charset="0"/>
                        </a:rPr>
                        <a:t>Support costs</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l" fontAlgn="b"/>
                      <a:r>
                        <a:rPr lang="en-US" sz="1400" b="1"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400" b="1" i="0" u="none" strike="noStrike">
                          <a:solidFill>
                            <a:srgbClr val="000000"/>
                          </a:solidFill>
                          <a:effectLst/>
                          <a:latin typeface="Calibri" panose="020F0502020204030204" pitchFamily="34" charset="0"/>
                        </a:rPr>
                        <a:t>-56</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400" b="1" i="0" u="none" strike="noStrike">
                          <a:solidFill>
                            <a:srgbClr val="000000"/>
                          </a:solidFill>
                          <a:effectLst/>
                          <a:latin typeface="Calibri" panose="020F0502020204030204" pitchFamily="34" charset="0"/>
                        </a:rPr>
                        <a:t>-178</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400" b="1" i="0" u="none" strike="noStrike">
                          <a:solidFill>
                            <a:srgbClr val="000000"/>
                          </a:solidFill>
                          <a:effectLst/>
                          <a:latin typeface="Calibri" panose="020F0502020204030204" pitchFamily="34" charset="0"/>
                        </a:rPr>
                        <a:t>-288</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400" b="1" i="0" u="none" strike="noStrike">
                          <a:solidFill>
                            <a:srgbClr val="000000"/>
                          </a:solidFill>
                          <a:effectLst/>
                          <a:latin typeface="Calibri" panose="020F0502020204030204" pitchFamily="34" charset="0"/>
                        </a:rPr>
                        <a:t>-385</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400" b="1" i="0" u="none" strike="noStrike">
                          <a:solidFill>
                            <a:srgbClr val="000000"/>
                          </a:solidFill>
                          <a:effectLst/>
                          <a:latin typeface="Calibri" panose="020F0502020204030204" pitchFamily="34" charset="0"/>
                        </a:rPr>
                        <a:t>-493</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400" b="1" i="0" u="none" strike="noStrike">
                          <a:solidFill>
                            <a:srgbClr val="000000"/>
                          </a:solidFill>
                          <a:effectLst/>
                          <a:latin typeface="Calibri" panose="020F0502020204030204" pitchFamily="34" charset="0"/>
                        </a:rPr>
                        <a:t>-1,401</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B8CCE4"/>
                    </a:solidFill>
                  </a:tcPr>
                </a:tc>
                <a:extLst>
                  <a:ext uri="{0D108BD9-81ED-4DB2-BD59-A6C34878D82A}">
                    <a16:rowId xmlns:a16="http://schemas.microsoft.com/office/drawing/2014/main" val="2940594813"/>
                  </a:ext>
                </a:extLst>
              </a:tr>
              <a:tr h="287354">
                <a:tc>
                  <a:txBody>
                    <a:bodyPr/>
                    <a:lstStyle/>
                    <a:p>
                      <a:pPr algn="l" fontAlgn="b"/>
                      <a:r>
                        <a:rPr lang="en-US" sz="1400" b="1" i="0" u="none" strike="noStrike">
                          <a:solidFill>
                            <a:srgbClr val="000000"/>
                          </a:solidFill>
                          <a:effectLst/>
                          <a:latin typeface="Calibri" panose="020F0502020204030204" pitchFamily="34" charset="0"/>
                        </a:rPr>
                        <a:t>VAT</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l" fontAlgn="b"/>
                      <a:r>
                        <a:rPr lang="en-US" sz="1400" b="1"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400" b="1" i="0" u="none" strike="noStrike">
                          <a:solidFill>
                            <a:srgbClr val="000000"/>
                          </a:solidFill>
                          <a:effectLst/>
                          <a:latin typeface="Calibri" panose="020F0502020204030204" pitchFamily="34" charset="0"/>
                        </a:rPr>
                        <a:t>0</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400" b="1" i="0" u="none" strike="noStrike">
                          <a:solidFill>
                            <a:srgbClr val="000000"/>
                          </a:solidFill>
                          <a:effectLst/>
                          <a:latin typeface="Calibri" panose="020F0502020204030204" pitchFamily="34" charset="0"/>
                        </a:rPr>
                        <a:t>0</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400" b="1" i="0" u="none" strike="noStrike">
                          <a:solidFill>
                            <a:srgbClr val="000000"/>
                          </a:solidFill>
                          <a:effectLst/>
                          <a:latin typeface="Calibri" panose="020F0502020204030204" pitchFamily="34" charset="0"/>
                        </a:rPr>
                        <a:t>0</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400" b="1" i="0" u="none" strike="noStrike">
                          <a:solidFill>
                            <a:srgbClr val="000000"/>
                          </a:solidFill>
                          <a:effectLst/>
                          <a:latin typeface="Calibri" panose="020F0502020204030204" pitchFamily="34" charset="0"/>
                        </a:rPr>
                        <a:t>0</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400" b="1" i="0" u="none" strike="noStrike">
                          <a:solidFill>
                            <a:srgbClr val="000000"/>
                          </a:solidFill>
                          <a:effectLst/>
                          <a:latin typeface="Calibri" panose="020F0502020204030204" pitchFamily="34" charset="0"/>
                        </a:rPr>
                        <a:t>0</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400" b="1" i="0" u="none" strike="noStrike">
                          <a:solidFill>
                            <a:srgbClr val="000000"/>
                          </a:solidFill>
                          <a:effectLst/>
                          <a:latin typeface="Calibri" panose="020F0502020204030204" pitchFamily="34" charset="0"/>
                        </a:rPr>
                        <a:t>0</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B8CCE4"/>
                    </a:solidFill>
                  </a:tcPr>
                </a:tc>
                <a:extLst>
                  <a:ext uri="{0D108BD9-81ED-4DB2-BD59-A6C34878D82A}">
                    <a16:rowId xmlns:a16="http://schemas.microsoft.com/office/drawing/2014/main" val="2747644924"/>
                  </a:ext>
                </a:extLst>
              </a:tr>
              <a:tr h="287354">
                <a:tc>
                  <a:txBody>
                    <a:bodyPr/>
                    <a:lstStyle/>
                    <a:p>
                      <a:pPr algn="l" fontAlgn="b"/>
                      <a:r>
                        <a:rPr lang="en-US" sz="1400" b="1" i="0" u="none" strike="noStrike">
                          <a:solidFill>
                            <a:srgbClr val="000000"/>
                          </a:solidFill>
                          <a:effectLst/>
                          <a:latin typeface="Calibri" panose="020F0502020204030204" pitchFamily="34" charset="0"/>
                        </a:rPr>
                        <a:t>Operating profit (before fixed costs)</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DCE6F1"/>
                    </a:solidFill>
                  </a:tcPr>
                </a:tc>
                <a:tc>
                  <a:txBody>
                    <a:bodyPr/>
                    <a:lstStyle/>
                    <a:p>
                      <a:pPr algn="r" fontAlgn="b"/>
                      <a:r>
                        <a:rPr lang="en-US" sz="1400" b="1" i="0" u="none" strike="noStrike">
                          <a:solidFill>
                            <a:srgbClr val="000000"/>
                          </a:solidFill>
                          <a:effectLst/>
                          <a:latin typeface="Calibri" panose="020F0502020204030204" pitchFamily="34" charset="0"/>
                        </a:rPr>
                        <a:t>0</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DCE6F1"/>
                    </a:solidFill>
                  </a:tcPr>
                </a:tc>
                <a:tc>
                  <a:txBody>
                    <a:bodyPr/>
                    <a:lstStyle/>
                    <a:p>
                      <a:pPr algn="r" fontAlgn="b"/>
                      <a:r>
                        <a:rPr lang="en-US" sz="1400" b="1" i="0" u="none" strike="noStrike">
                          <a:solidFill>
                            <a:srgbClr val="000000"/>
                          </a:solidFill>
                          <a:effectLst/>
                          <a:latin typeface="Calibri" panose="020F0502020204030204" pitchFamily="34" charset="0"/>
                        </a:rPr>
                        <a:t>19</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DCE6F1"/>
                    </a:solidFill>
                  </a:tcPr>
                </a:tc>
                <a:tc>
                  <a:txBody>
                    <a:bodyPr/>
                    <a:lstStyle/>
                    <a:p>
                      <a:pPr algn="r" fontAlgn="b"/>
                      <a:r>
                        <a:rPr lang="en-US" sz="1400" b="1" i="0" u="none" strike="noStrike">
                          <a:solidFill>
                            <a:srgbClr val="000000"/>
                          </a:solidFill>
                          <a:effectLst/>
                          <a:latin typeface="Calibri" panose="020F0502020204030204" pitchFamily="34" charset="0"/>
                        </a:rPr>
                        <a:t>1,540</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DCE6F1"/>
                    </a:solidFill>
                  </a:tcPr>
                </a:tc>
                <a:tc>
                  <a:txBody>
                    <a:bodyPr/>
                    <a:lstStyle/>
                    <a:p>
                      <a:pPr algn="r" fontAlgn="b"/>
                      <a:r>
                        <a:rPr lang="en-US" sz="1400" b="1" i="0" u="none" strike="noStrike">
                          <a:solidFill>
                            <a:srgbClr val="000000"/>
                          </a:solidFill>
                          <a:effectLst/>
                          <a:latin typeface="Calibri" panose="020F0502020204030204" pitchFamily="34" charset="0"/>
                        </a:rPr>
                        <a:t>3,271</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DCE6F1"/>
                    </a:solidFill>
                  </a:tcPr>
                </a:tc>
                <a:tc>
                  <a:txBody>
                    <a:bodyPr/>
                    <a:lstStyle/>
                    <a:p>
                      <a:pPr algn="r" fontAlgn="b"/>
                      <a:r>
                        <a:rPr lang="en-US" sz="1400" b="1" i="0" u="none" strike="noStrike">
                          <a:solidFill>
                            <a:srgbClr val="000000"/>
                          </a:solidFill>
                          <a:effectLst/>
                          <a:latin typeface="Calibri" panose="020F0502020204030204" pitchFamily="34" charset="0"/>
                        </a:rPr>
                        <a:t>5,093</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DCE6F1"/>
                    </a:solidFill>
                  </a:tcPr>
                </a:tc>
                <a:tc>
                  <a:txBody>
                    <a:bodyPr/>
                    <a:lstStyle/>
                    <a:p>
                      <a:pPr algn="r" fontAlgn="b"/>
                      <a:r>
                        <a:rPr lang="en-US" sz="1400" b="1" i="0" u="none" strike="noStrike">
                          <a:solidFill>
                            <a:srgbClr val="000000"/>
                          </a:solidFill>
                          <a:effectLst/>
                          <a:latin typeface="Calibri" panose="020F0502020204030204" pitchFamily="34" charset="0"/>
                        </a:rPr>
                        <a:t>6,691</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DCE6F1"/>
                    </a:solidFill>
                  </a:tcPr>
                </a:tc>
                <a:tc>
                  <a:txBody>
                    <a:bodyPr/>
                    <a:lstStyle/>
                    <a:p>
                      <a:pPr algn="r" fontAlgn="b"/>
                      <a:r>
                        <a:rPr lang="en-US" sz="1400" b="1" i="0" u="none" strike="noStrike">
                          <a:solidFill>
                            <a:srgbClr val="000000"/>
                          </a:solidFill>
                          <a:effectLst/>
                          <a:latin typeface="Calibri" panose="020F0502020204030204" pitchFamily="34" charset="0"/>
                        </a:rPr>
                        <a:t>16,615</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B8CCE4"/>
                    </a:solidFill>
                  </a:tcPr>
                </a:tc>
                <a:extLst>
                  <a:ext uri="{0D108BD9-81ED-4DB2-BD59-A6C34878D82A}">
                    <a16:rowId xmlns:a16="http://schemas.microsoft.com/office/drawing/2014/main" val="3429686459"/>
                  </a:ext>
                </a:extLst>
              </a:tr>
              <a:tr h="287354">
                <a:tc>
                  <a:txBody>
                    <a:bodyPr/>
                    <a:lstStyle/>
                    <a:p>
                      <a:pPr algn="l" fontAlgn="b"/>
                      <a:r>
                        <a:rPr lang="en-US" sz="1400" b="0" i="0" u="none" strike="noStrike">
                          <a:solidFill>
                            <a:srgbClr val="000000"/>
                          </a:solidFill>
                          <a:effectLst/>
                          <a:latin typeface="Calibri" panose="020F0502020204030204" pitchFamily="34" charset="0"/>
                        </a:rPr>
                        <a:t>G&amp;A expenses</a:t>
                      </a:r>
                    </a:p>
                  </a:txBody>
                  <a:tcPr marL="365760" marR="0" marT="0" marB="0" anchor="b">
                    <a:lnL>
                      <a:noFill/>
                    </a:lnL>
                    <a:lnR>
                      <a:noFill/>
                    </a:lnR>
                    <a:lnT w="6350" cap="flat" cmpd="sng" algn="ctr">
                      <a:solidFill>
                        <a:srgbClr val="95B3D7"/>
                      </a:solidFill>
                      <a:prstDash val="solid"/>
                      <a:round/>
                      <a:headEnd type="none" w="med" len="med"/>
                      <a:tailEnd type="none" w="med" len="med"/>
                    </a:lnT>
                    <a:lnB>
                      <a:noFill/>
                    </a:lnB>
                  </a:tcPr>
                </a:tc>
                <a:tc>
                  <a:txBody>
                    <a:bodyPr/>
                    <a:lstStyle/>
                    <a:p>
                      <a:pPr algn="l" fontAlgn="b"/>
                      <a:r>
                        <a:rPr lang="en-US"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95B3D7"/>
                      </a:solidFill>
                      <a:prstDash val="solid"/>
                      <a:round/>
                      <a:headEnd type="none" w="med" len="med"/>
                      <a:tailEnd type="none" w="med" len="med"/>
                    </a:lnT>
                    <a:lnB>
                      <a:noFill/>
                    </a:lnB>
                  </a:tcPr>
                </a:tc>
                <a:tc>
                  <a:txBody>
                    <a:bodyPr/>
                    <a:lstStyle/>
                    <a:p>
                      <a:pPr algn="r" fontAlgn="b"/>
                      <a:r>
                        <a:rPr lang="en-US" sz="1400" b="0" i="0" u="none" strike="noStrike">
                          <a:solidFill>
                            <a:srgbClr val="000000"/>
                          </a:solidFill>
                          <a:effectLst/>
                          <a:latin typeface="Calibri" panose="020F0502020204030204" pitchFamily="34" charset="0"/>
                        </a:rPr>
                        <a:t>-452</a:t>
                      </a:r>
                    </a:p>
                  </a:txBody>
                  <a:tcPr marL="0" marR="0" marT="0" marB="0" anchor="b">
                    <a:lnL>
                      <a:noFill/>
                    </a:lnL>
                    <a:lnR>
                      <a:noFill/>
                    </a:lnR>
                    <a:lnT w="6350" cap="flat" cmpd="sng" algn="ctr">
                      <a:solidFill>
                        <a:srgbClr val="95B3D7"/>
                      </a:solidFill>
                      <a:prstDash val="solid"/>
                      <a:round/>
                      <a:headEnd type="none" w="med" len="med"/>
                      <a:tailEnd type="none" w="med" len="med"/>
                    </a:lnT>
                    <a:lnB>
                      <a:noFill/>
                    </a:lnB>
                  </a:tcPr>
                </a:tc>
                <a:tc>
                  <a:txBody>
                    <a:bodyPr/>
                    <a:lstStyle/>
                    <a:p>
                      <a:pPr algn="r" fontAlgn="b"/>
                      <a:r>
                        <a:rPr lang="en-US" sz="1400" b="0" i="0" u="none" strike="noStrike">
                          <a:solidFill>
                            <a:srgbClr val="000000"/>
                          </a:solidFill>
                          <a:effectLst/>
                          <a:latin typeface="Calibri" panose="020F0502020204030204" pitchFamily="34" charset="0"/>
                        </a:rPr>
                        <a:t>-589</a:t>
                      </a:r>
                    </a:p>
                  </a:txBody>
                  <a:tcPr marL="0" marR="0" marT="0" marB="0" anchor="b">
                    <a:lnL>
                      <a:noFill/>
                    </a:lnL>
                    <a:lnR>
                      <a:noFill/>
                    </a:lnR>
                    <a:lnT w="6350" cap="flat" cmpd="sng" algn="ctr">
                      <a:solidFill>
                        <a:srgbClr val="95B3D7"/>
                      </a:solidFill>
                      <a:prstDash val="solid"/>
                      <a:round/>
                      <a:headEnd type="none" w="med" len="med"/>
                      <a:tailEnd type="none" w="med" len="med"/>
                    </a:lnT>
                    <a:lnB>
                      <a:noFill/>
                    </a:lnB>
                  </a:tcPr>
                </a:tc>
                <a:tc>
                  <a:txBody>
                    <a:bodyPr/>
                    <a:lstStyle/>
                    <a:p>
                      <a:pPr algn="r" fontAlgn="b"/>
                      <a:r>
                        <a:rPr lang="en-US" sz="1400" b="0" i="0" u="none" strike="noStrike">
                          <a:solidFill>
                            <a:srgbClr val="000000"/>
                          </a:solidFill>
                          <a:effectLst/>
                          <a:latin typeface="Calibri" panose="020F0502020204030204" pitchFamily="34" charset="0"/>
                        </a:rPr>
                        <a:t>-688</a:t>
                      </a:r>
                    </a:p>
                  </a:txBody>
                  <a:tcPr marL="0" marR="0" marT="0" marB="0" anchor="b">
                    <a:lnL>
                      <a:noFill/>
                    </a:lnL>
                    <a:lnR>
                      <a:noFill/>
                    </a:lnR>
                    <a:lnT w="6350" cap="flat" cmpd="sng" algn="ctr">
                      <a:solidFill>
                        <a:srgbClr val="95B3D7"/>
                      </a:solidFill>
                      <a:prstDash val="solid"/>
                      <a:round/>
                      <a:headEnd type="none" w="med" len="med"/>
                      <a:tailEnd type="none" w="med" len="med"/>
                    </a:lnT>
                    <a:lnB>
                      <a:noFill/>
                    </a:lnB>
                  </a:tcPr>
                </a:tc>
                <a:tc>
                  <a:txBody>
                    <a:bodyPr/>
                    <a:lstStyle/>
                    <a:p>
                      <a:pPr algn="r" fontAlgn="b"/>
                      <a:r>
                        <a:rPr lang="en-US" sz="1400" b="0" i="0" u="none" strike="noStrike">
                          <a:solidFill>
                            <a:srgbClr val="000000"/>
                          </a:solidFill>
                          <a:effectLst/>
                          <a:latin typeface="Calibri" panose="020F0502020204030204" pitchFamily="34" charset="0"/>
                        </a:rPr>
                        <a:t>-701</a:t>
                      </a:r>
                    </a:p>
                  </a:txBody>
                  <a:tcPr marL="0" marR="0" marT="0" marB="0" anchor="b">
                    <a:lnL>
                      <a:noFill/>
                    </a:lnL>
                    <a:lnR>
                      <a:noFill/>
                    </a:lnR>
                    <a:lnT w="6350" cap="flat" cmpd="sng" algn="ctr">
                      <a:solidFill>
                        <a:srgbClr val="95B3D7"/>
                      </a:solidFill>
                      <a:prstDash val="solid"/>
                      <a:round/>
                      <a:headEnd type="none" w="med" len="med"/>
                      <a:tailEnd type="none" w="med" len="med"/>
                    </a:lnT>
                    <a:lnB>
                      <a:noFill/>
                    </a:lnB>
                  </a:tcPr>
                </a:tc>
                <a:tc>
                  <a:txBody>
                    <a:bodyPr/>
                    <a:lstStyle/>
                    <a:p>
                      <a:pPr algn="r" fontAlgn="b"/>
                      <a:r>
                        <a:rPr lang="en-US" sz="1400" b="0" i="0" u="none" strike="noStrike">
                          <a:solidFill>
                            <a:srgbClr val="000000"/>
                          </a:solidFill>
                          <a:effectLst/>
                          <a:latin typeface="Calibri" panose="020F0502020204030204" pitchFamily="34" charset="0"/>
                        </a:rPr>
                        <a:t>-722</a:t>
                      </a:r>
                    </a:p>
                  </a:txBody>
                  <a:tcPr marL="0" marR="0" marT="0" marB="0" anchor="b">
                    <a:lnL>
                      <a:noFill/>
                    </a:lnL>
                    <a:lnR>
                      <a:noFill/>
                    </a:lnR>
                    <a:lnT w="6350" cap="flat" cmpd="sng" algn="ctr">
                      <a:solidFill>
                        <a:srgbClr val="95B3D7"/>
                      </a:solidFill>
                      <a:prstDash val="solid"/>
                      <a:round/>
                      <a:headEnd type="none" w="med" len="med"/>
                      <a:tailEnd type="none" w="med" len="med"/>
                    </a:lnT>
                    <a:lnB>
                      <a:noFill/>
                    </a:lnB>
                  </a:tcPr>
                </a:tc>
                <a:tc>
                  <a:txBody>
                    <a:bodyPr/>
                    <a:lstStyle/>
                    <a:p>
                      <a:pPr algn="r" fontAlgn="b"/>
                      <a:r>
                        <a:rPr lang="en-US" sz="1400" b="1" i="0" u="none" strike="noStrike">
                          <a:solidFill>
                            <a:srgbClr val="000000"/>
                          </a:solidFill>
                          <a:effectLst/>
                          <a:latin typeface="Calibri" panose="020F0502020204030204" pitchFamily="34" charset="0"/>
                        </a:rPr>
                        <a:t>-3,153</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B8CCE4"/>
                    </a:solidFill>
                  </a:tcPr>
                </a:tc>
                <a:extLst>
                  <a:ext uri="{0D108BD9-81ED-4DB2-BD59-A6C34878D82A}">
                    <a16:rowId xmlns:a16="http://schemas.microsoft.com/office/drawing/2014/main" val="1651477516"/>
                  </a:ext>
                </a:extLst>
              </a:tr>
              <a:tr h="287354">
                <a:tc>
                  <a:txBody>
                    <a:bodyPr/>
                    <a:lstStyle/>
                    <a:p>
                      <a:pPr algn="l" fontAlgn="b"/>
                      <a:r>
                        <a:rPr lang="en-US" sz="1400" b="0" i="0" u="none" strike="noStrike">
                          <a:solidFill>
                            <a:srgbClr val="000000"/>
                          </a:solidFill>
                          <a:effectLst/>
                          <a:latin typeface="Calibri" panose="020F0502020204030204" pitchFamily="34" charset="0"/>
                        </a:rPr>
                        <a:t>One-off expenses</a:t>
                      </a:r>
                    </a:p>
                  </a:txBody>
                  <a:tcPr marL="0" marR="0" marT="0" marB="0" anchor="b">
                    <a:lnL>
                      <a:noFill/>
                    </a:lnL>
                    <a:lnR>
                      <a:noFill/>
                    </a:lnR>
                    <a:lnT>
                      <a:noFill/>
                    </a:lnT>
                    <a:lnB w="6350" cap="flat" cmpd="sng" algn="ctr">
                      <a:solidFill>
                        <a:srgbClr val="95B3D7"/>
                      </a:solidFill>
                      <a:prstDash val="solid"/>
                      <a:round/>
                      <a:headEnd type="none" w="med" len="med"/>
                      <a:tailEnd type="none" w="med" len="med"/>
                    </a:lnB>
                  </a:tcPr>
                </a:tc>
                <a:tc>
                  <a:txBody>
                    <a:bodyPr/>
                    <a:lstStyle/>
                    <a:p>
                      <a:pPr algn="l" fontAlgn="b"/>
                      <a:r>
                        <a:rPr lang="en-US" sz="1400" b="0" i="0" u="none" strike="noStrike">
                          <a:solidFill>
                            <a:srgbClr val="000000"/>
                          </a:solidFill>
                          <a:effectLst/>
                          <a:latin typeface="Calibri" panose="020F0502020204030204" pitchFamily="34" charset="0"/>
                        </a:rPr>
                        <a:t> </a:t>
                      </a:r>
                    </a:p>
                  </a:txBody>
                  <a:tcPr marL="0" marR="0" marT="0" marB="0" anchor="b">
                    <a:lnL>
                      <a:noFill/>
                    </a:lnL>
                    <a:lnR>
                      <a:noFill/>
                    </a:lnR>
                    <a:lnT>
                      <a:noFill/>
                    </a:lnT>
                    <a:lnB w="6350" cap="flat" cmpd="sng" algn="ctr">
                      <a:solidFill>
                        <a:srgbClr val="95B3D7"/>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-41</a:t>
                      </a:r>
                    </a:p>
                  </a:txBody>
                  <a:tcPr marL="0" marR="0" marT="0" marB="0" anchor="b">
                    <a:lnL>
                      <a:noFill/>
                    </a:lnL>
                    <a:lnR>
                      <a:noFill/>
                    </a:lnR>
                    <a:lnT>
                      <a:noFill/>
                    </a:lnT>
                    <a:lnB w="6350" cap="flat" cmpd="sng" algn="ctr">
                      <a:solidFill>
                        <a:srgbClr val="95B3D7"/>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-192</a:t>
                      </a:r>
                    </a:p>
                  </a:txBody>
                  <a:tcPr marL="0" marR="0" marT="0" marB="0" anchor="b">
                    <a:lnL>
                      <a:noFill/>
                    </a:lnL>
                    <a:lnR>
                      <a:noFill/>
                    </a:lnR>
                    <a:lnT>
                      <a:noFill/>
                    </a:lnT>
                    <a:lnB w="6350" cap="flat" cmpd="sng" algn="ctr">
                      <a:solidFill>
                        <a:srgbClr val="95B3D7"/>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-338</a:t>
                      </a:r>
                    </a:p>
                  </a:txBody>
                  <a:tcPr marL="0" marR="0" marT="0" marB="0" anchor="b">
                    <a:lnL>
                      <a:noFill/>
                    </a:lnL>
                    <a:lnR>
                      <a:noFill/>
                    </a:lnR>
                    <a:lnT>
                      <a:noFill/>
                    </a:lnT>
                    <a:lnB w="6350" cap="flat" cmpd="sng" algn="ctr">
                      <a:solidFill>
                        <a:srgbClr val="95B3D7"/>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-470</a:t>
                      </a:r>
                    </a:p>
                  </a:txBody>
                  <a:tcPr marL="0" marR="0" marT="0" marB="0" anchor="b">
                    <a:lnL>
                      <a:noFill/>
                    </a:lnL>
                    <a:lnR>
                      <a:noFill/>
                    </a:lnR>
                    <a:lnT>
                      <a:noFill/>
                    </a:lnT>
                    <a:lnB w="6350" cap="flat" cmpd="sng" algn="ctr">
                      <a:solidFill>
                        <a:srgbClr val="95B3D7"/>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-614</a:t>
                      </a:r>
                    </a:p>
                  </a:txBody>
                  <a:tcPr marL="0" marR="0" marT="0" marB="0" anchor="b">
                    <a:lnL>
                      <a:noFill/>
                    </a:lnL>
                    <a:lnR>
                      <a:noFill/>
                    </a:lnR>
                    <a:lnT>
                      <a:noFill/>
                    </a:lnT>
                    <a:lnB w="6350" cap="flat" cmpd="sng" algn="ctr">
                      <a:solidFill>
                        <a:srgbClr val="95B3D7"/>
                      </a:solidFill>
                      <a:prstDash val="solid"/>
                      <a:round/>
                      <a:headEnd type="none" w="med" len="med"/>
                      <a:tailEnd type="none" w="med" len="med"/>
                    </a:lnB>
                  </a:tcPr>
                </a:tc>
                <a:tc>
                  <a:txBody>
                    <a:bodyPr/>
                    <a:lstStyle/>
                    <a:p>
                      <a:pPr algn="r" fontAlgn="b"/>
                      <a:r>
                        <a:rPr lang="en-US" sz="1400" b="1" i="0" u="none" strike="noStrike">
                          <a:solidFill>
                            <a:srgbClr val="000000"/>
                          </a:solidFill>
                          <a:effectLst/>
                          <a:latin typeface="Calibri" panose="020F0502020204030204" pitchFamily="34" charset="0"/>
                        </a:rPr>
                        <a:t>-1,654</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B8CCE4"/>
                    </a:solidFill>
                  </a:tcPr>
                </a:tc>
                <a:extLst>
                  <a:ext uri="{0D108BD9-81ED-4DB2-BD59-A6C34878D82A}">
                    <a16:rowId xmlns:a16="http://schemas.microsoft.com/office/drawing/2014/main" val="2636997483"/>
                  </a:ext>
                </a:extLst>
              </a:tr>
              <a:tr h="287354">
                <a:tc>
                  <a:txBody>
                    <a:bodyPr/>
                    <a:lstStyle/>
                    <a:p>
                      <a:pPr algn="l" fontAlgn="b"/>
                      <a:r>
                        <a:rPr lang="en-US" sz="1400" b="1" i="0" u="none" strike="noStrike">
                          <a:solidFill>
                            <a:srgbClr val="000000"/>
                          </a:solidFill>
                          <a:effectLst/>
                          <a:latin typeface="Calibri" panose="020F0502020204030204" pitchFamily="34" charset="0"/>
                        </a:rPr>
                        <a:t>Profit before Taxes</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B8CCE4"/>
                    </a:solidFill>
                  </a:tcPr>
                </a:tc>
                <a:tc>
                  <a:txBody>
                    <a:bodyPr/>
                    <a:lstStyle/>
                    <a:p>
                      <a:pPr algn="r" fontAlgn="b"/>
                      <a:r>
                        <a:rPr lang="en-US" sz="1400" b="1" i="0" u="none" strike="noStrike">
                          <a:solidFill>
                            <a:srgbClr val="000000"/>
                          </a:solidFill>
                          <a:effectLst/>
                          <a:latin typeface="Calibri" panose="020F0502020204030204" pitchFamily="34" charset="0"/>
                        </a:rPr>
                        <a:t>0</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B8CCE4"/>
                    </a:solidFill>
                  </a:tcPr>
                </a:tc>
                <a:tc>
                  <a:txBody>
                    <a:bodyPr/>
                    <a:lstStyle/>
                    <a:p>
                      <a:pPr algn="r" fontAlgn="b"/>
                      <a:r>
                        <a:rPr lang="en-US" sz="1400" b="1" i="0" u="none" strike="noStrike">
                          <a:solidFill>
                            <a:srgbClr val="000000"/>
                          </a:solidFill>
                          <a:effectLst/>
                          <a:latin typeface="Calibri" panose="020F0502020204030204" pitchFamily="34" charset="0"/>
                        </a:rPr>
                        <a:t>-474</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B8CCE4"/>
                    </a:solidFill>
                  </a:tcPr>
                </a:tc>
                <a:tc>
                  <a:txBody>
                    <a:bodyPr/>
                    <a:lstStyle/>
                    <a:p>
                      <a:pPr algn="r" fontAlgn="b"/>
                      <a:r>
                        <a:rPr lang="en-US" sz="1400" b="1" i="0" u="none" strike="noStrike">
                          <a:solidFill>
                            <a:srgbClr val="000000"/>
                          </a:solidFill>
                          <a:effectLst/>
                          <a:latin typeface="Calibri" panose="020F0502020204030204" pitchFamily="34" charset="0"/>
                        </a:rPr>
                        <a:t>759</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B8CCE4"/>
                    </a:solidFill>
                  </a:tcPr>
                </a:tc>
                <a:tc>
                  <a:txBody>
                    <a:bodyPr/>
                    <a:lstStyle/>
                    <a:p>
                      <a:pPr algn="r" fontAlgn="b"/>
                      <a:r>
                        <a:rPr lang="en-US" sz="1400" b="1" i="0" u="none" strike="noStrike">
                          <a:solidFill>
                            <a:srgbClr val="000000"/>
                          </a:solidFill>
                          <a:effectLst/>
                          <a:latin typeface="Calibri" panose="020F0502020204030204" pitchFamily="34" charset="0"/>
                        </a:rPr>
                        <a:t>2,245</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B8CCE4"/>
                    </a:solidFill>
                  </a:tcPr>
                </a:tc>
                <a:tc>
                  <a:txBody>
                    <a:bodyPr/>
                    <a:lstStyle/>
                    <a:p>
                      <a:pPr algn="r" fontAlgn="b"/>
                      <a:r>
                        <a:rPr lang="en-US" sz="1400" b="1" i="0" u="none" strike="noStrike">
                          <a:solidFill>
                            <a:srgbClr val="000000"/>
                          </a:solidFill>
                          <a:effectLst/>
                          <a:latin typeface="Calibri" panose="020F0502020204030204" pitchFamily="34" charset="0"/>
                        </a:rPr>
                        <a:t>3,922</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B8CCE4"/>
                    </a:solidFill>
                  </a:tcPr>
                </a:tc>
                <a:tc>
                  <a:txBody>
                    <a:bodyPr/>
                    <a:lstStyle/>
                    <a:p>
                      <a:pPr algn="r" fontAlgn="b"/>
                      <a:r>
                        <a:rPr lang="en-US" sz="1400" b="1" i="0" u="none" strike="noStrike">
                          <a:solidFill>
                            <a:srgbClr val="000000"/>
                          </a:solidFill>
                          <a:effectLst/>
                          <a:latin typeface="Calibri" panose="020F0502020204030204" pitchFamily="34" charset="0"/>
                        </a:rPr>
                        <a:t>5,356</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B8CCE4"/>
                    </a:solidFill>
                  </a:tcPr>
                </a:tc>
                <a:tc>
                  <a:txBody>
                    <a:bodyPr/>
                    <a:lstStyle/>
                    <a:p>
                      <a:pPr algn="r" fontAlgn="b"/>
                      <a:r>
                        <a:rPr lang="en-US" sz="1400" b="1" i="0" u="none" strike="noStrike">
                          <a:solidFill>
                            <a:srgbClr val="000000"/>
                          </a:solidFill>
                          <a:effectLst/>
                          <a:latin typeface="Calibri" panose="020F0502020204030204" pitchFamily="34" charset="0"/>
                        </a:rPr>
                        <a:t>11,808</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B8CCE4"/>
                    </a:solidFill>
                  </a:tcPr>
                </a:tc>
                <a:extLst>
                  <a:ext uri="{0D108BD9-81ED-4DB2-BD59-A6C34878D82A}">
                    <a16:rowId xmlns:a16="http://schemas.microsoft.com/office/drawing/2014/main" val="3523808616"/>
                  </a:ext>
                </a:extLst>
              </a:tr>
              <a:tr h="287354">
                <a:tc>
                  <a:txBody>
                    <a:bodyPr/>
                    <a:lstStyle/>
                    <a:p>
                      <a:pPr algn="l" fontAlgn="b"/>
                      <a:r>
                        <a:rPr lang="en-US" sz="1400" b="0" i="0" u="none" strike="noStrike">
                          <a:solidFill>
                            <a:srgbClr val="000000"/>
                          </a:solidFill>
                          <a:effectLst/>
                          <a:latin typeface="Calibri" panose="020F0502020204030204" pitchFamily="34" charset="0"/>
                        </a:rPr>
                        <a:t>Income tax</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0</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0</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-72</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-561</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-981</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-1,339</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400" b="1" i="0" u="none" strike="noStrike">
                          <a:solidFill>
                            <a:srgbClr val="000000"/>
                          </a:solidFill>
                          <a:effectLst/>
                          <a:latin typeface="Calibri" panose="020F0502020204030204" pitchFamily="34" charset="0"/>
                        </a:rPr>
                        <a:t>-2,952</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B8CCE4"/>
                    </a:solidFill>
                  </a:tcPr>
                </a:tc>
                <a:extLst>
                  <a:ext uri="{0D108BD9-81ED-4DB2-BD59-A6C34878D82A}">
                    <a16:rowId xmlns:a16="http://schemas.microsoft.com/office/drawing/2014/main" val="211375998"/>
                  </a:ext>
                </a:extLst>
              </a:tr>
              <a:tr h="287354">
                <a:tc>
                  <a:txBody>
                    <a:bodyPr/>
                    <a:lstStyle/>
                    <a:p>
                      <a:pPr algn="l" fontAlgn="b"/>
                      <a:r>
                        <a:rPr lang="en-US" sz="1400" b="1" i="0" u="none" strike="noStrike">
                          <a:solidFill>
                            <a:srgbClr val="000000"/>
                          </a:solidFill>
                          <a:effectLst/>
                          <a:latin typeface="Calibri" panose="020F0502020204030204" pitchFamily="34" charset="0"/>
                        </a:rPr>
                        <a:t>Profit after Taxes</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B8CCE4"/>
                    </a:solidFill>
                  </a:tcPr>
                </a:tc>
                <a:tc>
                  <a:txBody>
                    <a:bodyPr/>
                    <a:lstStyle/>
                    <a:p>
                      <a:pPr algn="r" fontAlgn="b"/>
                      <a:r>
                        <a:rPr lang="en-US" sz="1400" b="1" i="0" u="none" strike="noStrike">
                          <a:solidFill>
                            <a:srgbClr val="000000"/>
                          </a:solidFill>
                          <a:effectLst/>
                          <a:latin typeface="Calibri" panose="020F0502020204030204" pitchFamily="34" charset="0"/>
                        </a:rPr>
                        <a:t>0</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B8CCE4"/>
                    </a:solidFill>
                  </a:tcPr>
                </a:tc>
                <a:tc>
                  <a:txBody>
                    <a:bodyPr/>
                    <a:lstStyle/>
                    <a:p>
                      <a:pPr algn="r" fontAlgn="b"/>
                      <a:r>
                        <a:rPr lang="en-US" sz="1400" b="1" i="0" u="none" strike="noStrike">
                          <a:solidFill>
                            <a:srgbClr val="000000"/>
                          </a:solidFill>
                          <a:effectLst/>
                          <a:latin typeface="Calibri" panose="020F0502020204030204" pitchFamily="34" charset="0"/>
                        </a:rPr>
                        <a:t>-474</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B8CCE4"/>
                    </a:solidFill>
                  </a:tcPr>
                </a:tc>
                <a:tc>
                  <a:txBody>
                    <a:bodyPr/>
                    <a:lstStyle/>
                    <a:p>
                      <a:pPr algn="r" fontAlgn="b"/>
                      <a:r>
                        <a:rPr lang="en-US" sz="1400" b="1" i="0" u="none" strike="noStrike">
                          <a:solidFill>
                            <a:srgbClr val="000000"/>
                          </a:solidFill>
                          <a:effectLst/>
                          <a:latin typeface="Calibri" panose="020F0502020204030204" pitchFamily="34" charset="0"/>
                        </a:rPr>
                        <a:t>688</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B8CCE4"/>
                    </a:solidFill>
                  </a:tcPr>
                </a:tc>
                <a:tc>
                  <a:txBody>
                    <a:bodyPr/>
                    <a:lstStyle/>
                    <a:p>
                      <a:pPr algn="r" fontAlgn="b"/>
                      <a:r>
                        <a:rPr lang="en-US" sz="1400" b="1" i="0" u="none" strike="noStrike">
                          <a:solidFill>
                            <a:srgbClr val="000000"/>
                          </a:solidFill>
                          <a:effectLst/>
                          <a:latin typeface="Calibri" panose="020F0502020204030204" pitchFamily="34" charset="0"/>
                        </a:rPr>
                        <a:t>1,683</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B8CCE4"/>
                    </a:solidFill>
                  </a:tcPr>
                </a:tc>
                <a:tc>
                  <a:txBody>
                    <a:bodyPr/>
                    <a:lstStyle/>
                    <a:p>
                      <a:pPr algn="r" fontAlgn="b"/>
                      <a:r>
                        <a:rPr lang="en-US" sz="1400" b="1" i="0" u="none" strike="noStrike">
                          <a:solidFill>
                            <a:srgbClr val="000000"/>
                          </a:solidFill>
                          <a:effectLst/>
                          <a:latin typeface="Calibri" panose="020F0502020204030204" pitchFamily="34" charset="0"/>
                        </a:rPr>
                        <a:t>2,942</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B8CCE4"/>
                    </a:solidFill>
                  </a:tcPr>
                </a:tc>
                <a:tc>
                  <a:txBody>
                    <a:bodyPr/>
                    <a:lstStyle/>
                    <a:p>
                      <a:pPr algn="r" fontAlgn="b"/>
                      <a:r>
                        <a:rPr lang="en-US" sz="1400" b="1" i="0" u="none" strike="noStrike">
                          <a:solidFill>
                            <a:srgbClr val="000000"/>
                          </a:solidFill>
                          <a:effectLst/>
                          <a:latin typeface="Calibri" panose="020F0502020204030204" pitchFamily="34" charset="0"/>
                        </a:rPr>
                        <a:t>4,017</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B8CCE4"/>
                    </a:solidFill>
                  </a:tcPr>
                </a:tc>
                <a:tc>
                  <a:txBody>
                    <a:bodyPr/>
                    <a:lstStyle/>
                    <a:p>
                      <a:pPr algn="r" fontAlgn="b"/>
                      <a:r>
                        <a:rPr lang="en-US" sz="1400" b="1" i="0" u="none" strike="noStrike" dirty="0">
                          <a:solidFill>
                            <a:srgbClr val="000000"/>
                          </a:solidFill>
                          <a:effectLst/>
                          <a:latin typeface="Calibri" panose="020F0502020204030204" pitchFamily="34" charset="0"/>
                        </a:rPr>
                        <a:t>8,856</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B8CCE4"/>
                    </a:solidFill>
                  </a:tcPr>
                </a:tc>
                <a:extLst>
                  <a:ext uri="{0D108BD9-81ED-4DB2-BD59-A6C34878D82A}">
                    <a16:rowId xmlns:a16="http://schemas.microsoft.com/office/drawing/2014/main" val="262333389"/>
                  </a:ext>
                </a:extLst>
              </a:tr>
            </a:tbl>
          </a:graphicData>
        </a:graphic>
      </p:graphicFrame>
    </p:spTree>
    <p:extLst>
      <p:ext uri="{BB962C8B-B14F-4D97-AF65-F5344CB8AC3E}">
        <p14:creationId xmlns:p14="http://schemas.microsoft.com/office/powerpoint/2010/main" val="423897582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D7F305DA-160D-498F-B102-A1D8643B4A2C}" type="slidenum">
              <a:rPr lang="ru-RU" smtClean="0"/>
              <a:pPr/>
              <a:t>55</a:t>
            </a:fld>
            <a:endParaRPr lang="ru-RU"/>
          </a:p>
        </p:txBody>
      </p:sp>
      <p:sp>
        <p:nvSpPr>
          <p:cNvPr id="3" name="Title 1"/>
          <p:cNvSpPr>
            <a:spLocks noGrp="1"/>
          </p:cNvSpPr>
          <p:nvPr>
            <p:ph type="title"/>
          </p:nvPr>
        </p:nvSpPr>
        <p:spPr>
          <a:xfrm>
            <a:off x="395536" y="116632"/>
            <a:ext cx="8159540" cy="312281"/>
          </a:xfrm>
        </p:spPr>
        <p:txBody>
          <a:bodyPr/>
          <a:lstStyle/>
          <a:p>
            <a:r>
              <a:rPr lang="en-US"/>
              <a:t>Cash flow statement</a:t>
            </a:r>
          </a:p>
        </p:txBody>
      </p:sp>
      <p:graphicFrame>
        <p:nvGraphicFramePr>
          <p:cNvPr id="5" name="Table 4"/>
          <p:cNvGraphicFramePr>
            <a:graphicFrameLocks noGrp="1"/>
          </p:cNvGraphicFramePr>
          <p:nvPr>
            <p:extLst>
              <p:ext uri="{D42A27DB-BD31-4B8C-83A1-F6EECF244321}">
                <p14:modId xmlns:p14="http://schemas.microsoft.com/office/powerpoint/2010/main" val="1551342818"/>
              </p:ext>
            </p:extLst>
          </p:nvPr>
        </p:nvGraphicFramePr>
        <p:xfrm>
          <a:off x="230911" y="618837"/>
          <a:ext cx="8534397" cy="5718159"/>
        </p:xfrm>
        <a:graphic>
          <a:graphicData uri="http://schemas.openxmlformats.org/drawingml/2006/table">
            <a:tbl>
              <a:tblPr/>
              <a:tblGrid>
                <a:gridCol w="1054333">
                  <a:extLst>
                    <a:ext uri="{9D8B030D-6E8A-4147-A177-3AD203B41FA5}">
                      <a16:colId xmlns:a16="http://schemas.microsoft.com/office/drawing/2014/main" val="673922062"/>
                    </a:ext>
                  </a:extLst>
                </a:gridCol>
                <a:gridCol w="2137163">
                  <a:extLst>
                    <a:ext uri="{9D8B030D-6E8A-4147-A177-3AD203B41FA5}">
                      <a16:colId xmlns:a16="http://schemas.microsoft.com/office/drawing/2014/main" val="2352302673"/>
                    </a:ext>
                  </a:extLst>
                </a:gridCol>
                <a:gridCol w="655396">
                  <a:extLst>
                    <a:ext uri="{9D8B030D-6E8A-4147-A177-3AD203B41FA5}">
                      <a16:colId xmlns:a16="http://schemas.microsoft.com/office/drawing/2014/main" val="3423610353"/>
                    </a:ext>
                  </a:extLst>
                </a:gridCol>
                <a:gridCol w="869113">
                  <a:extLst>
                    <a:ext uri="{9D8B030D-6E8A-4147-A177-3AD203B41FA5}">
                      <a16:colId xmlns:a16="http://schemas.microsoft.com/office/drawing/2014/main" val="3206652719"/>
                    </a:ext>
                  </a:extLst>
                </a:gridCol>
                <a:gridCol w="954598">
                  <a:extLst>
                    <a:ext uri="{9D8B030D-6E8A-4147-A177-3AD203B41FA5}">
                      <a16:colId xmlns:a16="http://schemas.microsoft.com/office/drawing/2014/main" val="2547530596"/>
                    </a:ext>
                  </a:extLst>
                </a:gridCol>
                <a:gridCol w="954598">
                  <a:extLst>
                    <a:ext uri="{9D8B030D-6E8A-4147-A177-3AD203B41FA5}">
                      <a16:colId xmlns:a16="http://schemas.microsoft.com/office/drawing/2014/main" val="63984883"/>
                    </a:ext>
                  </a:extLst>
                </a:gridCol>
                <a:gridCol w="954598">
                  <a:extLst>
                    <a:ext uri="{9D8B030D-6E8A-4147-A177-3AD203B41FA5}">
                      <a16:colId xmlns:a16="http://schemas.microsoft.com/office/drawing/2014/main" val="370180992"/>
                    </a:ext>
                  </a:extLst>
                </a:gridCol>
                <a:gridCol w="954598">
                  <a:extLst>
                    <a:ext uri="{9D8B030D-6E8A-4147-A177-3AD203B41FA5}">
                      <a16:colId xmlns:a16="http://schemas.microsoft.com/office/drawing/2014/main" val="4283304991"/>
                    </a:ext>
                  </a:extLst>
                </a:gridCol>
              </a:tblGrid>
              <a:tr h="174422">
                <a:tc>
                  <a:txBody>
                    <a:bodyPr/>
                    <a:lstStyle/>
                    <a:p>
                      <a:pPr algn="ctr" fontAlgn="ctr"/>
                      <a:r>
                        <a:rPr lang="en-US" sz="1100" b="1" i="0" u="none" strike="noStrike">
                          <a:solidFill>
                            <a:srgbClr val="FFFFFF"/>
                          </a:solidFill>
                          <a:effectLst/>
                          <a:latin typeface="Calibri" panose="020F0502020204030204" pitchFamily="34" charset="0"/>
                        </a:rPr>
                        <a:t>Index</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A6A6A6"/>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rgbClr val="366092"/>
                    </a:solidFill>
                  </a:tcPr>
                </a:tc>
                <a:tc>
                  <a:txBody>
                    <a:bodyPr/>
                    <a:lstStyle/>
                    <a:p>
                      <a:pPr algn="ctr" fontAlgn="b"/>
                      <a:r>
                        <a:rPr lang="en-US" sz="1100" b="1" i="0" u="none" strike="noStrike">
                          <a:solidFill>
                            <a:srgbClr val="FFFFFF"/>
                          </a:solidFill>
                          <a:effectLst/>
                          <a:latin typeface="Calibri" panose="020F0502020204030204" pitchFamily="34" charset="0"/>
                        </a:rPr>
                        <a:t> </a:t>
                      </a:r>
                    </a:p>
                  </a:txBody>
                  <a:tcPr marL="0" marR="0" marT="0" marB="0"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rgbClr val="366092"/>
                    </a:solidFill>
                  </a:tcPr>
                </a:tc>
                <a:tc>
                  <a:txBody>
                    <a:bodyPr/>
                    <a:lstStyle/>
                    <a:p>
                      <a:pPr algn="l" fontAlgn="b"/>
                      <a:r>
                        <a:rPr lang="en-US" sz="1100" b="0" i="0" u="none" strike="noStrike">
                          <a:solidFill>
                            <a:srgbClr val="000000"/>
                          </a:solidFill>
                          <a:effectLst/>
                          <a:latin typeface="Calibri" panose="020F0502020204030204" pitchFamily="34" charset="0"/>
                        </a:rPr>
                        <a:t>Q4’2016</a:t>
                      </a:r>
                    </a:p>
                  </a:txBody>
                  <a:tcPr marL="0" marR="0" marT="0" marB="0" anchor="b">
                    <a:lnL w="6350" cap="flat" cmpd="sng" algn="ctr">
                      <a:solidFill>
                        <a:srgbClr val="A6A6A6"/>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tcPr>
                </a:tc>
                <a:tc>
                  <a:txBody>
                    <a:bodyPr/>
                    <a:lstStyle/>
                    <a:p>
                      <a:pPr algn="ctr" fontAlgn="b"/>
                      <a:r>
                        <a:rPr lang="en-US" sz="1100" b="1" i="0" u="none" strike="noStrike">
                          <a:solidFill>
                            <a:srgbClr val="000000"/>
                          </a:solidFill>
                          <a:effectLst/>
                          <a:latin typeface="Calibri" panose="020F0502020204030204" pitchFamily="34" charset="0"/>
                        </a:rPr>
                        <a:t>1</a:t>
                      </a:r>
                    </a:p>
                  </a:txBody>
                  <a:tcPr marL="0" marR="0" marT="0" marB="0" anchor="b">
                    <a:lnL>
                      <a:noFill/>
                    </a:lnL>
                    <a:lnR>
                      <a:noFill/>
                    </a:lnR>
                    <a:lnT w="12700" cap="flat" cmpd="sng" algn="ctr">
                      <a:solidFill>
                        <a:srgbClr val="000000"/>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DCE6F1"/>
                    </a:solidFill>
                  </a:tcPr>
                </a:tc>
                <a:tc>
                  <a:txBody>
                    <a:bodyPr/>
                    <a:lstStyle/>
                    <a:p>
                      <a:pPr algn="ctr" fontAlgn="b"/>
                      <a:r>
                        <a:rPr lang="en-US" sz="1100" b="1" i="0" u="none" strike="noStrike">
                          <a:solidFill>
                            <a:srgbClr val="000000"/>
                          </a:solidFill>
                          <a:effectLst/>
                          <a:latin typeface="Calibri" panose="020F0502020204030204" pitchFamily="34" charset="0"/>
                        </a:rPr>
                        <a:t>2</a:t>
                      </a:r>
                    </a:p>
                  </a:txBody>
                  <a:tcPr marL="0" marR="0" marT="0" marB="0" anchor="b">
                    <a:lnL>
                      <a:noFill/>
                    </a:lnL>
                    <a:lnR>
                      <a:noFill/>
                    </a:lnR>
                    <a:lnT w="12700" cap="flat" cmpd="sng" algn="ctr">
                      <a:solidFill>
                        <a:srgbClr val="000000"/>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DCE6F1"/>
                    </a:solidFill>
                  </a:tcPr>
                </a:tc>
                <a:tc>
                  <a:txBody>
                    <a:bodyPr/>
                    <a:lstStyle/>
                    <a:p>
                      <a:pPr algn="ctr" fontAlgn="b"/>
                      <a:r>
                        <a:rPr lang="en-US" sz="1100" b="1" i="0" u="none" strike="noStrike">
                          <a:solidFill>
                            <a:srgbClr val="000000"/>
                          </a:solidFill>
                          <a:effectLst/>
                          <a:latin typeface="Calibri" panose="020F0502020204030204" pitchFamily="34" charset="0"/>
                        </a:rPr>
                        <a:t>3</a:t>
                      </a:r>
                    </a:p>
                  </a:txBody>
                  <a:tcPr marL="0" marR="0" marT="0" marB="0" anchor="b">
                    <a:lnL>
                      <a:noFill/>
                    </a:lnL>
                    <a:lnR>
                      <a:noFill/>
                    </a:lnR>
                    <a:lnT w="12700" cap="flat" cmpd="sng" algn="ctr">
                      <a:solidFill>
                        <a:srgbClr val="000000"/>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DCE6F1"/>
                    </a:solidFill>
                  </a:tcPr>
                </a:tc>
                <a:tc>
                  <a:txBody>
                    <a:bodyPr/>
                    <a:lstStyle/>
                    <a:p>
                      <a:pPr algn="ctr" fontAlgn="b"/>
                      <a:r>
                        <a:rPr lang="en-US" sz="1100" b="1" i="0" u="none" strike="noStrike">
                          <a:solidFill>
                            <a:srgbClr val="000000"/>
                          </a:solidFill>
                          <a:effectLst/>
                          <a:latin typeface="Calibri" panose="020F0502020204030204" pitchFamily="34" charset="0"/>
                        </a:rPr>
                        <a:t>4</a:t>
                      </a:r>
                    </a:p>
                  </a:txBody>
                  <a:tcPr marL="0" marR="0" marT="0" marB="0" anchor="b">
                    <a:lnL>
                      <a:noFill/>
                    </a:lnL>
                    <a:lnR>
                      <a:noFill/>
                    </a:lnR>
                    <a:lnT w="12700" cap="flat" cmpd="sng" algn="ctr">
                      <a:solidFill>
                        <a:srgbClr val="000000"/>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DCE6F1"/>
                    </a:solidFill>
                  </a:tcPr>
                </a:tc>
                <a:tc>
                  <a:txBody>
                    <a:bodyPr/>
                    <a:lstStyle/>
                    <a:p>
                      <a:pPr algn="ctr" fontAlgn="b"/>
                      <a:r>
                        <a:rPr lang="en-US" sz="1100" b="1" i="0" u="none" strike="noStrike">
                          <a:solidFill>
                            <a:srgbClr val="000000"/>
                          </a:solidFill>
                          <a:effectLst/>
                          <a:latin typeface="Calibri" panose="020F0502020204030204" pitchFamily="34" charset="0"/>
                        </a:rPr>
                        <a:t>5</a:t>
                      </a:r>
                    </a:p>
                  </a:txBody>
                  <a:tcPr marL="0" marR="0" marT="0" marB="0"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DCE6F1"/>
                    </a:solidFill>
                  </a:tcPr>
                </a:tc>
                <a:extLst>
                  <a:ext uri="{0D108BD9-81ED-4DB2-BD59-A6C34878D82A}">
                    <a16:rowId xmlns:a16="http://schemas.microsoft.com/office/drawing/2014/main" val="2047469252"/>
                  </a:ext>
                </a:extLst>
              </a:tr>
              <a:tr h="151166">
                <a:tc>
                  <a:txBody>
                    <a:bodyPr/>
                    <a:lstStyle/>
                    <a:p>
                      <a:pPr algn="l" fontAlgn="ctr"/>
                      <a:r>
                        <a:rPr lang="en-US" sz="1100" b="1" i="0" u="none" strike="noStrike">
                          <a:solidFill>
                            <a:srgbClr val="FFFFFF"/>
                          </a:solidFill>
                          <a:effectLst/>
                          <a:latin typeface="Calibri" panose="020F0502020204030204" pitchFamily="34" charset="0"/>
                        </a:rPr>
                        <a:t> </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rgbClr val="366092"/>
                    </a:solidFill>
                  </a:tcPr>
                </a:tc>
                <a:tc>
                  <a:txBody>
                    <a:bodyPr/>
                    <a:lstStyle/>
                    <a:p>
                      <a:pPr algn="ctr" fontAlgn="b"/>
                      <a:r>
                        <a:rPr lang="en-US" sz="1100" b="1" i="0" u="none" strike="noStrike">
                          <a:solidFill>
                            <a:srgbClr val="FFFFFF"/>
                          </a:solidFill>
                          <a:effectLst/>
                          <a:latin typeface="Calibri" panose="020F0502020204030204" pitchFamily="34" charset="0"/>
                        </a:rPr>
                        <a:t> </a:t>
                      </a:r>
                    </a:p>
                  </a:txBody>
                  <a:tcPr marL="0" marR="0" marT="0" marB="0"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rgbClr val="366092"/>
                    </a:solidFill>
                  </a:tcPr>
                </a:tc>
                <a:tc>
                  <a:txBody>
                    <a:bodyPr/>
                    <a:lstStyle/>
                    <a:p>
                      <a:pPr algn="ctr" fontAlgn="b"/>
                      <a:r>
                        <a:rPr lang="en-US" sz="1100" b="1" i="0" u="none" strike="noStrike">
                          <a:solidFill>
                            <a:srgbClr val="000000"/>
                          </a:solidFill>
                          <a:effectLst/>
                          <a:latin typeface="Calibri" panose="020F0502020204030204" pitchFamily="34" charset="0"/>
                        </a:rPr>
                        <a:t> </a:t>
                      </a:r>
                    </a:p>
                  </a:txBody>
                  <a:tcPr marL="0" marR="0" marT="0" marB="0" anchor="b">
                    <a:lnL w="6350" cap="flat" cmpd="sng" algn="ctr">
                      <a:solidFill>
                        <a:srgbClr val="A6A6A6"/>
                      </a:solidFill>
                      <a:prstDash val="solid"/>
                      <a:round/>
                      <a:headEnd type="none" w="med" len="med"/>
                      <a:tailEnd type="none" w="med" len="med"/>
                    </a:lnL>
                    <a:lnR>
                      <a:noFill/>
                    </a:lnR>
                    <a:lnT>
                      <a:noFill/>
                    </a:lnT>
                    <a:lnB>
                      <a:noFill/>
                    </a:lnB>
                    <a:solidFill>
                      <a:srgbClr val="DCE6F1"/>
                    </a:solidFill>
                  </a:tcPr>
                </a:tc>
                <a:tc>
                  <a:txBody>
                    <a:bodyPr/>
                    <a:lstStyle/>
                    <a:p>
                      <a:pPr algn="ctr" fontAlgn="b"/>
                      <a:r>
                        <a:rPr lang="en-US" sz="1100" b="1"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95B3D7"/>
                      </a:solidFill>
                      <a:prstDash val="solid"/>
                      <a:round/>
                      <a:headEnd type="none" w="med" len="med"/>
                      <a:tailEnd type="none" w="med" len="med"/>
                    </a:lnT>
                    <a:lnB>
                      <a:noFill/>
                    </a:lnB>
                    <a:solidFill>
                      <a:srgbClr val="DCE6F1"/>
                    </a:solidFill>
                  </a:tcPr>
                </a:tc>
                <a:tc>
                  <a:txBody>
                    <a:bodyPr/>
                    <a:lstStyle/>
                    <a:p>
                      <a:pPr algn="ctr" fontAlgn="b"/>
                      <a:r>
                        <a:rPr lang="en-US" sz="1100" b="1"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95B3D7"/>
                      </a:solidFill>
                      <a:prstDash val="solid"/>
                      <a:round/>
                      <a:headEnd type="none" w="med" len="med"/>
                      <a:tailEnd type="none" w="med" len="med"/>
                    </a:lnT>
                    <a:lnB>
                      <a:noFill/>
                    </a:lnB>
                    <a:solidFill>
                      <a:srgbClr val="DCE6F1"/>
                    </a:solidFill>
                  </a:tcPr>
                </a:tc>
                <a:tc>
                  <a:txBody>
                    <a:bodyPr/>
                    <a:lstStyle/>
                    <a:p>
                      <a:pPr algn="ctr" fontAlgn="b"/>
                      <a:r>
                        <a:rPr lang="en-US" sz="1100" b="1"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95B3D7"/>
                      </a:solidFill>
                      <a:prstDash val="solid"/>
                      <a:round/>
                      <a:headEnd type="none" w="med" len="med"/>
                      <a:tailEnd type="none" w="med" len="med"/>
                    </a:lnT>
                    <a:lnB>
                      <a:noFill/>
                    </a:lnB>
                    <a:solidFill>
                      <a:srgbClr val="DCE6F1"/>
                    </a:solidFill>
                  </a:tcPr>
                </a:tc>
                <a:tc>
                  <a:txBody>
                    <a:bodyPr/>
                    <a:lstStyle/>
                    <a:p>
                      <a:pPr algn="ctr" fontAlgn="b"/>
                      <a:r>
                        <a:rPr lang="en-US" sz="1100" b="1" i="0" u="none" strike="noStrike">
                          <a:solidFill>
                            <a:srgbClr val="000000"/>
                          </a:solidFill>
                          <a:effectLst/>
                          <a:latin typeface="Calibri" panose="020F0502020204030204" pitchFamily="34" charset="0"/>
                        </a:rPr>
                        <a:t> </a:t>
                      </a:r>
                    </a:p>
                  </a:txBody>
                  <a:tcPr marL="0" marR="0" marT="0" marB="0" anchor="b">
                    <a:lnL>
                      <a:noFill/>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a:noFill/>
                    </a:lnB>
                    <a:solidFill>
                      <a:srgbClr val="DCE6F1"/>
                    </a:solidFill>
                  </a:tcPr>
                </a:tc>
                <a:tc>
                  <a:txBody>
                    <a:bodyPr/>
                    <a:lstStyle/>
                    <a:p>
                      <a:pPr algn="l" fontAlgn="b"/>
                      <a:r>
                        <a:rPr lang="en-US" sz="1100" b="0" i="0" u="none" strike="noStrike">
                          <a:solidFill>
                            <a:srgbClr val="000000"/>
                          </a:solidFill>
                          <a:effectLst/>
                          <a:latin typeface="Calibri" panose="020F0502020204030204" pitchFamily="34" charset="0"/>
                        </a:rPr>
                        <a:t> </a:t>
                      </a: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341156516"/>
                  </a:ext>
                </a:extLst>
              </a:tr>
              <a:tr h="151166">
                <a:tc>
                  <a:txBody>
                    <a:bodyPr/>
                    <a:lstStyle/>
                    <a:p>
                      <a:pPr algn="l" fontAlgn="b"/>
                      <a:r>
                        <a:rPr lang="en-US" sz="1100" b="0" i="0" u="none" strike="noStrike">
                          <a:solidFill>
                            <a:srgbClr val="000000"/>
                          </a:solidFill>
                          <a:effectLst/>
                          <a:latin typeface="Calibri" panose="020F0502020204030204" pitchFamily="34" charset="0"/>
                        </a:rPr>
                        <a:t> </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ctr" fontAlgn="b"/>
                      <a:r>
                        <a:rPr lang="en-US" sz="1100" b="1" i="0" u="none" strike="noStrike">
                          <a:solidFill>
                            <a:srgbClr val="000000"/>
                          </a:solidFill>
                          <a:effectLst/>
                          <a:latin typeface="Calibri" panose="020F0502020204030204" pitchFamily="34" charset="0"/>
                        </a:rPr>
                        <a:t>Operating activities</a:t>
                      </a:r>
                    </a:p>
                  </a:txBody>
                  <a:tcPr marL="0" marR="0" marT="0" marB="0" anchor="b">
                    <a:lnL w="6350" cap="flat" cmpd="sng" algn="ctr">
                      <a:solidFill>
                        <a:srgbClr val="A6A6A6"/>
                      </a:solidFill>
                      <a:prstDash val="solid"/>
                      <a:round/>
                      <a:headEnd type="none" w="med" len="med"/>
                      <a:tailEnd type="none" w="med" len="med"/>
                    </a:lnL>
                    <a:lnR>
                      <a:noFill/>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0" marR="0" marT="0" marB="0" anchor="b">
                    <a:lnL>
                      <a:noFill/>
                    </a:lnL>
                    <a:lnR>
                      <a:noFill/>
                    </a:lnR>
                    <a:lnT>
                      <a:noFill/>
                    </a:lnT>
                    <a:lnB w="6350" cap="flat" cmpd="sng" algn="ctr">
                      <a:solidFill>
                        <a:srgbClr val="A6A6A6"/>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0" marR="0" marT="0" marB="0" anchor="b">
                    <a:lnL>
                      <a:noFill/>
                    </a:lnL>
                    <a:lnR>
                      <a:noFill/>
                    </a:lnR>
                    <a:lnT>
                      <a:noFill/>
                    </a:lnT>
                    <a:lnB w="6350" cap="flat" cmpd="sng" algn="ctr">
                      <a:solidFill>
                        <a:srgbClr val="A6A6A6"/>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0" marR="0" marT="0" marB="0" anchor="b">
                    <a:lnL>
                      <a:noFill/>
                    </a:lnL>
                    <a:lnR>
                      <a:noFill/>
                    </a:lnR>
                    <a:lnT>
                      <a:noFill/>
                    </a:lnT>
                    <a:lnB w="6350" cap="flat" cmpd="sng" algn="ctr">
                      <a:solidFill>
                        <a:srgbClr val="A6A6A6"/>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0" marR="0" marT="0" marB="0" anchor="b">
                    <a:lnL>
                      <a:noFill/>
                    </a:lnL>
                    <a:lnR>
                      <a:noFill/>
                    </a:lnR>
                    <a:lnT>
                      <a:noFill/>
                    </a:lnT>
                    <a:lnB w="6350" cap="flat" cmpd="sng" algn="ctr">
                      <a:solidFill>
                        <a:srgbClr val="A6A6A6"/>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 </a:t>
                      </a:r>
                    </a:p>
                  </a:txBody>
                  <a:tcPr marL="0" marR="0" marT="0" marB="0" anchor="b">
                    <a:lnL>
                      <a:noFill/>
                    </a:lnL>
                    <a:lnR w="12700" cap="flat" cmpd="sng" algn="ctr">
                      <a:solidFill>
                        <a:srgbClr val="000000"/>
                      </a:solidFill>
                      <a:prstDash val="solid"/>
                      <a:round/>
                      <a:headEnd type="none" w="med" len="med"/>
                      <a:tailEnd type="none" w="med" len="med"/>
                    </a:lnR>
                    <a:lnT>
                      <a:noFill/>
                    </a:lnT>
                    <a:lnB w="6350" cap="flat" cmpd="sng" algn="ctr">
                      <a:solidFill>
                        <a:srgbClr val="A6A6A6"/>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 </a:t>
                      </a: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6350" cap="flat" cmpd="sng" algn="ctr">
                      <a:solidFill>
                        <a:srgbClr val="A6A6A6"/>
                      </a:solidFill>
                      <a:prstDash val="solid"/>
                      <a:round/>
                      <a:headEnd type="none" w="med" len="med"/>
                      <a:tailEnd type="none" w="med" len="med"/>
                    </a:lnB>
                  </a:tcPr>
                </a:tc>
                <a:extLst>
                  <a:ext uri="{0D108BD9-81ED-4DB2-BD59-A6C34878D82A}">
                    <a16:rowId xmlns:a16="http://schemas.microsoft.com/office/drawing/2014/main" val="2009562150"/>
                  </a:ext>
                </a:extLst>
              </a:tr>
              <a:tr h="151166">
                <a:tc>
                  <a:txBody>
                    <a:bodyPr/>
                    <a:lstStyle/>
                    <a:p>
                      <a:pPr algn="l" fontAlgn="b"/>
                      <a:r>
                        <a:rPr lang="en-US" sz="1100" b="0" i="0" u="none" strike="noStrike">
                          <a:solidFill>
                            <a:srgbClr val="000000"/>
                          </a:solidFill>
                          <a:effectLst/>
                          <a:latin typeface="Calibri" panose="020F0502020204030204" pitchFamily="34" charset="0"/>
                        </a:rPr>
                        <a:t>CFB001</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Loans issued</a:t>
                      </a:r>
                    </a:p>
                  </a:txBody>
                  <a:tcPr marL="0" marR="0" marT="0" marB="0"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a:t>
                      </a:r>
                    </a:p>
                  </a:txBody>
                  <a:tcPr marL="0" marR="0" marT="0" marB="0"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-4,843,680</a:t>
                      </a:r>
                    </a:p>
                  </a:txBody>
                  <a:tcPr marL="0" marR="0" marT="0" marB="0"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-15,599,040</a:t>
                      </a:r>
                    </a:p>
                  </a:txBody>
                  <a:tcPr marL="0" marR="0" marT="0" marB="0"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-25,745,760</a:t>
                      </a:r>
                    </a:p>
                  </a:txBody>
                  <a:tcPr marL="0" marR="0" marT="0" marB="0"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-35,890,848</a:t>
                      </a:r>
                    </a:p>
                  </a:txBody>
                  <a:tcPr marL="0" marR="0" marT="0" marB="0"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-46,035,936</a:t>
                      </a:r>
                    </a:p>
                  </a:txBody>
                  <a:tcPr marL="0" marR="0" marT="0" marB="0"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extLst>
                  <a:ext uri="{0D108BD9-81ED-4DB2-BD59-A6C34878D82A}">
                    <a16:rowId xmlns:a16="http://schemas.microsoft.com/office/drawing/2014/main" val="341494645"/>
                  </a:ext>
                </a:extLst>
              </a:tr>
              <a:tr h="151166">
                <a:tc>
                  <a:txBody>
                    <a:bodyPr/>
                    <a:lstStyle/>
                    <a:p>
                      <a:pPr algn="l" fontAlgn="b"/>
                      <a:r>
                        <a:rPr lang="en-US" sz="1100" b="0" i="0" u="none" strike="noStrike">
                          <a:solidFill>
                            <a:srgbClr val="000000"/>
                          </a:solidFill>
                          <a:effectLst/>
                          <a:latin typeface="Calibri" panose="020F0502020204030204" pitchFamily="34" charset="0"/>
                        </a:rPr>
                        <a:t>CFB002</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Principals received</a:t>
                      </a:r>
                    </a:p>
                  </a:txBody>
                  <a:tcPr marL="0" marR="0" marT="0" marB="0"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a:t>
                      </a:r>
                    </a:p>
                  </a:txBody>
                  <a:tcPr marL="0" marR="0" marT="0" marB="0"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2,791,386</a:t>
                      </a:r>
                    </a:p>
                  </a:txBody>
                  <a:tcPr marL="0" marR="0" marT="0" marB="0"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11,563,492</a:t>
                      </a:r>
                    </a:p>
                  </a:txBody>
                  <a:tcPr marL="0" marR="0" marT="0" marB="0"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20,107,914</a:t>
                      </a:r>
                    </a:p>
                  </a:txBody>
                  <a:tcPr marL="0" marR="0" marT="0" marB="0"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29,137,887</a:t>
                      </a:r>
                    </a:p>
                  </a:txBody>
                  <a:tcPr marL="0" marR="0" marT="0" marB="0"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37,683,065</a:t>
                      </a:r>
                    </a:p>
                  </a:txBody>
                  <a:tcPr marL="0" marR="0" marT="0" marB="0"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extLst>
                  <a:ext uri="{0D108BD9-81ED-4DB2-BD59-A6C34878D82A}">
                    <a16:rowId xmlns:a16="http://schemas.microsoft.com/office/drawing/2014/main" val="2988638439"/>
                  </a:ext>
                </a:extLst>
              </a:tr>
              <a:tr h="151166">
                <a:tc>
                  <a:txBody>
                    <a:bodyPr/>
                    <a:lstStyle/>
                    <a:p>
                      <a:pPr algn="l" fontAlgn="b"/>
                      <a:r>
                        <a:rPr lang="en-US" sz="1100" b="0" i="0" u="none" strike="noStrike">
                          <a:solidFill>
                            <a:srgbClr val="000000"/>
                          </a:solidFill>
                          <a:effectLst/>
                          <a:latin typeface="Calibri" panose="020F0502020204030204" pitchFamily="34" charset="0"/>
                        </a:rPr>
                        <a:t>CFB003</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Interest received</a:t>
                      </a:r>
                    </a:p>
                  </a:txBody>
                  <a:tcPr marL="0" marR="0" marT="0" marB="0"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a:t>
                      </a:r>
                    </a:p>
                  </a:txBody>
                  <a:tcPr marL="0" marR="0" marT="0" marB="0"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1,281,934</a:t>
                      </a:r>
                    </a:p>
                  </a:txBody>
                  <a:tcPr marL="0" marR="0" marT="0" marB="0"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5,280,296</a:t>
                      </a:r>
                    </a:p>
                  </a:txBody>
                  <a:tcPr marL="0" marR="0" marT="0" marB="0"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9,188,210</a:t>
                      </a:r>
                    </a:p>
                  </a:txBody>
                  <a:tcPr marL="0" marR="0" marT="0" marB="0"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13,171,408</a:t>
                      </a:r>
                    </a:p>
                  </a:txBody>
                  <a:tcPr marL="0" marR="0" marT="0" marB="0"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17,037,651</a:t>
                      </a:r>
                    </a:p>
                  </a:txBody>
                  <a:tcPr marL="0" marR="0" marT="0" marB="0"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extLst>
                  <a:ext uri="{0D108BD9-81ED-4DB2-BD59-A6C34878D82A}">
                    <a16:rowId xmlns:a16="http://schemas.microsoft.com/office/drawing/2014/main" val="1094016659"/>
                  </a:ext>
                </a:extLst>
              </a:tr>
              <a:tr h="279076">
                <a:tc>
                  <a:txBody>
                    <a:bodyPr/>
                    <a:lstStyle/>
                    <a:p>
                      <a:pPr algn="l" fontAlgn="b"/>
                      <a:r>
                        <a:rPr lang="en-US" sz="1100" b="0" i="0" u="none" strike="noStrike">
                          <a:solidFill>
                            <a:srgbClr val="000000"/>
                          </a:solidFill>
                          <a:effectLst/>
                          <a:latin typeface="Calibri" panose="020F0502020204030204" pitchFamily="34" charset="0"/>
                        </a:rPr>
                        <a:t>CFB006</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l" fontAlgn="b"/>
                      <a:r>
                        <a:rPr lang="en-US" sz="1100" b="1" i="0" u="none" strike="noStrike">
                          <a:solidFill>
                            <a:srgbClr val="000000"/>
                          </a:solidFill>
                          <a:effectLst/>
                          <a:latin typeface="Calibri" panose="020F0502020204030204" pitchFamily="34" charset="0"/>
                        </a:rPr>
                        <a:t>Total CF from business activities:</a:t>
                      </a:r>
                    </a:p>
                  </a:txBody>
                  <a:tcPr marL="0" marR="0" marT="0" marB="0"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a:t>
                      </a:r>
                    </a:p>
                  </a:txBody>
                  <a:tcPr marL="0" marR="0" marT="0" marB="0"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-770,360</a:t>
                      </a:r>
                    </a:p>
                  </a:txBody>
                  <a:tcPr marL="0" marR="0" marT="0" marB="0"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1,244,748</a:t>
                      </a:r>
                    </a:p>
                  </a:txBody>
                  <a:tcPr marL="0" marR="0" marT="0" marB="0"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3,550,364</a:t>
                      </a:r>
                    </a:p>
                  </a:txBody>
                  <a:tcPr marL="0" marR="0" marT="0" marB="0"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6,418,447</a:t>
                      </a:r>
                    </a:p>
                  </a:txBody>
                  <a:tcPr marL="0" marR="0" marT="0" marB="0"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8,684,780</a:t>
                      </a:r>
                    </a:p>
                  </a:txBody>
                  <a:tcPr marL="0" marR="0" marT="0" marB="0"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extLst>
                  <a:ext uri="{0D108BD9-81ED-4DB2-BD59-A6C34878D82A}">
                    <a16:rowId xmlns:a16="http://schemas.microsoft.com/office/drawing/2014/main" val="45976662"/>
                  </a:ext>
                </a:extLst>
              </a:tr>
              <a:tr h="302331">
                <a:tc>
                  <a:txBody>
                    <a:bodyPr/>
                    <a:lstStyle/>
                    <a:p>
                      <a:pPr algn="l" fontAlgn="b"/>
                      <a:r>
                        <a:rPr lang="en-US" sz="1100" b="0" i="0" u="none" strike="noStrike">
                          <a:solidFill>
                            <a:srgbClr val="000000"/>
                          </a:solidFill>
                          <a:effectLst/>
                          <a:latin typeface="Calibri" panose="020F0502020204030204" pitchFamily="34" charset="0"/>
                        </a:rPr>
                        <a:t>CFB007</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Commissions to agents &amp; payment systems</a:t>
                      </a:r>
                    </a:p>
                  </a:txBody>
                  <a:tcPr marL="0" marR="0" marT="0" marB="0"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a:t>
                      </a:r>
                    </a:p>
                  </a:txBody>
                  <a:tcPr marL="0" marR="0" marT="0" marB="0"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-26,122</a:t>
                      </a:r>
                    </a:p>
                  </a:txBody>
                  <a:tcPr marL="0" marR="0" marT="0" marB="0"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-94,262</a:t>
                      </a:r>
                    </a:p>
                  </a:txBody>
                  <a:tcPr marL="0" marR="0" marT="0" marB="0"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-160,708</a:t>
                      </a:r>
                    </a:p>
                  </a:txBody>
                  <a:tcPr marL="0" marR="0" marT="0" marB="0"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-230,505</a:t>
                      </a:r>
                    </a:p>
                  </a:txBody>
                  <a:tcPr marL="0" marR="0" marT="0" marB="0"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-296,444</a:t>
                      </a:r>
                    </a:p>
                  </a:txBody>
                  <a:tcPr marL="0" marR="0" marT="0" marB="0"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extLst>
                  <a:ext uri="{0D108BD9-81ED-4DB2-BD59-A6C34878D82A}">
                    <a16:rowId xmlns:a16="http://schemas.microsoft.com/office/drawing/2014/main" val="3346684027"/>
                  </a:ext>
                </a:extLst>
              </a:tr>
              <a:tr h="151166">
                <a:tc>
                  <a:txBody>
                    <a:bodyPr/>
                    <a:lstStyle/>
                    <a:p>
                      <a:pPr algn="l" fontAlgn="b"/>
                      <a:r>
                        <a:rPr lang="en-US" sz="1100" b="0" i="0" u="none" strike="noStrike">
                          <a:solidFill>
                            <a:srgbClr val="000000"/>
                          </a:solidFill>
                          <a:effectLst/>
                          <a:latin typeface="Calibri" panose="020F0502020204030204" pitchFamily="34" charset="0"/>
                        </a:rPr>
                        <a:t>CFB009</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People costs</a:t>
                      </a:r>
                    </a:p>
                  </a:txBody>
                  <a:tcPr marL="0" marR="0" marT="0" marB="0"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a:t>
                      </a:r>
                    </a:p>
                  </a:txBody>
                  <a:tcPr marL="0" marR="0" marT="0" marB="0"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-268,700</a:t>
                      </a:r>
                    </a:p>
                  </a:txBody>
                  <a:tcPr marL="0" marR="0" marT="0" marB="0"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-430,000</a:t>
                      </a:r>
                    </a:p>
                  </a:txBody>
                  <a:tcPr marL="0" marR="0" marT="0" marB="0"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-555,300</a:t>
                      </a:r>
                    </a:p>
                  </a:txBody>
                  <a:tcPr marL="0" marR="0" marT="0" marB="0"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-658,700</a:t>
                      </a:r>
                    </a:p>
                  </a:txBody>
                  <a:tcPr marL="0" marR="0" marT="0" marB="0"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-775,400</a:t>
                      </a:r>
                    </a:p>
                  </a:txBody>
                  <a:tcPr marL="0" marR="0" marT="0" marB="0"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extLst>
                  <a:ext uri="{0D108BD9-81ED-4DB2-BD59-A6C34878D82A}">
                    <a16:rowId xmlns:a16="http://schemas.microsoft.com/office/drawing/2014/main" val="1032908927"/>
                  </a:ext>
                </a:extLst>
              </a:tr>
              <a:tr h="302331">
                <a:tc>
                  <a:txBody>
                    <a:bodyPr/>
                    <a:lstStyle/>
                    <a:p>
                      <a:pPr algn="l" fontAlgn="b"/>
                      <a:r>
                        <a:rPr lang="en-US" sz="1100" b="0" i="0" u="none" strike="noStrike">
                          <a:solidFill>
                            <a:srgbClr val="000000"/>
                          </a:solidFill>
                          <a:effectLst/>
                          <a:latin typeface="Calibri" panose="020F0502020204030204" pitchFamily="34" charset="0"/>
                        </a:rPr>
                        <a:t>CFB010</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Marketing &amp; Acquisition costs</a:t>
                      </a:r>
                    </a:p>
                  </a:txBody>
                  <a:tcPr marL="0" marR="0" marT="0" marB="0"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a:t>
                      </a:r>
                    </a:p>
                  </a:txBody>
                  <a:tcPr marL="0" marR="0" marT="0" marB="0"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-50,259</a:t>
                      </a:r>
                    </a:p>
                  </a:txBody>
                  <a:tcPr marL="0" marR="0" marT="0" marB="0"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-332,370</a:t>
                      </a:r>
                    </a:p>
                  </a:txBody>
                  <a:tcPr marL="0" marR="0" marT="0" marB="0"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-702,435</a:t>
                      </a:r>
                    </a:p>
                  </a:txBody>
                  <a:tcPr marL="0" marR="0" marT="0" marB="0"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-1,427,325</a:t>
                      </a:r>
                    </a:p>
                  </a:txBody>
                  <a:tcPr marL="0" marR="0" marT="0" marB="0"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-1,811,925</a:t>
                      </a:r>
                    </a:p>
                  </a:txBody>
                  <a:tcPr marL="0" marR="0" marT="0" marB="0"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extLst>
                  <a:ext uri="{0D108BD9-81ED-4DB2-BD59-A6C34878D82A}">
                    <a16:rowId xmlns:a16="http://schemas.microsoft.com/office/drawing/2014/main" val="2651629758"/>
                  </a:ext>
                </a:extLst>
              </a:tr>
              <a:tr h="151166">
                <a:tc>
                  <a:txBody>
                    <a:bodyPr/>
                    <a:lstStyle/>
                    <a:p>
                      <a:pPr algn="l" fontAlgn="b"/>
                      <a:r>
                        <a:rPr lang="en-US" sz="1100" b="0" i="0" u="none" strike="noStrike">
                          <a:solidFill>
                            <a:srgbClr val="000000"/>
                          </a:solidFill>
                          <a:effectLst/>
                          <a:latin typeface="Calibri" panose="020F0502020204030204" pitchFamily="34" charset="0"/>
                        </a:rPr>
                        <a:t>CFB011</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Support costs</a:t>
                      </a:r>
                    </a:p>
                  </a:txBody>
                  <a:tcPr marL="0" marR="0" marT="0" marB="0"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a:t>
                      </a:r>
                    </a:p>
                  </a:txBody>
                  <a:tcPr marL="0" marR="0" marT="0" marB="0"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-34,156</a:t>
                      </a:r>
                    </a:p>
                  </a:txBody>
                  <a:tcPr marL="0" marR="0" marT="0" marB="0"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-94,610</a:t>
                      </a:r>
                    </a:p>
                  </a:txBody>
                  <a:tcPr marL="0" marR="0" marT="0" marB="0"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-148,469</a:t>
                      </a:r>
                    </a:p>
                  </a:txBody>
                  <a:tcPr marL="0" marR="0" marT="0" marB="0"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-201,812</a:t>
                      </a:r>
                    </a:p>
                  </a:txBody>
                  <a:tcPr marL="0" marR="0" marT="0" marB="0"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-255,709</a:t>
                      </a:r>
                    </a:p>
                  </a:txBody>
                  <a:tcPr marL="0" marR="0" marT="0" marB="0"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extLst>
                  <a:ext uri="{0D108BD9-81ED-4DB2-BD59-A6C34878D82A}">
                    <a16:rowId xmlns:a16="http://schemas.microsoft.com/office/drawing/2014/main" val="3855566262"/>
                  </a:ext>
                </a:extLst>
              </a:tr>
              <a:tr h="151166">
                <a:tc>
                  <a:txBody>
                    <a:bodyPr/>
                    <a:lstStyle/>
                    <a:p>
                      <a:pPr algn="l" fontAlgn="b"/>
                      <a:r>
                        <a:rPr lang="en-US" sz="1100" b="0" i="0" u="none" strike="noStrike">
                          <a:solidFill>
                            <a:srgbClr val="000000"/>
                          </a:solidFill>
                          <a:effectLst/>
                          <a:latin typeface="Calibri" panose="020F0502020204030204" pitchFamily="34" charset="0"/>
                        </a:rPr>
                        <a:t>CFB012</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Office costs</a:t>
                      </a:r>
                    </a:p>
                  </a:txBody>
                  <a:tcPr marL="0" marR="0" marT="0" marB="0"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a:t>
                      </a:r>
                    </a:p>
                  </a:txBody>
                  <a:tcPr marL="0" marR="0" marT="0" marB="0"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-98,060</a:t>
                      </a:r>
                    </a:p>
                  </a:txBody>
                  <a:tcPr marL="0" marR="0" marT="0" marB="0"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-163,940</a:t>
                      </a:r>
                    </a:p>
                  </a:txBody>
                  <a:tcPr marL="0" marR="0" marT="0" marB="0"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-226,485</a:t>
                      </a:r>
                    </a:p>
                  </a:txBody>
                  <a:tcPr marL="0" marR="0" marT="0" marB="0"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-283,740</a:t>
                      </a:r>
                    </a:p>
                  </a:txBody>
                  <a:tcPr marL="0" marR="0" marT="0" marB="0"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-346,865</a:t>
                      </a:r>
                    </a:p>
                  </a:txBody>
                  <a:tcPr marL="0" marR="0" marT="0" marB="0"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extLst>
                  <a:ext uri="{0D108BD9-81ED-4DB2-BD59-A6C34878D82A}">
                    <a16:rowId xmlns:a16="http://schemas.microsoft.com/office/drawing/2014/main" val="2217263428"/>
                  </a:ext>
                </a:extLst>
              </a:tr>
              <a:tr h="151166">
                <a:tc>
                  <a:txBody>
                    <a:bodyPr/>
                    <a:lstStyle/>
                    <a:p>
                      <a:pPr algn="l" fontAlgn="b"/>
                      <a:r>
                        <a:rPr lang="en-US" sz="1100" b="0" i="0" u="none" strike="noStrike">
                          <a:solidFill>
                            <a:srgbClr val="000000"/>
                          </a:solidFill>
                          <a:effectLst/>
                          <a:latin typeface="Calibri" panose="020F0502020204030204" pitchFamily="34" charset="0"/>
                        </a:rPr>
                        <a:t>CFB013</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IT costs</a:t>
                      </a:r>
                    </a:p>
                  </a:txBody>
                  <a:tcPr marL="0" marR="0" marT="0" marB="0"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a:t>
                      </a:r>
                    </a:p>
                  </a:txBody>
                  <a:tcPr marL="0" marR="0" marT="0" marB="0"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-72,500</a:t>
                      </a:r>
                    </a:p>
                  </a:txBody>
                  <a:tcPr marL="0" marR="0" marT="0" marB="0"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-70,000</a:t>
                      </a:r>
                    </a:p>
                  </a:txBody>
                  <a:tcPr marL="0" marR="0" marT="0" marB="0"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-70,000</a:t>
                      </a:r>
                    </a:p>
                  </a:txBody>
                  <a:tcPr marL="0" marR="0" marT="0" marB="0"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-70,000</a:t>
                      </a:r>
                    </a:p>
                  </a:txBody>
                  <a:tcPr marL="0" marR="0" marT="0" marB="0"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-70,000</a:t>
                      </a:r>
                    </a:p>
                  </a:txBody>
                  <a:tcPr marL="0" marR="0" marT="0" marB="0"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extLst>
                  <a:ext uri="{0D108BD9-81ED-4DB2-BD59-A6C34878D82A}">
                    <a16:rowId xmlns:a16="http://schemas.microsoft.com/office/drawing/2014/main" val="967085538"/>
                  </a:ext>
                </a:extLst>
              </a:tr>
              <a:tr h="151166">
                <a:tc>
                  <a:txBody>
                    <a:bodyPr/>
                    <a:lstStyle/>
                    <a:p>
                      <a:pPr algn="l" fontAlgn="b"/>
                      <a:r>
                        <a:rPr lang="en-US" sz="1100" b="0" i="0" u="none" strike="noStrike">
                          <a:solidFill>
                            <a:srgbClr val="000000"/>
                          </a:solidFill>
                          <a:effectLst/>
                          <a:latin typeface="Calibri" panose="020F0502020204030204" pitchFamily="34" charset="0"/>
                        </a:rPr>
                        <a:t>CFB014</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Professional services</a:t>
                      </a:r>
                    </a:p>
                  </a:txBody>
                  <a:tcPr marL="0" marR="0" marT="0" marB="0"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a:t>
                      </a:r>
                    </a:p>
                  </a:txBody>
                  <a:tcPr marL="0" marR="0" marT="0" marB="0"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a:t>
                      </a:r>
                    </a:p>
                  </a:txBody>
                  <a:tcPr marL="0" marR="0" marT="0" marB="0"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a:t>
                      </a:r>
                    </a:p>
                  </a:txBody>
                  <a:tcPr marL="0" marR="0" marT="0" marB="0"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a:t>
                      </a:r>
                    </a:p>
                  </a:txBody>
                  <a:tcPr marL="0" marR="0" marT="0" marB="0"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a:t>
                      </a:r>
                    </a:p>
                  </a:txBody>
                  <a:tcPr marL="0" marR="0" marT="0" marB="0"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a:t>
                      </a:r>
                    </a:p>
                  </a:txBody>
                  <a:tcPr marL="0" marR="0" marT="0" marB="0"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extLst>
                  <a:ext uri="{0D108BD9-81ED-4DB2-BD59-A6C34878D82A}">
                    <a16:rowId xmlns:a16="http://schemas.microsoft.com/office/drawing/2014/main" val="597057820"/>
                  </a:ext>
                </a:extLst>
              </a:tr>
              <a:tr h="151166">
                <a:tc>
                  <a:txBody>
                    <a:bodyPr/>
                    <a:lstStyle/>
                    <a:p>
                      <a:pPr algn="l" fontAlgn="b"/>
                      <a:r>
                        <a:rPr lang="en-US" sz="1100" b="0" i="0" u="none" strike="noStrike">
                          <a:solidFill>
                            <a:srgbClr val="000000"/>
                          </a:solidFill>
                          <a:effectLst/>
                          <a:latin typeface="Calibri" panose="020F0502020204030204" pitchFamily="34" charset="0"/>
                        </a:rPr>
                        <a:t>CFB015</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Other income (expenses)</a:t>
                      </a:r>
                    </a:p>
                  </a:txBody>
                  <a:tcPr marL="0" marR="0" marT="0" marB="0"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a:t>
                      </a:r>
                    </a:p>
                  </a:txBody>
                  <a:tcPr marL="0" marR="0" marT="0" marB="0"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-36,000</a:t>
                      </a:r>
                    </a:p>
                  </a:txBody>
                  <a:tcPr marL="0" marR="0" marT="0" marB="0"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-36,000</a:t>
                      </a:r>
                    </a:p>
                  </a:txBody>
                  <a:tcPr marL="0" marR="0" marT="0" marB="0"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-36,000</a:t>
                      </a:r>
                    </a:p>
                  </a:txBody>
                  <a:tcPr marL="0" marR="0" marT="0" marB="0"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-36,000</a:t>
                      </a:r>
                    </a:p>
                  </a:txBody>
                  <a:tcPr marL="0" marR="0" marT="0" marB="0"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-36,000</a:t>
                      </a:r>
                    </a:p>
                  </a:txBody>
                  <a:tcPr marL="0" marR="0" marT="0" marB="0"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extLst>
                  <a:ext uri="{0D108BD9-81ED-4DB2-BD59-A6C34878D82A}">
                    <a16:rowId xmlns:a16="http://schemas.microsoft.com/office/drawing/2014/main" val="1478930278"/>
                  </a:ext>
                </a:extLst>
              </a:tr>
              <a:tr h="151166">
                <a:tc>
                  <a:txBody>
                    <a:bodyPr/>
                    <a:lstStyle/>
                    <a:p>
                      <a:pPr algn="l" fontAlgn="b"/>
                      <a:r>
                        <a:rPr lang="en-US" sz="1100" b="0" i="0" u="none" strike="noStrike">
                          <a:solidFill>
                            <a:srgbClr val="000000"/>
                          </a:solidFill>
                          <a:effectLst/>
                          <a:latin typeface="Calibri" panose="020F0502020204030204" pitchFamily="34" charset="0"/>
                        </a:rPr>
                        <a:t>CFB016</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Profit tax</a:t>
                      </a:r>
                    </a:p>
                  </a:txBody>
                  <a:tcPr marL="0" marR="0" marT="0" marB="0"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a:t>
                      </a:r>
                    </a:p>
                  </a:txBody>
                  <a:tcPr marL="0" marR="0" marT="0" marB="0"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a:t>
                      </a:r>
                    </a:p>
                  </a:txBody>
                  <a:tcPr marL="0" marR="0" marT="0" marB="0"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-71,555</a:t>
                      </a:r>
                    </a:p>
                  </a:txBody>
                  <a:tcPr marL="0" marR="0" marT="0" marB="0"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-561,162</a:t>
                      </a:r>
                    </a:p>
                  </a:txBody>
                  <a:tcPr marL="0" marR="0" marT="0" marB="0"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-980,599</a:t>
                      </a:r>
                    </a:p>
                  </a:txBody>
                  <a:tcPr marL="0" marR="0" marT="0" marB="0"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-1,338,894</a:t>
                      </a:r>
                    </a:p>
                  </a:txBody>
                  <a:tcPr marL="0" marR="0" marT="0" marB="0"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extLst>
                  <a:ext uri="{0D108BD9-81ED-4DB2-BD59-A6C34878D82A}">
                    <a16:rowId xmlns:a16="http://schemas.microsoft.com/office/drawing/2014/main" val="35618692"/>
                  </a:ext>
                </a:extLst>
              </a:tr>
              <a:tr h="151166">
                <a:tc>
                  <a:txBody>
                    <a:bodyPr/>
                    <a:lstStyle/>
                    <a:p>
                      <a:pPr algn="l" fontAlgn="b"/>
                      <a:r>
                        <a:rPr lang="en-US" sz="1100" b="0" i="0" u="none" strike="noStrike">
                          <a:solidFill>
                            <a:srgbClr val="000000"/>
                          </a:solidFill>
                          <a:effectLst/>
                          <a:latin typeface="Calibri" panose="020F0502020204030204" pitchFamily="34" charset="0"/>
                        </a:rPr>
                        <a:t>CFB017</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VAT paid</a:t>
                      </a:r>
                    </a:p>
                  </a:txBody>
                  <a:tcPr marL="0" marR="0" marT="0" marB="0"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a:t>
                      </a:r>
                    </a:p>
                  </a:txBody>
                  <a:tcPr marL="0" marR="0" marT="0" marB="0"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-40,644</a:t>
                      </a:r>
                    </a:p>
                  </a:txBody>
                  <a:tcPr marL="0" marR="0" marT="0" marB="0"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-191,953</a:t>
                      </a:r>
                    </a:p>
                  </a:txBody>
                  <a:tcPr marL="0" marR="0" marT="0" marB="0"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-337,932</a:t>
                      </a:r>
                    </a:p>
                  </a:txBody>
                  <a:tcPr marL="0" marR="0" marT="0" marB="0"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-470,295</a:t>
                      </a:r>
                    </a:p>
                  </a:txBody>
                  <a:tcPr marL="0" marR="0" marT="0" marB="0"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-613,597</a:t>
                      </a:r>
                    </a:p>
                  </a:txBody>
                  <a:tcPr marL="0" marR="0" marT="0" marB="0"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extLst>
                  <a:ext uri="{0D108BD9-81ED-4DB2-BD59-A6C34878D82A}">
                    <a16:rowId xmlns:a16="http://schemas.microsoft.com/office/drawing/2014/main" val="130626529"/>
                  </a:ext>
                </a:extLst>
              </a:tr>
              <a:tr h="279076">
                <a:tc>
                  <a:txBody>
                    <a:bodyPr/>
                    <a:lstStyle/>
                    <a:p>
                      <a:pPr algn="l" fontAlgn="b"/>
                      <a:r>
                        <a:rPr lang="en-US" sz="1100" b="0" i="0" u="none" strike="noStrike">
                          <a:solidFill>
                            <a:srgbClr val="000000"/>
                          </a:solidFill>
                          <a:effectLst/>
                          <a:latin typeface="Calibri" panose="020F0502020204030204" pitchFamily="34" charset="0"/>
                        </a:rPr>
                        <a:t>CFB019</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l" fontAlgn="b"/>
                      <a:r>
                        <a:rPr lang="en-US" sz="1100" b="1" i="0" u="none" strike="noStrike">
                          <a:solidFill>
                            <a:srgbClr val="000000"/>
                          </a:solidFill>
                          <a:effectLst/>
                          <a:latin typeface="Calibri" panose="020F0502020204030204" pitchFamily="34" charset="0"/>
                        </a:rPr>
                        <a:t>Total CF from operating expenses:</a:t>
                      </a:r>
                    </a:p>
                  </a:txBody>
                  <a:tcPr marL="0" marR="0" marT="0" marB="0"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a:t>
                      </a:r>
                    </a:p>
                  </a:txBody>
                  <a:tcPr marL="0" marR="0" marT="0" marB="0"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-626,441</a:t>
                      </a:r>
                    </a:p>
                  </a:txBody>
                  <a:tcPr marL="0" marR="0" marT="0" marB="0"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-1,484,690</a:t>
                      </a:r>
                    </a:p>
                  </a:txBody>
                  <a:tcPr marL="0" marR="0" marT="0" marB="0"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-2,798,492</a:t>
                      </a:r>
                    </a:p>
                  </a:txBody>
                  <a:tcPr marL="0" marR="0" marT="0" marB="0"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-4,358,976</a:t>
                      </a:r>
                    </a:p>
                  </a:txBody>
                  <a:tcPr marL="0" marR="0" marT="0" marB="0"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-5,544,835</a:t>
                      </a:r>
                    </a:p>
                  </a:txBody>
                  <a:tcPr marL="0" marR="0" marT="0" marB="0"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extLst>
                  <a:ext uri="{0D108BD9-81ED-4DB2-BD59-A6C34878D82A}">
                    <a16:rowId xmlns:a16="http://schemas.microsoft.com/office/drawing/2014/main" val="3545312443"/>
                  </a:ext>
                </a:extLst>
              </a:tr>
              <a:tr h="279076">
                <a:tc>
                  <a:txBody>
                    <a:bodyPr/>
                    <a:lstStyle/>
                    <a:p>
                      <a:pPr algn="l" fontAlgn="b"/>
                      <a:r>
                        <a:rPr lang="en-US" sz="1100" b="0" i="0" u="none" strike="noStrike">
                          <a:solidFill>
                            <a:srgbClr val="000000"/>
                          </a:solidFill>
                          <a:effectLst/>
                          <a:latin typeface="Calibri" panose="020F0502020204030204" pitchFamily="34" charset="0"/>
                        </a:rPr>
                        <a:t>CFB020</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l" fontAlgn="b"/>
                      <a:r>
                        <a:rPr lang="en-US" sz="1100" b="1" i="0" u="none" strike="noStrike">
                          <a:solidFill>
                            <a:srgbClr val="000000"/>
                          </a:solidFill>
                          <a:effectLst/>
                          <a:latin typeface="Calibri" panose="020F0502020204030204" pitchFamily="34" charset="0"/>
                        </a:rPr>
                        <a:t>Total CF from operating activities:</a:t>
                      </a:r>
                    </a:p>
                  </a:txBody>
                  <a:tcPr marL="0" marR="0" marT="0" marB="0"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a:t>
                      </a:r>
                    </a:p>
                  </a:txBody>
                  <a:tcPr marL="0" marR="0" marT="0" marB="0"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-1,396,801</a:t>
                      </a:r>
                    </a:p>
                  </a:txBody>
                  <a:tcPr marL="0" marR="0" marT="0" marB="0"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-239,942</a:t>
                      </a:r>
                    </a:p>
                  </a:txBody>
                  <a:tcPr marL="0" marR="0" marT="0" marB="0"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751,872</a:t>
                      </a:r>
                    </a:p>
                  </a:txBody>
                  <a:tcPr marL="0" marR="0" marT="0" marB="0"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2,059,470</a:t>
                      </a:r>
                    </a:p>
                  </a:txBody>
                  <a:tcPr marL="0" marR="0" marT="0" marB="0"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3,139,946</a:t>
                      </a:r>
                    </a:p>
                  </a:txBody>
                  <a:tcPr marL="0" marR="0" marT="0" marB="0"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extLst>
                  <a:ext uri="{0D108BD9-81ED-4DB2-BD59-A6C34878D82A}">
                    <a16:rowId xmlns:a16="http://schemas.microsoft.com/office/drawing/2014/main" val="2547793014"/>
                  </a:ext>
                </a:extLst>
              </a:tr>
              <a:tr h="151166">
                <a:tc>
                  <a:txBody>
                    <a:bodyPr/>
                    <a:lstStyle/>
                    <a:p>
                      <a:pPr algn="l" fontAlgn="b"/>
                      <a:r>
                        <a:rPr lang="en-US" sz="1100" b="0" i="0" u="none" strike="noStrike">
                          <a:solidFill>
                            <a:srgbClr val="000000"/>
                          </a:solidFill>
                          <a:effectLst/>
                          <a:latin typeface="Calibri" panose="020F0502020204030204" pitchFamily="34" charset="0"/>
                        </a:rPr>
                        <a:t>CFB021</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Financing received</a:t>
                      </a:r>
                    </a:p>
                  </a:txBody>
                  <a:tcPr marL="0" marR="0" marT="0" marB="0"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a:t>
                      </a:r>
                    </a:p>
                  </a:txBody>
                  <a:tcPr marL="0" marR="0" marT="0" marB="0"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1,544,395</a:t>
                      </a:r>
                    </a:p>
                  </a:txBody>
                  <a:tcPr marL="0" marR="0" marT="0" marB="0"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400,692</a:t>
                      </a:r>
                    </a:p>
                  </a:txBody>
                  <a:tcPr marL="0" marR="0" marT="0" marB="0"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11,637</a:t>
                      </a:r>
                    </a:p>
                  </a:txBody>
                  <a:tcPr marL="0" marR="0" marT="0" marB="0"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a:t>
                      </a:r>
                    </a:p>
                  </a:txBody>
                  <a:tcPr marL="0" marR="0" marT="0" marB="0"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a:t>
                      </a:r>
                    </a:p>
                  </a:txBody>
                  <a:tcPr marL="0" marR="0" marT="0" marB="0"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extLst>
                  <a:ext uri="{0D108BD9-81ED-4DB2-BD59-A6C34878D82A}">
                    <a16:rowId xmlns:a16="http://schemas.microsoft.com/office/drawing/2014/main" val="165450328"/>
                  </a:ext>
                </a:extLst>
              </a:tr>
              <a:tr h="151166">
                <a:tc>
                  <a:txBody>
                    <a:bodyPr/>
                    <a:lstStyle/>
                    <a:p>
                      <a:pPr algn="l" fontAlgn="b"/>
                      <a:r>
                        <a:rPr lang="en-US" sz="1100" b="0" i="0" u="none" strike="noStrike">
                          <a:solidFill>
                            <a:srgbClr val="000000"/>
                          </a:solidFill>
                          <a:effectLst/>
                          <a:latin typeface="Calibri" panose="020F0502020204030204" pitchFamily="34" charset="0"/>
                        </a:rPr>
                        <a:t>CFB030</a:t>
                      </a:r>
                    </a:p>
                  </a:txBody>
                  <a:tcPr marL="0" marR="0" marT="0" marB="0"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Financing received portfolio</a:t>
                      </a:r>
                    </a:p>
                  </a:txBody>
                  <a:tcPr marL="0" marR="0" marT="0" marB="0"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a:t>
                      </a:r>
                    </a:p>
                  </a:txBody>
                  <a:tcPr marL="0" marR="0" marT="0" marB="0"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782,532</a:t>
                      </a:r>
                    </a:p>
                  </a:txBody>
                  <a:tcPr marL="0" marR="0" marT="0" marB="0"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a:t>
                      </a:r>
                    </a:p>
                  </a:txBody>
                  <a:tcPr marL="0" marR="0" marT="0" marB="0"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a:t>
                      </a:r>
                    </a:p>
                  </a:txBody>
                  <a:tcPr marL="0" marR="0" marT="0" marB="0"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a:t>
                      </a:r>
                    </a:p>
                  </a:txBody>
                  <a:tcPr marL="0" marR="0" marT="0" marB="0"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a:t>
                      </a:r>
                    </a:p>
                  </a:txBody>
                  <a:tcPr marL="0" marR="0" marT="0" marB="0"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extLst>
                  <a:ext uri="{0D108BD9-81ED-4DB2-BD59-A6C34878D82A}">
                    <a16:rowId xmlns:a16="http://schemas.microsoft.com/office/drawing/2014/main" val="391497436"/>
                  </a:ext>
                </a:extLst>
              </a:tr>
              <a:tr h="302331">
                <a:tc>
                  <a:txBody>
                    <a:bodyPr/>
                    <a:lstStyle/>
                    <a:p>
                      <a:pPr algn="l" fontAlgn="b"/>
                      <a:r>
                        <a:rPr lang="en-US" sz="1100" b="0" i="0" u="none" strike="noStrike">
                          <a:solidFill>
                            <a:srgbClr val="000000"/>
                          </a:solidFill>
                          <a:effectLst/>
                          <a:latin typeface="Calibri" panose="020F0502020204030204" pitchFamily="34" charset="0"/>
                        </a:rPr>
                        <a:t>CFB029</a:t>
                      </a:r>
                    </a:p>
                  </a:txBody>
                  <a:tcPr marL="0" marR="0" marT="0" marB="0"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Financing received expenses</a:t>
                      </a:r>
                    </a:p>
                  </a:txBody>
                  <a:tcPr marL="0" marR="0" marT="0" marB="0"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a:t>
                      </a:r>
                    </a:p>
                  </a:txBody>
                  <a:tcPr marL="0" marR="0" marT="0" marB="0"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614,269</a:t>
                      </a:r>
                    </a:p>
                  </a:txBody>
                  <a:tcPr marL="0" marR="0" marT="0" marB="0"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254,475</a:t>
                      </a:r>
                    </a:p>
                  </a:txBody>
                  <a:tcPr marL="0" marR="0" marT="0" marB="0"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a:t>
                      </a:r>
                    </a:p>
                  </a:txBody>
                  <a:tcPr marL="0" marR="0" marT="0" marB="0"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a:t>
                      </a:r>
                    </a:p>
                  </a:txBody>
                  <a:tcPr marL="0" marR="0" marT="0" marB="0"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a:t>
                      </a:r>
                    </a:p>
                  </a:txBody>
                  <a:tcPr marL="0" marR="0" marT="0" marB="0"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extLst>
                  <a:ext uri="{0D108BD9-81ED-4DB2-BD59-A6C34878D82A}">
                    <a16:rowId xmlns:a16="http://schemas.microsoft.com/office/drawing/2014/main" val="3430313415"/>
                  </a:ext>
                </a:extLst>
              </a:tr>
              <a:tr h="302331">
                <a:tc>
                  <a:txBody>
                    <a:bodyPr/>
                    <a:lstStyle/>
                    <a:p>
                      <a:pPr algn="l" fontAlgn="b"/>
                      <a:r>
                        <a:rPr lang="en-US" sz="1100" b="0" i="0" u="none" strike="noStrike">
                          <a:solidFill>
                            <a:srgbClr val="000000"/>
                          </a:solidFill>
                          <a:effectLst/>
                          <a:latin typeface="Calibri" panose="020F0502020204030204" pitchFamily="34" charset="0"/>
                        </a:rPr>
                        <a:t>CFB031</a:t>
                      </a:r>
                    </a:p>
                  </a:txBody>
                  <a:tcPr marL="0" marR="0" marT="0" marB="0"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Financing received for regulator</a:t>
                      </a:r>
                    </a:p>
                  </a:txBody>
                  <a:tcPr marL="0" marR="0" marT="0" marB="0"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a:t>
                      </a:r>
                    </a:p>
                  </a:txBody>
                  <a:tcPr marL="0" marR="0" marT="0" marB="0"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147,594</a:t>
                      </a:r>
                    </a:p>
                  </a:txBody>
                  <a:tcPr marL="0" marR="0" marT="0" marB="0"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146,216</a:t>
                      </a:r>
                    </a:p>
                  </a:txBody>
                  <a:tcPr marL="0" marR="0" marT="0" marB="0"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11,637</a:t>
                      </a:r>
                    </a:p>
                  </a:txBody>
                  <a:tcPr marL="0" marR="0" marT="0" marB="0"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a:t>
                      </a:r>
                    </a:p>
                  </a:txBody>
                  <a:tcPr marL="0" marR="0" marT="0" marB="0"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a:t>
                      </a:r>
                    </a:p>
                  </a:txBody>
                  <a:tcPr marL="0" marR="0" marT="0" marB="0"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extLst>
                  <a:ext uri="{0D108BD9-81ED-4DB2-BD59-A6C34878D82A}">
                    <a16:rowId xmlns:a16="http://schemas.microsoft.com/office/drawing/2014/main" val="1980895658"/>
                  </a:ext>
                </a:extLst>
              </a:tr>
              <a:tr h="151166">
                <a:tc>
                  <a:txBody>
                    <a:bodyPr/>
                    <a:lstStyle/>
                    <a:p>
                      <a:pPr algn="l" fontAlgn="b"/>
                      <a:r>
                        <a:rPr lang="en-US" sz="1100" b="0" i="0" u="none" strike="noStrike">
                          <a:solidFill>
                            <a:srgbClr val="000000"/>
                          </a:solidFill>
                          <a:effectLst/>
                          <a:latin typeface="Calibri" panose="020F0502020204030204" pitchFamily="34" charset="0"/>
                        </a:rPr>
                        <a:t>CFB022</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Financing returned</a:t>
                      </a:r>
                    </a:p>
                  </a:txBody>
                  <a:tcPr marL="0" marR="0" marT="0" marB="0"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a:t>
                      </a:r>
                    </a:p>
                  </a:txBody>
                  <a:tcPr marL="0" marR="0" marT="0" marB="0"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a:t>
                      </a:r>
                    </a:p>
                  </a:txBody>
                  <a:tcPr marL="0" marR="0" marT="0" marB="0"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a:t>
                      </a:r>
                    </a:p>
                  </a:txBody>
                  <a:tcPr marL="0" marR="0" marT="0" marB="0"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-591,367</a:t>
                      </a:r>
                    </a:p>
                  </a:txBody>
                  <a:tcPr marL="0" marR="0" marT="0" marB="0"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-1,894,722</a:t>
                      </a:r>
                    </a:p>
                  </a:txBody>
                  <a:tcPr marL="0" marR="0" marT="0" marB="0"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-2,976,035</a:t>
                      </a:r>
                    </a:p>
                  </a:txBody>
                  <a:tcPr marL="0" marR="0" marT="0" marB="0"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extLst>
                  <a:ext uri="{0D108BD9-81ED-4DB2-BD59-A6C34878D82A}">
                    <a16:rowId xmlns:a16="http://schemas.microsoft.com/office/drawing/2014/main" val="1077389767"/>
                  </a:ext>
                </a:extLst>
              </a:tr>
              <a:tr h="279076">
                <a:tc>
                  <a:txBody>
                    <a:bodyPr/>
                    <a:lstStyle/>
                    <a:p>
                      <a:pPr algn="l" fontAlgn="b"/>
                      <a:r>
                        <a:rPr lang="en-US" sz="1100" b="0" i="0" u="none" strike="noStrike">
                          <a:solidFill>
                            <a:srgbClr val="000000"/>
                          </a:solidFill>
                          <a:effectLst/>
                          <a:latin typeface="Calibri" panose="020F0502020204030204" pitchFamily="34" charset="0"/>
                        </a:rPr>
                        <a:t>CFB024</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l" fontAlgn="b"/>
                      <a:r>
                        <a:rPr lang="en-US" sz="1100" b="1" i="0" u="none" strike="noStrike">
                          <a:solidFill>
                            <a:srgbClr val="000000"/>
                          </a:solidFill>
                          <a:effectLst/>
                          <a:latin typeface="Calibri" panose="020F0502020204030204" pitchFamily="34" charset="0"/>
                        </a:rPr>
                        <a:t>Total CF from financing activities:</a:t>
                      </a:r>
                    </a:p>
                  </a:txBody>
                  <a:tcPr marL="0" marR="0" marT="0" marB="0"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a:t>
                      </a:r>
                    </a:p>
                  </a:txBody>
                  <a:tcPr marL="0" marR="0" marT="0" marB="0"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1,544,395</a:t>
                      </a:r>
                    </a:p>
                  </a:txBody>
                  <a:tcPr marL="0" marR="0" marT="0" marB="0"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400,692</a:t>
                      </a:r>
                    </a:p>
                  </a:txBody>
                  <a:tcPr marL="0" marR="0" marT="0" marB="0"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11,637</a:t>
                      </a:r>
                    </a:p>
                  </a:txBody>
                  <a:tcPr marL="0" marR="0" marT="0" marB="0"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a:t>
                      </a:r>
                    </a:p>
                  </a:txBody>
                  <a:tcPr marL="0" marR="0" marT="0" marB="0"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a:t>
                      </a:r>
                    </a:p>
                  </a:txBody>
                  <a:tcPr marL="0" marR="0" marT="0" marB="0"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extLst>
                  <a:ext uri="{0D108BD9-81ED-4DB2-BD59-A6C34878D82A}">
                    <a16:rowId xmlns:a16="http://schemas.microsoft.com/office/drawing/2014/main" val="2917892422"/>
                  </a:ext>
                </a:extLst>
              </a:tr>
              <a:tr h="151166">
                <a:tc>
                  <a:txBody>
                    <a:bodyPr/>
                    <a:lstStyle/>
                    <a:p>
                      <a:pPr algn="l" fontAlgn="b"/>
                      <a:r>
                        <a:rPr lang="en-US" sz="1100" b="0" i="0" u="none" strike="noStrike">
                          <a:solidFill>
                            <a:srgbClr val="000000"/>
                          </a:solidFill>
                          <a:effectLst/>
                          <a:latin typeface="Calibri" panose="020F0502020204030204" pitchFamily="34" charset="0"/>
                        </a:rPr>
                        <a:t>CFB026</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l" fontAlgn="b"/>
                      <a:r>
                        <a:rPr lang="en-US" sz="1100" b="1" i="0" u="none" strike="noStrike">
                          <a:solidFill>
                            <a:srgbClr val="000000"/>
                          </a:solidFill>
                          <a:effectLst/>
                          <a:latin typeface="Calibri" panose="020F0502020204030204" pitchFamily="34" charset="0"/>
                        </a:rPr>
                        <a:t>Total CF for the period:</a:t>
                      </a:r>
                    </a:p>
                  </a:txBody>
                  <a:tcPr marL="0" marR="0" marT="0" marB="0"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a:t>
                      </a:r>
                    </a:p>
                  </a:txBody>
                  <a:tcPr marL="0" marR="0" marT="0" marB="0"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147,594</a:t>
                      </a:r>
                    </a:p>
                  </a:txBody>
                  <a:tcPr marL="0" marR="0" marT="0" marB="0"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160,750</a:t>
                      </a:r>
                    </a:p>
                  </a:txBody>
                  <a:tcPr marL="0" marR="0" marT="0" marB="0"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172,142</a:t>
                      </a:r>
                    </a:p>
                  </a:txBody>
                  <a:tcPr marL="0" marR="0" marT="0" marB="0"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164,749</a:t>
                      </a:r>
                    </a:p>
                  </a:txBody>
                  <a:tcPr marL="0" marR="0" marT="0" marB="0"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163,910</a:t>
                      </a:r>
                    </a:p>
                  </a:txBody>
                  <a:tcPr marL="0" marR="0" marT="0" marB="0"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extLst>
                  <a:ext uri="{0D108BD9-81ED-4DB2-BD59-A6C34878D82A}">
                    <a16:rowId xmlns:a16="http://schemas.microsoft.com/office/drawing/2014/main" val="3436603897"/>
                  </a:ext>
                </a:extLst>
              </a:tr>
              <a:tr h="151166">
                <a:tc>
                  <a:txBody>
                    <a:bodyPr/>
                    <a:lstStyle/>
                    <a:p>
                      <a:pPr algn="l" fontAlgn="b"/>
                      <a:r>
                        <a:rPr lang="en-US" sz="1100" b="0" i="0" u="none" strike="noStrike">
                          <a:solidFill>
                            <a:srgbClr val="000000"/>
                          </a:solidFill>
                          <a:effectLst/>
                          <a:latin typeface="Calibri" panose="020F0502020204030204" pitchFamily="34" charset="0"/>
                        </a:rPr>
                        <a:t>CFB027</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Cash balance beginning:</a:t>
                      </a:r>
                    </a:p>
                  </a:txBody>
                  <a:tcPr marL="0" marR="0" marT="0" marB="0"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r" fontAlgn="b"/>
                      <a:r>
                        <a:rPr lang="en-US" sz="1100" b="1" i="0" u="none" strike="noStrike">
                          <a:solidFill>
                            <a:srgbClr val="000000"/>
                          </a:solidFill>
                          <a:effectLst/>
                          <a:latin typeface="Calibri" panose="020F0502020204030204" pitchFamily="34" charset="0"/>
                        </a:rPr>
                        <a:t>0</a:t>
                      </a:r>
                    </a:p>
                  </a:txBody>
                  <a:tcPr marL="0" marR="0" marT="0" marB="0"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r" fontAlgn="b"/>
                      <a:r>
                        <a:rPr lang="en-US" sz="1100" b="1" i="0" u="none" strike="noStrike">
                          <a:solidFill>
                            <a:srgbClr val="000000"/>
                          </a:solidFill>
                          <a:effectLst/>
                          <a:latin typeface="Calibri" panose="020F0502020204030204" pitchFamily="34" charset="0"/>
                        </a:rPr>
                        <a:t>0</a:t>
                      </a:r>
                    </a:p>
                  </a:txBody>
                  <a:tcPr marL="0" marR="0" marT="0" marB="0"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r" fontAlgn="b"/>
                      <a:r>
                        <a:rPr lang="en-US" sz="1100" b="1" i="0" u="none" strike="noStrike">
                          <a:solidFill>
                            <a:srgbClr val="000000"/>
                          </a:solidFill>
                          <a:effectLst/>
                          <a:latin typeface="Calibri" panose="020F0502020204030204" pitchFamily="34" charset="0"/>
                        </a:rPr>
                        <a:t>147,594</a:t>
                      </a:r>
                    </a:p>
                  </a:txBody>
                  <a:tcPr marL="0" marR="0" marT="0" marB="0"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r" fontAlgn="b"/>
                      <a:r>
                        <a:rPr lang="en-US" sz="1100" b="1" i="0" u="none" strike="noStrike">
                          <a:solidFill>
                            <a:srgbClr val="000000"/>
                          </a:solidFill>
                          <a:effectLst/>
                          <a:latin typeface="Calibri" panose="020F0502020204030204" pitchFamily="34" charset="0"/>
                        </a:rPr>
                        <a:t>308,344</a:t>
                      </a:r>
                    </a:p>
                  </a:txBody>
                  <a:tcPr marL="0" marR="0" marT="0" marB="0"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r" fontAlgn="b"/>
                      <a:r>
                        <a:rPr lang="en-US" sz="1100" b="1" i="0" u="none" strike="noStrike">
                          <a:solidFill>
                            <a:srgbClr val="000000"/>
                          </a:solidFill>
                          <a:effectLst/>
                          <a:latin typeface="Calibri" panose="020F0502020204030204" pitchFamily="34" charset="0"/>
                        </a:rPr>
                        <a:t>480,486</a:t>
                      </a:r>
                    </a:p>
                  </a:txBody>
                  <a:tcPr marL="0" marR="0" marT="0" marB="0"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tc>
                  <a:txBody>
                    <a:bodyPr/>
                    <a:lstStyle/>
                    <a:p>
                      <a:pPr algn="r" fontAlgn="b"/>
                      <a:r>
                        <a:rPr lang="en-US" sz="1100" b="1" i="0" u="none" strike="noStrike">
                          <a:solidFill>
                            <a:srgbClr val="000000"/>
                          </a:solidFill>
                          <a:effectLst/>
                          <a:latin typeface="Calibri" panose="020F0502020204030204" pitchFamily="34" charset="0"/>
                        </a:rPr>
                        <a:t>645,235</a:t>
                      </a:r>
                    </a:p>
                  </a:txBody>
                  <a:tcPr marL="0" marR="0" marT="0" marB="0" anchor="b">
                    <a:lnL w="6350" cap="flat" cmpd="sng" algn="ctr">
                      <a:solidFill>
                        <a:srgbClr val="A6A6A6"/>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tcPr>
                </a:tc>
                <a:extLst>
                  <a:ext uri="{0D108BD9-81ED-4DB2-BD59-A6C34878D82A}">
                    <a16:rowId xmlns:a16="http://schemas.microsoft.com/office/drawing/2014/main" val="1310947376"/>
                  </a:ext>
                </a:extLst>
              </a:tr>
              <a:tr h="156980">
                <a:tc>
                  <a:txBody>
                    <a:bodyPr/>
                    <a:lstStyle/>
                    <a:p>
                      <a:pPr algn="l" fontAlgn="b"/>
                      <a:r>
                        <a:rPr lang="en-US" sz="1100" b="0" i="0" u="none" strike="noStrike">
                          <a:solidFill>
                            <a:srgbClr val="000000"/>
                          </a:solidFill>
                          <a:effectLst/>
                          <a:latin typeface="Calibri" panose="020F0502020204030204" pitchFamily="34" charset="0"/>
                        </a:rPr>
                        <a:t>CFB028</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Cash balance ending:</a:t>
                      </a:r>
                    </a:p>
                  </a:txBody>
                  <a:tcPr marL="0" marR="0" marT="0" marB="0"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US" sz="1100" b="1" i="0" u="none" strike="noStrike">
                          <a:solidFill>
                            <a:srgbClr val="000000"/>
                          </a:solidFill>
                          <a:effectLst/>
                          <a:latin typeface="Calibri" panose="020F0502020204030204" pitchFamily="34" charset="0"/>
                        </a:rPr>
                        <a:t> </a:t>
                      </a:r>
                    </a:p>
                  </a:txBody>
                  <a:tcPr marL="0" marR="0" marT="0" marB="0"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en-US" sz="1100" b="1" i="0" u="none" strike="noStrike">
                          <a:solidFill>
                            <a:srgbClr val="000000"/>
                          </a:solidFill>
                          <a:effectLst/>
                          <a:latin typeface="Calibri" panose="020F0502020204030204" pitchFamily="34" charset="0"/>
                        </a:rPr>
                        <a:t>147,594</a:t>
                      </a:r>
                    </a:p>
                  </a:txBody>
                  <a:tcPr marL="0" marR="0" marT="0" marB="0"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en-US" sz="1100" b="1" i="0" u="none" strike="noStrike">
                          <a:solidFill>
                            <a:srgbClr val="000000"/>
                          </a:solidFill>
                          <a:effectLst/>
                          <a:latin typeface="Calibri" panose="020F0502020204030204" pitchFamily="34" charset="0"/>
                        </a:rPr>
                        <a:t>308,344</a:t>
                      </a:r>
                    </a:p>
                  </a:txBody>
                  <a:tcPr marL="0" marR="0" marT="0" marB="0"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en-US" sz="1100" b="1" i="0" u="none" strike="noStrike">
                          <a:solidFill>
                            <a:srgbClr val="000000"/>
                          </a:solidFill>
                          <a:effectLst/>
                          <a:latin typeface="Calibri" panose="020F0502020204030204" pitchFamily="34" charset="0"/>
                        </a:rPr>
                        <a:t>480,486</a:t>
                      </a:r>
                    </a:p>
                  </a:txBody>
                  <a:tcPr marL="0" marR="0" marT="0" marB="0"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en-US" sz="1100" b="1" i="0" u="none" strike="noStrike">
                          <a:solidFill>
                            <a:srgbClr val="000000"/>
                          </a:solidFill>
                          <a:effectLst/>
                          <a:latin typeface="Calibri" panose="020F0502020204030204" pitchFamily="34" charset="0"/>
                        </a:rPr>
                        <a:t>645,235</a:t>
                      </a:r>
                    </a:p>
                  </a:txBody>
                  <a:tcPr marL="0" marR="0" marT="0" marB="0"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en-US" sz="1100" b="1" i="0" u="none" strike="noStrike" dirty="0">
                          <a:solidFill>
                            <a:srgbClr val="000000"/>
                          </a:solidFill>
                          <a:effectLst/>
                          <a:latin typeface="Calibri" panose="020F0502020204030204" pitchFamily="34" charset="0"/>
                        </a:rPr>
                        <a:t>809,146</a:t>
                      </a:r>
                    </a:p>
                  </a:txBody>
                  <a:tcPr marL="0" marR="0" marT="0" marB="0" anchor="b">
                    <a:lnL w="6350" cap="flat" cmpd="sng" algn="ctr">
                      <a:solidFill>
                        <a:srgbClr val="A6A6A6"/>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A6A6A6"/>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06288342"/>
                  </a:ext>
                </a:extLst>
              </a:tr>
            </a:tbl>
          </a:graphicData>
        </a:graphic>
      </p:graphicFrame>
    </p:spTree>
    <p:extLst>
      <p:ext uri="{BB962C8B-B14F-4D97-AF65-F5344CB8AC3E}">
        <p14:creationId xmlns:p14="http://schemas.microsoft.com/office/powerpoint/2010/main" val="222172080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Текст 5"/>
          <p:cNvSpPr>
            <a:spLocks noGrp="1"/>
          </p:cNvSpPr>
          <p:nvPr>
            <p:ph type="body" idx="1"/>
          </p:nvPr>
        </p:nvSpPr>
        <p:spPr/>
        <p:txBody>
          <a:bodyPr/>
          <a:lstStyle/>
          <a:p>
            <a:r>
              <a:rPr lang="en-US"/>
              <a:t>Project Plan</a:t>
            </a:r>
            <a:endParaRPr lang="ru-RU"/>
          </a:p>
        </p:txBody>
      </p:sp>
      <p:sp>
        <p:nvSpPr>
          <p:cNvPr id="4" name="Номер слайда 3"/>
          <p:cNvSpPr>
            <a:spLocks noGrp="1"/>
          </p:cNvSpPr>
          <p:nvPr>
            <p:ph type="sldNum" sz="quarter" idx="12"/>
          </p:nvPr>
        </p:nvSpPr>
        <p:spPr/>
        <p:txBody>
          <a:bodyPr/>
          <a:lstStyle/>
          <a:p>
            <a:fld id="{D7F305DA-160D-498F-B102-A1D8643B4A2C}" type="slidenum">
              <a:rPr lang="ru-RU" smtClean="0"/>
              <a:pPr/>
              <a:t>56</a:t>
            </a:fld>
            <a:endParaRPr lang="ru-RU"/>
          </a:p>
        </p:txBody>
      </p:sp>
    </p:spTree>
    <p:extLst>
      <p:ext uri="{BB962C8B-B14F-4D97-AF65-F5344CB8AC3E}">
        <p14:creationId xmlns:p14="http://schemas.microsoft.com/office/powerpoint/2010/main" val="412437106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a:t>Project Plan </a:t>
            </a:r>
            <a:endParaRPr lang="ru-RU"/>
          </a:p>
        </p:txBody>
      </p:sp>
      <p:sp>
        <p:nvSpPr>
          <p:cNvPr id="5" name="Номер слайда 4"/>
          <p:cNvSpPr>
            <a:spLocks noGrp="1"/>
          </p:cNvSpPr>
          <p:nvPr>
            <p:ph type="sldNum" sz="quarter" idx="12"/>
          </p:nvPr>
        </p:nvSpPr>
        <p:spPr/>
        <p:txBody>
          <a:bodyPr/>
          <a:lstStyle/>
          <a:p>
            <a:fld id="{D7F305DA-160D-498F-B102-A1D8643B4A2C}" type="slidenum">
              <a:rPr lang="ru-RU" smtClean="0"/>
              <a:pPr/>
              <a:t>57</a:t>
            </a:fld>
            <a:endParaRPr lang="ru-RU"/>
          </a:p>
        </p:txBody>
      </p:sp>
      <p:graphicFrame>
        <p:nvGraphicFramePr>
          <p:cNvPr id="11" name="Table 10"/>
          <p:cNvGraphicFramePr>
            <a:graphicFrameLocks noGrp="1"/>
          </p:cNvGraphicFramePr>
          <p:nvPr>
            <p:extLst>
              <p:ext uri="{D42A27DB-BD31-4B8C-83A1-F6EECF244321}">
                <p14:modId xmlns:p14="http://schemas.microsoft.com/office/powerpoint/2010/main" val="2711309542"/>
              </p:ext>
            </p:extLst>
          </p:nvPr>
        </p:nvGraphicFramePr>
        <p:xfrm>
          <a:off x="179386" y="630005"/>
          <a:ext cx="8785224" cy="2361816"/>
        </p:xfrm>
        <a:graphic>
          <a:graphicData uri="http://schemas.openxmlformats.org/drawingml/2006/table">
            <a:tbl>
              <a:tblPr firstRow="1" bandRow="1">
                <a:tableStyleId>{5C22544A-7EE6-4342-B048-85BDC9FD1C3A}</a:tableStyleId>
              </a:tblPr>
              <a:tblGrid>
                <a:gridCol w="2691205">
                  <a:extLst>
                    <a:ext uri="{9D8B030D-6E8A-4147-A177-3AD203B41FA5}">
                      <a16:colId xmlns:a16="http://schemas.microsoft.com/office/drawing/2014/main" val="20000"/>
                    </a:ext>
                  </a:extLst>
                </a:gridCol>
                <a:gridCol w="2071489">
                  <a:extLst>
                    <a:ext uri="{9D8B030D-6E8A-4147-A177-3AD203B41FA5}">
                      <a16:colId xmlns:a16="http://schemas.microsoft.com/office/drawing/2014/main" val="20002"/>
                    </a:ext>
                  </a:extLst>
                </a:gridCol>
                <a:gridCol w="4022530">
                  <a:extLst>
                    <a:ext uri="{9D8B030D-6E8A-4147-A177-3AD203B41FA5}">
                      <a16:colId xmlns:a16="http://schemas.microsoft.com/office/drawing/2014/main" val="20003"/>
                    </a:ext>
                  </a:extLst>
                </a:gridCol>
              </a:tblGrid>
              <a:tr h="284577">
                <a:tc>
                  <a:txBody>
                    <a:bodyPr/>
                    <a:lstStyle/>
                    <a:p>
                      <a:r>
                        <a:rPr lang="en-US" sz="1200" dirty="0"/>
                        <a:t>Activity</a:t>
                      </a:r>
                      <a:endParaRPr lang="ru-RU" sz="1200" dirty="0"/>
                    </a:p>
                  </a:txBody>
                  <a:tcPr/>
                </a:tc>
                <a:tc>
                  <a:txBody>
                    <a:bodyPr/>
                    <a:lstStyle/>
                    <a:p>
                      <a:r>
                        <a:rPr lang="en-US" sz="1200" dirty="0"/>
                        <a:t>Planning end</a:t>
                      </a:r>
                      <a:r>
                        <a:rPr lang="en-US" sz="1200" baseline="0" dirty="0"/>
                        <a:t> </a:t>
                      </a:r>
                      <a:r>
                        <a:rPr lang="en-US" sz="1200" dirty="0"/>
                        <a:t>date</a:t>
                      </a:r>
                      <a:endParaRPr lang="ru-RU" sz="1200" dirty="0"/>
                    </a:p>
                  </a:txBody>
                  <a:tcPr/>
                </a:tc>
                <a:tc>
                  <a:txBody>
                    <a:bodyPr/>
                    <a:lstStyle/>
                    <a:p>
                      <a:r>
                        <a:rPr lang="en-US" sz="1200" dirty="0"/>
                        <a:t>Comments</a:t>
                      </a:r>
                      <a:endParaRPr lang="ru-RU" sz="1200" dirty="0"/>
                    </a:p>
                  </a:txBody>
                  <a:tcPr/>
                </a:tc>
                <a:extLst>
                  <a:ext uri="{0D108BD9-81ED-4DB2-BD59-A6C34878D82A}">
                    <a16:rowId xmlns:a16="http://schemas.microsoft.com/office/drawing/2014/main" val="10000"/>
                  </a:ext>
                </a:extLst>
              </a:tr>
              <a:tr h="284577">
                <a:tc>
                  <a:txBody>
                    <a:bodyPr/>
                    <a:lstStyle/>
                    <a:p>
                      <a:r>
                        <a:rPr lang="en-US" sz="1200" dirty="0"/>
                        <a:t>Hiring</a:t>
                      </a:r>
                      <a:r>
                        <a:rPr lang="en-US" sz="1200" baseline="0" dirty="0"/>
                        <a:t> CEO</a:t>
                      </a:r>
                      <a:endParaRPr lang="ru-RU" sz="1200" dirty="0"/>
                    </a:p>
                  </a:txBody>
                  <a:tcPr/>
                </a:tc>
                <a:tc>
                  <a:txBody>
                    <a:bodyPr/>
                    <a:lstStyle/>
                    <a:p>
                      <a:r>
                        <a:rPr lang="en-US" sz="1200" dirty="0"/>
                        <a:t>30/07/2016</a:t>
                      </a:r>
                      <a:endParaRPr lang="ru-RU" sz="1200" dirty="0"/>
                    </a:p>
                  </a:txBody>
                  <a:tcPr/>
                </a:tc>
                <a:tc>
                  <a:txBody>
                    <a:bodyPr/>
                    <a:lstStyle/>
                    <a:p>
                      <a:r>
                        <a:rPr lang="en-US" sz="1200" dirty="0"/>
                        <a:t>Done</a:t>
                      </a:r>
                      <a:endParaRPr lang="ru-RU" sz="1200" dirty="0"/>
                    </a:p>
                  </a:txBody>
                  <a:tcPr/>
                </a:tc>
                <a:extLst>
                  <a:ext uri="{0D108BD9-81ED-4DB2-BD59-A6C34878D82A}">
                    <a16:rowId xmlns:a16="http://schemas.microsoft.com/office/drawing/2014/main" val="10001"/>
                  </a:ext>
                </a:extLst>
              </a:tr>
              <a:tr h="284577">
                <a:tc>
                  <a:txBody>
                    <a:bodyPr/>
                    <a:lstStyle/>
                    <a:p>
                      <a:r>
                        <a:rPr lang="en-US" sz="1200" dirty="0"/>
                        <a:t>Licensing</a:t>
                      </a:r>
                      <a:endParaRPr lang="ru-RU" sz="1200" dirty="0"/>
                    </a:p>
                  </a:txBody>
                  <a:tcPr/>
                </a:tc>
                <a:tc>
                  <a:txBody>
                    <a:bodyPr/>
                    <a:lstStyle/>
                    <a:p>
                      <a:r>
                        <a:rPr lang="en-US" sz="1200">
                          <a:solidFill>
                            <a:schemeClr val="tx1"/>
                          </a:solidFill>
                        </a:rPr>
                        <a:t>30/09/2016</a:t>
                      </a:r>
                      <a:endParaRPr lang="ru-RU" sz="1200" dirty="0">
                        <a:solidFill>
                          <a:schemeClr val="tx1"/>
                        </a:solidFill>
                      </a:endParaRPr>
                    </a:p>
                  </a:txBody>
                  <a:tcPr/>
                </a:tc>
                <a:tc>
                  <a:txBody>
                    <a:bodyPr/>
                    <a:lstStyle/>
                    <a:p>
                      <a:r>
                        <a:rPr lang="en-US" sz="1200" dirty="0"/>
                        <a:t>Done (pawnshop)</a:t>
                      </a:r>
                      <a:endParaRPr lang="ru-RU" sz="1200" dirty="0"/>
                    </a:p>
                  </a:txBody>
                  <a:tcPr/>
                </a:tc>
                <a:extLst>
                  <a:ext uri="{0D108BD9-81ED-4DB2-BD59-A6C34878D82A}">
                    <a16:rowId xmlns:a16="http://schemas.microsoft.com/office/drawing/2014/main" val="10002"/>
                  </a:ext>
                </a:extLst>
              </a:tr>
              <a:tr h="284577">
                <a:tc>
                  <a:txBody>
                    <a:bodyPr/>
                    <a:lstStyle/>
                    <a:p>
                      <a:r>
                        <a:rPr lang="en-US" sz="1200" dirty="0"/>
                        <a:t>Renting</a:t>
                      </a:r>
                      <a:r>
                        <a:rPr lang="en-US" sz="1200" baseline="0" dirty="0"/>
                        <a:t> offices</a:t>
                      </a:r>
                      <a:endParaRPr lang="ru-RU" sz="1200" dirty="0"/>
                    </a:p>
                  </a:txBody>
                  <a:tcPr/>
                </a:tc>
                <a:tc>
                  <a:txBody>
                    <a:bodyPr/>
                    <a:lstStyle/>
                    <a:p>
                      <a:r>
                        <a:rPr lang="en-US" sz="1200" dirty="0">
                          <a:solidFill>
                            <a:schemeClr val="tx1"/>
                          </a:solidFill>
                        </a:rPr>
                        <a:t>01/11/2016</a:t>
                      </a:r>
                      <a:endParaRPr lang="ru-RU" sz="1200" dirty="0">
                        <a:solidFill>
                          <a:schemeClr val="tx1"/>
                        </a:solidFill>
                      </a:endParaRPr>
                    </a:p>
                  </a:txBody>
                  <a:tcPr/>
                </a:tc>
                <a:tc>
                  <a:txBody>
                    <a:bodyPr/>
                    <a:lstStyle/>
                    <a:p>
                      <a:r>
                        <a:rPr lang="en-US" sz="1200" dirty="0" smtClean="0"/>
                        <a:t>Done</a:t>
                      </a:r>
                      <a:endParaRPr lang="ru-RU" sz="1200" dirty="0"/>
                    </a:p>
                  </a:txBody>
                  <a:tcPr/>
                </a:tc>
                <a:extLst>
                  <a:ext uri="{0D108BD9-81ED-4DB2-BD59-A6C34878D82A}">
                    <a16:rowId xmlns:a16="http://schemas.microsoft.com/office/drawing/2014/main" val="10003"/>
                  </a:ext>
                </a:extLst>
              </a:tr>
              <a:tr h="312977">
                <a:tc>
                  <a:txBody>
                    <a:bodyPr/>
                    <a:lstStyle/>
                    <a:p>
                      <a:r>
                        <a:rPr lang="en-US" sz="1200" dirty="0"/>
                        <a:t>Creating</a:t>
                      </a:r>
                      <a:r>
                        <a:rPr lang="en-US" sz="1200" baseline="0" dirty="0"/>
                        <a:t> team</a:t>
                      </a:r>
                      <a:endParaRPr lang="ru-RU" sz="1200" dirty="0"/>
                    </a:p>
                  </a:txBody>
                  <a:tcPr/>
                </a:tc>
                <a:tc>
                  <a:txBody>
                    <a:bodyPr/>
                    <a:lstStyle/>
                    <a:p>
                      <a:r>
                        <a:rPr lang="en-US" sz="1200" dirty="0">
                          <a:solidFill>
                            <a:schemeClr val="tx1"/>
                          </a:solidFill>
                        </a:rPr>
                        <a:t>30/11/2016</a:t>
                      </a:r>
                      <a:endParaRPr lang="ru-RU" sz="1200" dirty="0">
                        <a:solidFill>
                          <a:schemeClr val="tx1"/>
                        </a:solidFill>
                      </a:endParaRPr>
                    </a:p>
                  </a:txBody>
                  <a:tcPr/>
                </a:tc>
                <a:tc>
                  <a:txBody>
                    <a:bodyPr/>
                    <a:lstStyle/>
                    <a:p>
                      <a:r>
                        <a:rPr lang="en-US" sz="1200" dirty="0" smtClean="0"/>
                        <a:t>Done</a:t>
                      </a:r>
                      <a:endParaRPr lang="ru-RU" sz="1200" dirty="0"/>
                    </a:p>
                  </a:txBody>
                  <a:tcPr/>
                </a:tc>
                <a:extLst>
                  <a:ext uri="{0D108BD9-81ED-4DB2-BD59-A6C34878D82A}">
                    <a16:rowId xmlns:a16="http://schemas.microsoft.com/office/drawing/2014/main" val="10004"/>
                  </a:ext>
                </a:extLst>
              </a:tr>
              <a:tr h="312977">
                <a:tc>
                  <a:txBody>
                    <a:bodyPr/>
                    <a:lstStyle/>
                    <a:p>
                      <a:r>
                        <a:rPr lang="en-US" sz="1200" dirty="0"/>
                        <a:t>IT</a:t>
                      </a:r>
                      <a:r>
                        <a:rPr lang="en-US" sz="1200" baseline="0" dirty="0"/>
                        <a:t> </a:t>
                      </a:r>
                      <a:r>
                        <a:rPr lang="en-US" sz="1200" u="none" strike="noStrike" dirty="0">
                          <a:solidFill>
                            <a:schemeClr val="tx1"/>
                          </a:solidFill>
                          <a:effectLst/>
                        </a:rPr>
                        <a:t>De</a:t>
                      </a:r>
                      <a:r>
                        <a:rPr lang="en-US" sz="1200" u="none" strike="noStrike" baseline="0" dirty="0">
                          <a:solidFill>
                            <a:schemeClr val="tx1"/>
                          </a:solidFill>
                          <a:effectLst/>
                        </a:rPr>
                        <a:t>velopment</a:t>
                      </a:r>
                      <a:r>
                        <a:rPr lang="en-US" sz="1200" baseline="0" dirty="0"/>
                        <a:t>, product settings</a:t>
                      </a:r>
                      <a:endParaRPr lang="ru-RU" sz="1200" dirty="0"/>
                    </a:p>
                  </a:txBody>
                  <a:tcPr/>
                </a:tc>
                <a:tc>
                  <a:txBody>
                    <a:bodyPr/>
                    <a:lstStyle/>
                    <a:p>
                      <a:r>
                        <a:rPr lang="en-US" sz="1200" dirty="0"/>
                        <a:t>01/01/2017</a:t>
                      </a:r>
                      <a:endParaRPr lang="ru-RU" sz="1200" dirty="0"/>
                    </a:p>
                  </a:txBody>
                  <a:tcPr/>
                </a:tc>
                <a:tc>
                  <a:txBody>
                    <a:bodyPr/>
                    <a:lstStyle/>
                    <a:p>
                      <a:r>
                        <a:rPr lang="en-US" sz="1200" dirty="0" smtClean="0"/>
                        <a:t>Done</a:t>
                      </a:r>
                      <a:endParaRPr lang="ru-RU" sz="1200" dirty="0"/>
                    </a:p>
                  </a:txBody>
                  <a:tcPr/>
                </a:tc>
                <a:extLst>
                  <a:ext uri="{0D108BD9-81ED-4DB2-BD59-A6C34878D82A}">
                    <a16:rowId xmlns:a16="http://schemas.microsoft.com/office/drawing/2014/main" val="10005"/>
                  </a:ext>
                </a:extLst>
              </a:tr>
              <a:tr h="312977">
                <a:tc>
                  <a:txBody>
                    <a:bodyPr/>
                    <a:lstStyle/>
                    <a:p>
                      <a:r>
                        <a:rPr lang="en-US" sz="1200" dirty="0"/>
                        <a:t>Official</a:t>
                      </a:r>
                      <a:r>
                        <a:rPr lang="en-US" sz="1200" baseline="0" dirty="0"/>
                        <a:t> documents</a:t>
                      </a:r>
                      <a:endParaRPr lang="ru-RU" sz="1200" dirty="0"/>
                    </a:p>
                  </a:txBody>
                  <a:tcPr/>
                </a:tc>
                <a:tc>
                  <a:txBody>
                    <a:bodyPr/>
                    <a:lstStyle/>
                    <a:p>
                      <a:r>
                        <a:rPr lang="en-US" sz="1200" dirty="0"/>
                        <a:t>15/11/2016</a:t>
                      </a:r>
                      <a:endParaRPr lang="ru-RU" sz="1200" dirty="0"/>
                    </a:p>
                  </a:txBody>
                  <a:tcPr/>
                </a:tc>
                <a:tc>
                  <a:txBody>
                    <a:bodyPr/>
                    <a:lstStyle/>
                    <a:p>
                      <a:r>
                        <a:rPr lang="en-US" sz="1200" dirty="0" smtClean="0"/>
                        <a:t>Done</a:t>
                      </a:r>
                      <a:endParaRPr lang="ru-RU" sz="1200" dirty="0"/>
                    </a:p>
                  </a:txBody>
                  <a:tcPr/>
                </a:tc>
                <a:extLst>
                  <a:ext uri="{0D108BD9-81ED-4DB2-BD59-A6C34878D82A}">
                    <a16:rowId xmlns:a16="http://schemas.microsoft.com/office/drawing/2014/main" val="10008"/>
                  </a:ext>
                </a:extLst>
              </a:tr>
              <a:tr h="284577">
                <a:tc>
                  <a:txBody>
                    <a:bodyPr/>
                    <a:lstStyle/>
                    <a:p>
                      <a:r>
                        <a:rPr lang="en-US" sz="1200" dirty="0"/>
                        <a:t>Start sales</a:t>
                      </a:r>
                      <a:endParaRPr lang="ru-RU" sz="1200" dirty="0"/>
                    </a:p>
                  </a:txBody>
                  <a:tcPr/>
                </a:tc>
                <a:tc>
                  <a:txBody>
                    <a:bodyPr/>
                    <a:lstStyle/>
                    <a:p>
                      <a:r>
                        <a:rPr lang="en-US" sz="1200" dirty="0" smtClean="0"/>
                        <a:t>15/10/2016</a:t>
                      </a:r>
                      <a:endParaRPr lang="ru-RU" sz="12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Done</a:t>
                      </a:r>
                      <a:endParaRPr lang="ru-RU" sz="1200" dirty="0" smtClean="0"/>
                    </a:p>
                  </a:txBody>
                  <a:tcPr/>
                </a:tc>
                <a:extLst>
                  <a:ext uri="{0D108BD9-81ED-4DB2-BD59-A6C34878D82A}">
                    <a16:rowId xmlns:a16="http://schemas.microsoft.com/office/drawing/2014/main" val="10009"/>
                  </a:ext>
                </a:extLst>
              </a:tr>
            </a:tbl>
          </a:graphicData>
        </a:graphic>
      </p:graphicFrame>
      <p:graphicFrame>
        <p:nvGraphicFramePr>
          <p:cNvPr id="3" name="Table 2"/>
          <p:cNvGraphicFramePr>
            <a:graphicFrameLocks noGrp="1"/>
          </p:cNvGraphicFramePr>
          <p:nvPr>
            <p:extLst>
              <p:ext uri="{D42A27DB-BD31-4B8C-83A1-F6EECF244321}">
                <p14:modId xmlns:p14="http://schemas.microsoft.com/office/powerpoint/2010/main" val="3894949883"/>
              </p:ext>
            </p:extLst>
          </p:nvPr>
        </p:nvGraphicFramePr>
        <p:xfrm>
          <a:off x="179512" y="3331635"/>
          <a:ext cx="8785098" cy="1849323"/>
        </p:xfrm>
        <a:graphic>
          <a:graphicData uri="http://schemas.openxmlformats.org/drawingml/2006/table">
            <a:tbl>
              <a:tblPr firstRow="1" bandRow="1">
                <a:tableStyleId>{5C22544A-7EE6-4342-B048-85BDC9FD1C3A}</a:tableStyleId>
              </a:tblPr>
              <a:tblGrid>
                <a:gridCol w="3466049">
                  <a:extLst>
                    <a:ext uri="{9D8B030D-6E8A-4147-A177-3AD203B41FA5}">
                      <a16:colId xmlns:a16="http://schemas.microsoft.com/office/drawing/2014/main" val="20000"/>
                    </a:ext>
                  </a:extLst>
                </a:gridCol>
                <a:gridCol w="1060998">
                  <a:extLst>
                    <a:ext uri="{9D8B030D-6E8A-4147-A177-3AD203B41FA5}">
                      <a16:colId xmlns:a16="http://schemas.microsoft.com/office/drawing/2014/main" val="20001"/>
                    </a:ext>
                  </a:extLst>
                </a:gridCol>
                <a:gridCol w="919531">
                  <a:extLst>
                    <a:ext uri="{9D8B030D-6E8A-4147-A177-3AD203B41FA5}">
                      <a16:colId xmlns:a16="http://schemas.microsoft.com/office/drawing/2014/main" val="20002"/>
                    </a:ext>
                  </a:extLst>
                </a:gridCol>
                <a:gridCol w="1131730">
                  <a:extLst>
                    <a:ext uri="{9D8B030D-6E8A-4147-A177-3AD203B41FA5}">
                      <a16:colId xmlns:a16="http://schemas.microsoft.com/office/drawing/2014/main" val="20003"/>
                    </a:ext>
                  </a:extLst>
                </a:gridCol>
                <a:gridCol w="1103395">
                  <a:extLst>
                    <a:ext uri="{9D8B030D-6E8A-4147-A177-3AD203B41FA5}">
                      <a16:colId xmlns:a16="http://schemas.microsoft.com/office/drawing/2014/main" val="20004"/>
                    </a:ext>
                  </a:extLst>
                </a:gridCol>
                <a:gridCol w="1103395">
                  <a:extLst>
                    <a:ext uri="{9D8B030D-6E8A-4147-A177-3AD203B41FA5}">
                      <a16:colId xmlns:a16="http://schemas.microsoft.com/office/drawing/2014/main" val="3491026596"/>
                    </a:ext>
                  </a:extLst>
                </a:gridCol>
              </a:tblGrid>
              <a:tr h="264189">
                <a:tc>
                  <a:txBody>
                    <a:bodyPr/>
                    <a:lstStyle/>
                    <a:p>
                      <a:pPr algn="ctr" rtl="0" fontAlgn="ctr"/>
                      <a:r>
                        <a:rPr lang="en-US" sz="1200" u="none" strike="noStrike" dirty="0">
                          <a:solidFill>
                            <a:schemeClr val="tx1"/>
                          </a:solidFill>
                          <a:effectLst/>
                        </a:rPr>
                        <a:t>Activity</a:t>
                      </a:r>
                      <a:endParaRPr lang="en-US" sz="1200" b="1" i="0" u="none" strike="noStrike" dirty="0">
                        <a:solidFill>
                          <a:schemeClr val="tx1"/>
                        </a:solidFill>
                        <a:effectLst/>
                        <a:latin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en-US" sz="1100" b="1" i="0" u="none" strike="noStrike" dirty="0">
                          <a:solidFill>
                            <a:schemeClr val="tx1"/>
                          </a:solidFill>
                          <a:effectLst/>
                          <a:latin typeface="+mn-lt"/>
                        </a:rPr>
                        <a:t>Sept-16</a:t>
                      </a:r>
                      <a:endParaRPr lang="en-US" sz="1100" b="0" i="0" u="none" strike="noStrike" dirty="0">
                        <a:solidFill>
                          <a:schemeClr val="tx1"/>
                        </a:solidFill>
                        <a:effectLst/>
                        <a:latin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en-US" sz="1100" b="0" i="0" u="none" strike="noStrike" baseline="0" dirty="0">
                          <a:solidFill>
                            <a:schemeClr val="tx1"/>
                          </a:solidFill>
                          <a:effectLst/>
                          <a:latin typeface="Calibri" panose="020F0502020204030204" pitchFamily="34" charset="0"/>
                        </a:rPr>
                        <a:t>Oct-16</a:t>
                      </a:r>
                      <a:endParaRPr lang="en-US" sz="1100" b="0" i="0" u="none" strike="noStrike" dirty="0">
                        <a:solidFill>
                          <a:schemeClr val="tx1"/>
                        </a:solidFill>
                        <a:effectLst/>
                        <a:latin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en-US" sz="1100" b="0" i="0" u="none" strike="noStrike" baseline="0" dirty="0">
                          <a:solidFill>
                            <a:schemeClr val="tx1"/>
                          </a:solidFill>
                          <a:effectLst/>
                          <a:latin typeface="Calibri" panose="020F0502020204030204" pitchFamily="34" charset="0"/>
                        </a:rPr>
                        <a:t>Nov-16</a:t>
                      </a:r>
                      <a:endParaRPr lang="en-US" sz="1100" b="0" i="0" u="none" strike="noStrike" dirty="0">
                        <a:solidFill>
                          <a:schemeClr val="tx1"/>
                        </a:solidFill>
                        <a:effectLst/>
                        <a:latin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en-US" sz="1100" b="0" i="0" u="none" strike="noStrike" baseline="0" dirty="0">
                          <a:solidFill>
                            <a:schemeClr val="tx1"/>
                          </a:solidFill>
                          <a:effectLst/>
                          <a:latin typeface="Calibri" panose="020F0502020204030204" pitchFamily="34" charset="0"/>
                        </a:rPr>
                        <a:t>Dec-16</a:t>
                      </a:r>
                      <a:endParaRPr lang="en-US" sz="1100" b="0" i="0" u="none" strike="noStrike" dirty="0">
                        <a:solidFill>
                          <a:schemeClr val="tx1"/>
                        </a:solidFill>
                        <a:effectLst/>
                        <a:latin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en-US" sz="1100" b="0" i="0" u="none" strike="noStrike" baseline="0" dirty="0">
                          <a:solidFill>
                            <a:schemeClr val="tx1"/>
                          </a:solidFill>
                          <a:effectLst/>
                          <a:latin typeface="Calibri" panose="020F0502020204030204" pitchFamily="34" charset="0"/>
                        </a:rPr>
                        <a:t>Jan-17</a:t>
                      </a:r>
                      <a:endParaRPr lang="en-US" sz="1100" b="0" i="0" u="none" strike="noStrike" dirty="0">
                        <a:solidFill>
                          <a:schemeClr val="tx1"/>
                        </a:solidFill>
                        <a:effectLst/>
                        <a:latin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264189">
                <a:tc>
                  <a:txBody>
                    <a:bodyPr/>
                    <a:lstStyle/>
                    <a:p>
                      <a:pPr algn="l" rtl="0" fontAlgn="ctr"/>
                      <a:r>
                        <a:rPr lang="en-US" sz="1200" u="none" strike="noStrike" dirty="0">
                          <a:solidFill>
                            <a:schemeClr val="tx1"/>
                          </a:solidFill>
                          <a:effectLst/>
                        </a:rPr>
                        <a:t>licensing</a:t>
                      </a:r>
                      <a:endParaRPr lang="en-US" sz="1200" b="0" i="0" u="none" strike="noStrike" dirty="0">
                        <a:solidFill>
                          <a:schemeClr val="tx1"/>
                        </a:solidFill>
                        <a:effectLst/>
                        <a:latin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100" u="none" strike="noStrike">
                          <a:solidFill>
                            <a:schemeClr val="tx1"/>
                          </a:solidFill>
                          <a:effectLst/>
                        </a:rPr>
                        <a:t> </a:t>
                      </a:r>
                      <a:endParaRPr lang="en-US" sz="1100" b="0" i="0" u="none" strike="noStrike">
                        <a:solidFill>
                          <a:schemeClr val="tx1"/>
                        </a:solidFill>
                        <a:effectLst/>
                        <a:latin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100" u="none" strike="noStrike" dirty="0">
                          <a:solidFill>
                            <a:schemeClr val="tx1"/>
                          </a:solidFill>
                          <a:effectLst/>
                        </a:rPr>
                        <a:t> </a:t>
                      </a:r>
                      <a:endParaRPr lang="en-US" sz="1100" b="0" i="0" u="none" strike="noStrike" dirty="0">
                        <a:solidFill>
                          <a:schemeClr val="tx1"/>
                        </a:solidFill>
                        <a:effectLst/>
                        <a:latin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100" u="none" strike="noStrike">
                          <a:solidFill>
                            <a:schemeClr val="tx1"/>
                          </a:solidFill>
                          <a:effectLst/>
                        </a:rPr>
                        <a:t> </a:t>
                      </a:r>
                      <a:endParaRPr lang="en-US" sz="1100" b="0" i="0" u="none" strike="noStrike">
                        <a:solidFill>
                          <a:schemeClr val="tx1"/>
                        </a:solidFill>
                        <a:effectLst/>
                        <a:latin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100" u="none" strike="noStrike" dirty="0">
                          <a:solidFill>
                            <a:schemeClr val="tx1"/>
                          </a:solidFill>
                          <a:effectLst/>
                        </a:rPr>
                        <a:t> </a:t>
                      </a:r>
                      <a:endParaRPr lang="en-US" sz="1100" b="0" i="0" u="none" strike="noStrike" dirty="0">
                        <a:solidFill>
                          <a:schemeClr val="tx1"/>
                        </a:solidFill>
                        <a:effectLst/>
                        <a:latin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100" b="0" i="0" u="none" strike="noStrike" dirty="0">
                        <a:solidFill>
                          <a:schemeClr val="tx1"/>
                        </a:solidFill>
                        <a:effectLst/>
                        <a:latin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264189">
                <a:tc>
                  <a:txBody>
                    <a:bodyPr/>
                    <a:lstStyle/>
                    <a:p>
                      <a:pPr algn="l" rtl="0" fontAlgn="ctr"/>
                      <a:r>
                        <a:rPr lang="en-US" sz="1200" u="none" strike="noStrike" dirty="0">
                          <a:solidFill>
                            <a:schemeClr val="tx1"/>
                          </a:solidFill>
                          <a:effectLst/>
                        </a:rPr>
                        <a:t>Renting office</a:t>
                      </a:r>
                      <a:endParaRPr lang="en-US" sz="1200" b="0" i="0" u="none" strike="noStrike" dirty="0">
                        <a:solidFill>
                          <a:schemeClr val="tx1"/>
                        </a:solidFill>
                        <a:effectLst/>
                        <a:latin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100" u="none" strike="noStrike">
                          <a:solidFill>
                            <a:schemeClr val="tx1"/>
                          </a:solidFill>
                          <a:effectLst/>
                        </a:rPr>
                        <a:t> </a:t>
                      </a:r>
                      <a:endParaRPr lang="en-US" sz="1100" b="0" i="0" u="none" strike="noStrike">
                        <a:solidFill>
                          <a:schemeClr val="tx1"/>
                        </a:solidFill>
                        <a:effectLst/>
                        <a:latin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100" u="none" strike="noStrike" dirty="0">
                          <a:solidFill>
                            <a:schemeClr val="tx1"/>
                          </a:solidFill>
                          <a:effectLst/>
                        </a:rPr>
                        <a:t> </a:t>
                      </a:r>
                      <a:endParaRPr lang="en-US" sz="1100" b="0" i="0" u="none" strike="noStrike" dirty="0">
                        <a:solidFill>
                          <a:schemeClr val="tx1"/>
                        </a:solidFill>
                        <a:effectLst/>
                        <a:latin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100" u="none" strike="noStrike">
                          <a:solidFill>
                            <a:schemeClr val="tx1"/>
                          </a:solidFill>
                          <a:effectLst/>
                        </a:rPr>
                        <a:t> </a:t>
                      </a:r>
                      <a:endParaRPr lang="en-US" sz="1100" b="0" i="0" u="none" strike="noStrike">
                        <a:solidFill>
                          <a:schemeClr val="tx1"/>
                        </a:solidFill>
                        <a:effectLst/>
                        <a:latin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100" u="none" strike="noStrike" dirty="0">
                          <a:solidFill>
                            <a:schemeClr val="tx1"/>
                          </a:solidFill>
                          <a:effectLst/>
                        </a:rPr>
                        <a:t> </a:t>
                      </a:r>
                      <a:endParaRPr lang="en-US" sz="1100" b="0" i="0" u="none" strike="noStrike" dirty="0">
                        <a:solidFill>
                          <a:schemeClr val="tx1"/>
                        </a:solidFill>
                        <a:effectLst/>
                        <a:latin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100" b="0" i="0" u="none" strike="noStrike" dirty="0">
                        <a:solidFill>
                          <a:schemeClr val="tx1"/>
                        </a:solidFill>
                        <a:effectLst/>
                        <a:latin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264189">
                <a:tc>
                  <a:txBody>
                    <a:bodyPr/>
                    <a:lstStyle/>
                    <a:p>
                      <a:pPr algn="l" rtl="0" fontAlgn="ctr"/>
                      <a:r>
                        <a:rPr lang="en-US" sz="1200" u="none" strike="noStrike" dirty="0">
                          <a:solidFill>
                            <a:schemeClr val="tx1"/>
                          </a:solidFill>
                          <a:effectLst/>
                        </a:rPr>
                        <a:t>Creating team</a:t>
                      </a:r>
                      <a:endParaRPr lang="en-US" sz="1200" b="0" i="0" u="none" strike="noStrike" dirty="0">
                        <a:solidFill>
                          <a:schemeClr val="tx1"/>
                        </a:solidFill>
                        <a:effectLst/>
                        <a:latin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100" u="none" strike="noStrike" dirty="0">
                          <a:solidFill>
                            <a:schemeClr val="tx1"/>
                          </a:solidFill>
                          <a:effectLst/>
                        </a:rPr>
                        <a:t> </a:t>
                      </a:r>
                      <a:endParaRPr lang="en-US" sz="1100" b="0" i="0" u="none" strike="noStrike" dirty="0">
                        <a:solidFill>
                          <a:schemeClr val="tx1"/>
                        </a:solidFill>
                        <a:effectLst/>
                        <a:latin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100" u="none" strike="noStrike" dirty="0">
                          <a:solidFill>
                            <a:schemeClr val="tx1"/>
                          </a:solidFill>
                          <a:effectLst/>
                        </a:rPr>
                        <a:t> </a:t>
                      </a:r>
                      <a:endParaRPr lang="en-US" sz="1100" b="0" i="0" u="none" strike="noStrike" dirty="0">
                        <a:solidFill>
                          <a:schemeClr val="tx1"/>
                        </a:solidFill>
                        <a:effectLst/>
                        <a:latin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100" u="none" strike="noStrike" dirty="0">
                          <a:solidFill>
                            <a:schemeClr val="tx1"/>
                          </a:solidFill>
                          <a:effectLst/>
                        </a:rPr>
                        <a:t> </a:t>
                      </a:r>
                      <a:endParaRPr lang="en-US" sz="1100" b="0" i="0" u="none" strike="noStrike" dirty="0">
                        <a:solidFill>
                          <a:schemeClr val="tx1"/>
                        </a:solidFill>
                        <a:effectLst/>
                        <a:latin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100" u="none" strike="noStrike">
                          <a:solidFill>
                            <a:schemeClr val="tx1"/>
                          </a:solidFill>
                          <a:effectLst/>
                        </a:rPr>
                        <a:t> </a:t>
                      </a:r>
                      <a:endParaRPr lang="en-US" sz="1100" b="0" i="0" u="none" strike="noStrike">
                        <a:solidFill>
                          <a:schemeClr val="tx1"/>
                        </a:solidFill>
                        <a:effectLst/>
                        <a:latin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100" b="0" i="0" u="none" strike="noStrike">
                        <a:solidFill>
                          <a:schemeClr val="tx1"/>
                        </a:solidFill>
                        <a:effectLst/>
                        <a:latin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264189">
                <a:tc>
                  <a:txBody>
                    <a:bodyPr/>
                    <a:lstStyle/>
                    <a:p>
                      <a:pPr algn="l" rtl="0" fontAlgn="ctr"/>
                      <a:r>
                        <a:rPr lang="en-US" sz="1200" u="none" strike="noStrike" dirty="0">
                          <a:solidFill>
                            <a:schemeClr val="tx1"/>
                          </a:solidFill>
                          <a:effectLst/>
                        </a:rPr>
                        <a:t>IT De</a:t>
                      </a:r>
                      <a:r>
                        <a:rPr lang="en-US" sz="1200" u="none" strike="noStrike" baseline="0" dirty="0">
                          <a:solidFill>
                            <a:schemeClr val="tx1"/>
                          </a:solidFill>
                          <a:effectLst/>
                        </a:rPr>
                        <a:t>velopment</a:t>
                      </a:r>
                      <a:r>
                        <a:rPr lang="en-US" sz="1200" u="none" strike="noStrike" dirty="0">
                          <a:solidFill>
                            <a:schemeClr val="tx1"/>
                          </a:solidFill>
                          <a:effectLst/>
                        </a:rPr>
                        <a:t>, product settings</a:t>
                      </a:r>
                      <a:endParaRPr lang="en-US" sz="1200" b="0" i="0" u="none" strike="noStrike" dirty="0">
                        <a:solidFill>
                          <a:schemeClr val="tx1"/>
                        </a:solidFill>
                        <a:effectLst/>
                        <a:latin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100" u="none" strike="noStrike" dirty="0">
                          <a:solidFill>
                            <a:schemeClr val="tx1"/>
                          </a:solidFill>
                          <a:effectLst/>
                        </a:rPr>
                        <a:t> </a:t>
                      </a:r>
                      <a:endParaRPr lang="en-US" sz="1100" b="0" i="0" u="none" strike="noStrike" dirty="0">
                        <a:solidFill>
                          <a:schemeClr val="tx1"/>
                        </a:solidFill>
                        <a:effectLst/>
                        <a:latin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100" u="none" strike="noStrike" dirty="0">
                          <a:solidFill>
                            <a:schemeClr val="tx1"/>
                          </a:solidFill>
                          <a:effectLst/>
                        </a:rPr>
                        <a:t> </a:t>
                      </a:r>
                      <a:endParaRPr lang="en-US" sz="1100" b="0" i="0" u="none" strike="noStrike" dirty="0">
                        <a:solidFill>
                          <a:schemeClr val="tx1"/>
                        </a:solidFill>
                        <a:effectLst/>
                        <a:latin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100" u="none" strike="noStrike" dirty="0">
                          <a:solidFill>
                            <a:schemeClr val="tx1"/>
                          </a:solidFill>
                          <a:effectLst/>
                        </a:rPr>
                        <a:t> </a:t>
                      </a:r>
                      <a:endParaRPr lang="en-US" sz="1100" b="0" i="0" u="none" strike="noStrike" dirty="0">
                        <a:solidFill>
                          <a:schemeClr val="tx1"/>
                        </a:solidFill>
                        <a:effectLst/>
                        <a:latin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100" u="none" strike="noStrike" dirty="0">
                          <a:solidFill>
                            <a:schemeClr val="tx1"/>
                          </a:solidFill>
                          <a:effectLst/>
                        </a:rPr>
                        <a:t> </a:t>
                      </a:r>
                      <a:endParaRPr lang="en-US" sz="1100" b="0" i="0" u="none" strike="noStrike" dirty="0">
                        <a:solidFill>
                          <a:schemeClr val="tx1"/>
                        </a:solidFill>
                        <a:effectLst/>
                        <a:latin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100" b="0" i="0" u="none" strike="noStrike" dirty="0">
                        <a:solidFill>
                          <a:schemeClr val="tx1"/>
                        </a:solidFill>
                        <a:effectLst/>
                        <a:latin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264189">
                <a:tc>
                  <a:txBody>
                    <a:bodyPr/>
                    <a:lstStyle/>
                    <a:p>
                      <a:pPr algn="l"/>
                      <a:r>
                        <a:rPr lang="en-US" sz="1200" dirty="0"/>
                        <a:t>Official</a:t>
                      </a:r>
                      <a:r>
                        <a:rPr lang="en-US" sz="1200" baseline="0" dirty="0"/>
                        <a:t> documents for customers and regulator</a:t>
                      </a:r>
                      <a:endParaRPr lang="ru-RU" sz="1200" dirty="0"/>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100" u="none" strike="noStrike" dirty="0">
                          <a:solidFill>
                            <a:schemeClr val="tx1"/>
                          </a:solidFill>
                          <a:effectLst/>
                        </a:rPr>
                        <a:t> </a:t>
                      </a:r>
                      <a:endParaRPr lang="en-US" sz="1100" b="0" i="0" u="none" strike="noStrike" dirty="0">
                        <a:solidFill>
                          <a:schemeClr val="tx1"/>
                        </a:solidFill>
                        <a:effectLst/>
                        <a:latin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100" u="none" strike="noStrike" dirty="0">
                          <a:solidFill>
                            <a:schemeClr val="tx1"/>
                          </a:solidFill>
                          <a:effectLst/>
                        </a:rPr>
                        <a:t> </a:t>
                      </a:r>
                      <a:endParaRPr lang="en-US" sz="1100" b="0" i="0" u="none" strike="noStrike" dirty="0">
                        <a:solidFill>
                          <a:schemeClr val="tx1"/>
                        </a:solidFill>
                        <a:effectLst/>
                        <a:latin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100" u="none" strike="noStrike" dirty="0">
                          <a:solidFill>
                            <a:schemeClr val="tx1"/>
                          </a:solidFill>
                          <a:effectLst/>
                        </a:rPr>
                        <a:t> </a:t>
                      </a:r>
                      <a:endParaRPr lang="en-US" sz="1100" b="0" i="0" u="none" strike="noStrike" dirty="0">
                        <a:solidFill>
                          <a:schemeClr val="tx1"/>
                        </a:solidFill>
                        <a:effectLst/>
                        <a:latin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100" u="none" strike="noStrike" dirty="0">
                          <a:solidFill>
                            <a:schemeClr val="tx1"/>
                          </a:solidFill>
                          <a:effectLst/>
                        </a:rPr>
                        <a:t> </a:t>
                      </a:r>
                      <a:endParaRPr lang="en-US" sz="1100" b="0" i="0" u="none" strike="noStrike" dirty="0">
                        <a:solidFill>
                          <a:schemeClr val="tx1"/>
                        </a:solidFill>
                        <a:effectLst/>
                        <a:latin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100" b="0" i="0" u="none" strike="noStrike" dirty="0">
                        <a:solidFill>
                          <a:schemeClr val="tx1"/>
                        </a:solidFill>
                        <a:effectLst/>
                        <a:latin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264189">
                <a:tc>
                  <a:txBody>
                    <a:bodyPr/>
                    <a:lstStyle/>
                    <a:p>
                      <a:pPr algn="l" rtl="0" fontAlgn="ctr"/>
                      <a:r>
                        <a:rPr lang="en-US" sz="1200" u="none" strike="noStrike" dirty="0">
                          <a:solidFill>
                            <a:schemeClr val="tx1"/>
                          </a:solidFill>
                          <a:effectLst/>
                        </a:rPr>
                        <a:t>Start operations </a:t>
                      </a:r>
                      <a:endParaRPr lang="en-US" sz="1200" b="0" i="0" u="none" strike="noStrike" dirty="0">
                        <a:solidFill>
                          <a:schemeClr val="tx1"/>
                        </a:solidFill>
                        <a:effectLst/>
                        <a:latin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100" u="none" strike="noStrike" dirty="0">
                          <a:solidFill>
                            <a:schemeClr val="tx1"/>
                          </a:solidFill>
                          <a:effectLst/>
                        </a:rPr>
                        <a:t> </a:t>
                      </a:r>
                      <a:endParaRPr lang="en-US" sz="1100" b="0" i="0" u="none" strike="noStrike" dirty="0">
                        <a:solidFill>
                          <a:schemeClr val="tx1"/>
                        </a:solidFill>
                        <a:effectLst/>
                        <a:latin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100" u="none" strike="noStrike" dirty="0">
                          <a:solidFill>
                            <a:schemeClr val="tx1"/>
                          </a:solidFill>
                          <a:effectLst/>
                        </a:rPr>
                        <a:t> </a:t>
                      </a:r>
                      <a:endParaRPr lang="en-US" sz="1100" b="0" i="0" u="none" strike="noStrike" dirty="0">
                        <a:solidFill>
                          <a:schemeClr val="tx1"/>
                        </a:solidFill>
                        <a:effectLst/>
                        <a:latin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100" u="none" strike="noStrike" dirty="0">
                          <a:solidFill>
                            <a:schemeClr val="tx1"/>
                          </a:solidFill>
                          <a:effectLst/>
                        </a:rPr>
                        <a:t> </a:t>
                      </a:r>
                      <a:endParaRPr lang="en-US" sz="1100" b="0" i="0" u="none" strike="noStrike" dirty="0">
                        <a:solidFill>
                          <a:schemeClr val="tx1"/>
                        </a:solidFill>
                        <a:effectLst/>
                        <a:latin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100" u="none" strike="noStrike" dirty="0">
                          <a:solidFill>
                            <a:schemeClr val="tx1"/>
                          </a:solidFill>
                          <a:effectLst/>
                        </a:rPr>
                        <a:t> </a:t>
                      </a:r>
                      <a:endParaRPr lang="en-US" sz="1100" b="0" i="0" u="none" strike="noStrike" dirty="0">
                        <a:solidFill>
                          <a:schemeClr val="tx1"/>
                        </a:solidFill>
                        <a:effectLst/>
                        <a:latin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100" b="0" i="0" u="none" strike="noStrike" dirty="0">
                        <a:solidFill>
                          <a:schemeClr val="tx1"/>
                        </a:solidFill>
                        <a:effectLst/>
                        <a:latin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bl>
          </a:graphicData>
        </a:graphic>
      </p:graphicFrame>
      <p:sp>
        <p:nvSpPr>
          <p:cNvPr id="10" name="Pentagon 9"/>
          <p:cNvSpPr/>
          <p:nvPr/>
        </p:nvSpPr>
        <p:spPr>
          <a:xfrm flipV="1">
            <a:off x="3995936" y="3644385"/>
            <a:ext cx="695732" cy="150356"/>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Pentagon 13"/>
          <p:cNvSpPr/>
          <p:nvPr/>
        </p:nvSpPr>
        <p:spPr>
          <a:xfrm flipV="1">
            <a:off x="3995934" y="4198405"/>
            <a:ext cx="2664297" cy="131591"/>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Pentagon 14"/>
          <p:cNvSpPr/>
          <p:nvPr/>
        </p:nvSpPr>
        <p:spPr>
          <a:xfrm flipV="1">
            <a:off x="5223641" y="4439990"/>
            <a:ext cx="3343300" cy="148282"/>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Pentagon 15"/>
          <p:cNvSpPr/>
          <p:nvPr/>
        </p:nvSpPr>
        <p:spPr>
          <a:xfrm>
            <a:off x="5699780" y="4714340"/>
            <a:ext cx="960452" cy="130929"/>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p:cNvPicPr>
            <a:picLocks noChangeAspect="1"/>
          </p:cNvPicPr>
          <p:nvPr/>
        </p:nvPicPr>
        <p:blipFill>
          <a:blip r:embed="rId3"/>
          <a:stretch>
            <a:fillRect/>
          </a:stretch>
        </p:blipFill>
        <p:spPr>
          <a:xfrm>
            <a:off x="8291711" y="4779804"/>
            <a:ext cx="275230" cy="316835"/>
          </a:xfrm>
          <a:prstGeom prst="rect">
            <a:avLst/>
          </a:prstGeom>
        </p:spPr>
      </p:pic>
      <p:sp>
        <p:nvSpPr>
          <p:cNvPr id="19" name="TextBox 18"/>
          <p:cNvSpPr txBox="1"/>
          <p:nvPr/>
        </p:nvSpPr>
        <p:spPr>
          <a:xfrm>
            <a:off x="179512" y="5833522"/>
            <a:ext cx="8807572" cy="307777"/>
          </a:xfrm>
          <a:prstGeom prst="rect">
            <a:avLst/>
          </a:prstGeom>
          <a:solidFill>
            <a:schemeClr val="accent1">
              <a:lumMod val="20000"/>
              <a:lumOff val="80000"/>
            </a:schemeClr>
          </a:solidFill>
          <a:ln>
            <a:solidFill>
              <a:schemeClr val="accent1"/>
            </a:solidFill>
          </a:ln>
        </p:spPr>
        <p:txBody>
          <a:bodyPr wrap="square" rtlCol="0" anchor="t">
            <a:spAutoFit/>
          </a:bodyPr>
          <a:lstStyle/>
          <a:p>
            <a:r>
              <a:rPr lang="en-US" sz="1400"/>
              <a:t>We are planning to launch operations in January 17.</a:t>
            </a:r>
          </a:p>
        </p:txBody>
      </p:sp>
      <p:sp>
        <p:nvSpPr>
          <p:cNvPr id="13" name="Pentagon 12"/>
          <p:cNvSpPr/>
          <p:nvPr/>
        </p:nvSpPr>
        <p:spPr>
          <a:xfrm flipV="1">
            <a:off x="3995936" y="3920808"/>
            <a:ext cx="1656184" cy="151531"/>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1962501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Текст 5"/>
          <p:cNvSpPr>
            <a:spLocks noGrp="1"/>
          </p:cNvSpPr>
          <p:nvPr>
            <p:ph type="body" idx="1"/>
          </p:nvPr>
        </p:nvSpPr>
        <p:spPr/>
        <p:txBody>
          <a:bodyPr/>
          <a:lstStyle/>
          <a:p>
            <a:r>
              <a:rPr lang="en-US"/>
              <a:t>Appendix</a:t>
            </a:r>
          </a:p>
        </p:txBody>
      </p:sp>
      <p:sp>
        <p:nvSpPr>
          <p:cNvPr id="4" name="Номер слайда 3"/>
          <p:cNvSpPr>
            <a:spLocks noGrp="1"/>
          </p:cNvSpPr>
          <p:nvPr>
            <p:ph type="sldNum" sz="quarter" idx="12"/>
          </p:nvPr>
        </p:nvSpPr>
        <p:spPr/>
        <p:txBody>
          <a:bodyPr/>
          <a:lstStyle/>
          <a:p>
            <a:fld id="{D7F305DA-160D-498F-B102-A1D8643B4A2C}" type="slidenum">
              <a:rPr lang="ru-RU" smtClean="0"/>
              <a:pPr/>
              <a:t>58</a:t>
            </a:fld>
            <a:endParaRPr lang="ru-RU"/>
          </a:p>
        </p:txBody>
      </p:sp>
    </p:spTree>
    <p:extLst>
      <p:ext uri="{BB962C8B-B14F-4D97-AF65-F5344CB8AC3E}">
        <p14:creationId xmlns:p14="http://schemas.microsoft.com/office/powerpoint/2010/main" val="128556289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Appendix 1.1: Core team salary expenses</a:t>
            </a:r>
          </a:p>
        </p:txBody>
      </p:sp>
      <p:sp>
        <p:nvSpPr>
          <p:cNvPr id="4" name="Slide Number Placeholder 3"/>
          <p:cNvSpPr>
            <a:spLocks noGrp="1"/>
          </p:cNvSpPr>
          <p:nvPr>
            <p:ph type="sldNum" sz="quarter" idx="12"/>
          </p:nvPr>
        </p:nvSpPr>
        <p:spPr/>
        <p:txBody>
          <a:bodyPr/>
          <a:lstStyle/>
          <a:p>
            <a:fld id="{D7F305DA-160D-498F-B102-A1D8643B4A2C}" type="slidenum">
              <a:rPr lang="ru-RU" smtClean="0"/>
              <a:pPr/>
              <a:t>59</a:t>
            </a:fld>
            <a:endParaRPr lang="ru-RU"/>
          </a:p>
        </p:txBody>
      </p:sp>
      <p:graphicFrame>
        <p:nvGraphicFramePr>
          <p:cNvPr id="6" name="Table 5"/>
          <p:cNvGraphicFramePr>
            <a:graphicFrameLocks noGrp="1"/>
          </p:cNvGraphicFramePr>
          <p:nvPr>
            <p:extLst>
              <p:ext uri="{D42A27DB-BD31-4B8C-83A1-F6EECF244321}">
                <p14:modId xmlns:p14="http://schemas.microsoft.com/office/powerpoint/2010/main" val="520849770"/>
              </p:ext>
            </p:extLst>
          </p:nvPr>
        </p:nvGraphicFramePr>
        <p:xfrm>
          <a:off x="107504" y="620688"/>
          <a:ext cx="9036496" cy="5715000"/>
        </p:xfrm>
        <a:graphic>
          <a:graphicData uri="http://schemas.openxmlformats.org/drawingml/2006/table">
            <a:tbl>
              <a:tblPr firstRow="1" lastRow="1" bandRow="1">
                <a:tableStyleId>{5C22544A-7EE6-4342-B048-85BDC9FD1C3A}</a:tableStyleId>
              </a:tblPr>
              <a:tblGrid>
                <a:gridCol w="366403">
                  <a:extLst>
                    <a:ext uri="{9D8B030D-6E8A-4147-A177-3AD203B41FA5}">
                      <a16:colId xmlns:a16="http://schemas.microsoft.com/office/drawing/2014/main" val="20000"/>
                    </a:ext>
                  </a:extLst>
                </a:gridCol>
                <a:gridCol w="2931220">
                  <a:extLst>
                    <a:ext uri="{9D8B030D-6E8A-4147-A177-3AD203B41FA5}">
                      <a16:colId xmlns:a16="http://schemas.microsoft.com/office/drawing/2014/main" val="20001"/>
                    </a:ext>
                  </a:extLst>
                </a:gridCol>
                <a:gridCol w="586244">
                  <a:extLst>
                    <a:ext uri="{9D8B030D-6E8A-4147-A177-3AD203B41FA5}">
                      <a16:colId xmlns:a16="http://schemas.microsoft.com/office/drawing/2014/main" val="20002"/>
                    </a:ext>
                  </a:extLst>
                </a:gridCol>
                <a:gridCol w="1465610">
                  <a:extLst>
                    <a:ext uri="{9D8B030D-6E8A-4147-A177-3AD203B41FA5}">
                      <a16:colId xmlns:a16="http://schemas.microsoft.com/office/drawing/2014/main" val="20003"/>
                    </a:ext>
                  </a:extLst>
                </a:gridCol>
                <a:gridCol w="1508197">
                  <a:extLst>
                    <a:ext uri="{9D8B030D-6E8A-4147-A177-3AD203B41FA5}">
                      <a16:colId xmlns:a16="http://schemas.microsoft.com/office/drawing/2014/main" val="20004"/>
                    </a:ext>
                  </a:extLst>
                </a:gridCol>
                <a:gridCol w="919190">
                  <a:extLst>
                    <a:ext uri="{9D8B030D-6E8A-4147-A177-3AD203B41FA5}">
                      <a16:colId xmlns:a16="http://schemas.microsoft.com/office/drawing/2014/main" val="20005"/>
                    </a:ext>
                  </a:extLst>
                </a:gridCol>
                <a:gridCol w="1259632">
                  <a:extLst>
                    <a:ext uri="{9D8B030D-6E8A-4147-A177-3AD203B41FA5}">
                      <a16:colId xmlns:a16="http://schemas.microsoft.com/office/drawing/2014/main" val="20006"/>
                    </a:ext>
                  </a:extLst>
                </a:gridCol>
              </a:tblGrid>
              <a:tr h="269338">
                <a:tc>
                  <a:txBody>
                    <a:bodyPr/>
                    <a:lstStyle/>
                    <a:p>
                      <a:r>
                        <a:rPr lang="ru-RU" sz="1200" dirty="0"/>
                        <a:t>№</a:t>
                      </a:r>
                      <a:endParaRPr lang="en-US" sz="1200" dirty="0"/>
                    </a:p>
                  </a:txBody>
                  <a:tcPr/>
                </a:tc>
                <a:tc>
                  <a:txBody>
                    <a:bodyPr/>
                    <a:lstStyle/>
                    <a:p>
                      <a:r>
                        <a:rPr lang="en-US" sz="1200" dirty="0"/>
                        <a:t>Employee</a:t>
                      </a:r>
                      <a:r>
                        <a:rPr lang="en-US" sz="1200" baseline="0" dirty="0"/>
                        <a:t> position</a:t>
                      </a:r>
                      <a:endParaRPr lang="en-US" sz="1200" dirty="0"/>
                    </a:p>
                  </a:txBody>
                  <a:tcPr/>
                </a:tc>
                <a:tc>
                  <a:txBody>
                    <a:bodyPr/>
                    <a:lstStyle/>
                    <a:p>
                      <a:r>
                        <a:rPr lang="en-US" sz="1200" dirty="0"/>
                        <a:t>Level</a:t>
                      </a:r>
                    </a:p>
                  </a:txBody>
                  <a:tcPr/>
                </a:tc>
                <a:tc>
                  <a:txBody>
                    <a:bodyPr/>
                    <a:lstStyle/>
                    <a:p>
                      <a:pPr algn="ctr"/>
                      <a:r>
                        <a:rPr lang="en-US" sz="1200" dirty="0"/>
                        <a:t>MM monthly salary</a:t>
                      </a:r>
                    </a:p>
                  </a:txBody>
                  <a:tcPr/>
                </a:tc>
                <a:tc>
                  <a:txBody>
                    <a:bodyPr/>
                    <a:lstStyle/>
                    <a:p>
                      <a:pPr algn="ctr"/>
                      <a:r>
                        <a:rPr lang="en-US" sz="1200" dirty="0"/>
                        <a:t>APAC average salary</a:t>
                      </a:r>
                    </a:p>
                  </a:txBody>
                  <a:tcPr/>
                </a:tc>
                <a:tc>
                  <a:txBody>
                    <a:bodyPr/>
                    <a:lstStyle/>
                    <a:p>
                      <a:pPr algn="ctr"/>
                      <a:r>
                        <a:rPr lang="en-US" sz="1200" dirty="0"/>
                        <a:t>Difference</a:t>
                      </a:r>
                    </a:p>
                  </a:txBody>
                  <a:tcPr/>
                </a:tc>
                <a:tc>
                  <a:txBody>
                    <a:bodyPr/>
                    <a:lstStyle/>
                    <a:p>
                      <a:pPr algn="ctr"/>
                      <a:r>
                        <a:rPr lang="en-US" sz="1200" dirty="0"/>
                        <a:t>Joining period</a:t>
                      </a:r>
                    </a:p>
                  </a:txBody>
                  <a:tcPr/>
                </a:tc>
                <a:extLst>
                  <a:ext uri="{0D108BD9-81ED-4DB2-BD59-A6C34878D82A}">
                    <a16:rowId xmlns:a16="http://schemas.microsoft.com/office/drawing/2014/main" val="10000"/>
                  </a:ext>
                </a:extLst>
              </a:tr>
              <a:tr h="256960">
                <a:tc>
                  <a:txBody>
                    <a:bodyPr/>
                    <a:lstStyle/>
                    <a:p>
                      <a:r>
                        <a:rPr lang="ru-RU" sz="1100" dirty="0"/>
                        <a:t>1</a:t>
                      </a:r>
                      <a:endParaRPr lang="en-US" sz="1100" dirty="0"/>
                    </a:p>
                  </a:txBody>
                  <a:tcPr/>
                </a:tc>
                <a:tc>
                  <a:txBody>
                    <a:bodyPr/>
                    <a:lstStyle/>
                    <a:p>
                      <a:r>
                        <a:rPr lang="en-US" sz="1100" dirty="0"/>
                        <a:t>Chief</a:t>
                      </a:r>
                      <a:r>
                        <a:rPr lang="en-US" sz="1100" baseline="0" dirty="0"/>
                        <a:t> operating officer </a:t>
                      </a:r>
                      <a:endParaRPr lang="en-US" sz="1100" dirty="0"/>
                    </a:p>
                  </a:txBody>
                  <a:tcPr/>
                </a:tc>
                <a:tc>
                  <a:txBody>
                    <a:bodyPr/>
                    <a:lstStyle/>
                    <a:p>
                      <a:pPr algn="ctr"/>
                      <a:r>
                        <a:rPr lang="en-US" sz="1100" dirty="0"/>
                        <a:t>B-1</a:t>
                      </a:r>
                    </a:p>
                  </a:txBody>
                  <a:tcPr/>
                </a:tc>
                <a:tc>
                  <a:txBody>
                    <a:bodyPr/>
                    <a:lstStyle/>
                    <a:p>
                      <a:pPr algn="ctr"/>
                      <a:r>
                        <a:rPr lang="en-US" sz="1100" dirty="0"/>
                        <a:t>$ 6 500</a:t>
                      </a:r>
                    </a:p>
                  </a:txBody>
                  <a:tcPr/>
                </a:tc>
                <a:tc>
                  <a:txBody>
                    <a:bodyPr/>
                    <a:lstStyle/>
                    <a:p>
                      <a:pPr algn="ctr"/>
                      <a:r>
                        <a:rPr lang="en-US" sz="1100" dirty="0"/>
                        <a:t>$ 3 671</a:t>
                      </a:r>
                    </a:p>
                  </a:txBody>
                  <a:tcPr/>
                </a:tc>
                <a:tc>
                  <a:txBody>
                    <a:bodyPr/>
                    <a:lstStyle/>
                    <a:p>
                      <a:pPr algn="ctr" rtl="0" fontAlgn="ctr"/>
                      <a:r>
                        <a:rPr lang="is-IS" sz="1100" b="0" i="0" u="none" strike="noStrike" dirty="0">
                          <a:solidFill>
                            <a:srgbClr val="C00000"/>
                          </a:solidFill>
                          <a:effectLst/>
                          <a:latin typeface="Calibri" charset="0"/>
                        </a:rPr>
                        <a:t>+2829</a:t>
                      </a:r>
                    </a:p>
                  </a:txBody>
                  <a:tcPr marL="12700" marR="12700" marT="12700" marB="0" anchor="ctr"/>
                </a:tc>
                <a:tc>
                  <a:txBody>
                    <a:bodyPr/>
                    <a:lstStyle/>
                    <a:p>
                      <a:pPr algn="ctr" rtl="0" fontAlgn="ctr"/>
                      <a:r>
                        <a:rPr lang="en-US" sz="1100" b="0" i="0" u="none" strike="noStrike" dirty="0">
                          <a:solidFill>
                            <a:schemeClr val="tx1"/>
                          </a:solidFill>
                          <a:effectLst/>
                          <a:latin typeface="Calibri" charset="0"/>
                        </a:rPr>
                        <a:t>done</a:t>
                      </a:r>
                      <a:endParaRPr lang="is-IS" sz="1100" b="0" i="0" u="none" strike="noStrike" dirty="0">
                        <a:solidFill>
                          <a:schemeClr val="tx1"/>
                        </a:solidFill>
                        <a:effectLst/>
                        <a:latin typeface="Calibri" charset="0"/>
                      </a:endParaRPr>
                    </a:p>
                  </a:txBody>
                  <a:tcPr marL="12700" marR="12700" marT="12700" marB="0" anchor="ctr"/>
                </a:tc>
                <a:extLst>
                  <a:ext uri="{0D108BD9-81ED-4DB2-BD59-A6C34878D82A}">
                    <a16:rowId xmlns:a16="http://schemas.microsoft.com/office/drawing/2014/main" val="10001"/>
                  </a:ext>
                </a:extLst>
              </a:tr>
              <a:tr h="256960">
                <a:tc>
                  <a:txBody>
                    <a:bodyPr/>
                    <a:lstStyle/>
                    <a:p>
                      <a:r>
                        <a:rPr lang="ru-RU" sz="1100" dirty="0"/>
                        <a:t>2</a:t>
                      </a:r>
                      <a:endParaRPr lang="en-US" sz="1100" dirty="0"/>
                    </a:p>
                  </a:txBody>
                  <a:tcPr/>
                </a:tc>
                <a:tc>
                  <a:txBody>
                    <a:bodyPr/>
                    <a:lstStyle/>
                    <a:p>
                      <a:r>
                        <a:rPr lang="en-US" sz="1100" dirty="0"/>
                        <a:t>Head of call center</a:t>
                      </a:r>
                    </a:p>
                  </a:txBody>
                  <a:tcPr/>
                </a:tc>
                <a:tc>
                  <a:txBody>
                    <a:bodyPr/>
                    <a:lstStyle/>
                    <a:p>
                      <a:pPr algn="ctr"/>
                      <a:r>
                        <a:rPr lang="en-US" sz="1100" dirty="0"/>
                        <a:t>B-1</a:t>
                      </a:r>
                    </a:p>
                  </a:txBody>
                  <a:tcPr/>
                </a:tc>
                <a:tc>
                  <a:txBody>
                    <a:bodyPr/>
                    <a:lstStyle/>
                    <a:p>
                      <a:pPr algn="ctr"/>
                      <a:r>
                        <a:rPr lang="en-US" sz="1100" dirty="0"/>
                        <a:t>$ 1 500</a:t>
                      </a:r>
                    </a:p>
                  </a:txBody>
                  <a:tcPr/>
                </a:tc>
                <a:tc>
                  <a:txBody>
                    <a:bodyPr/>
                    <a:lstStyle/>
                    <a:p>
                      <a:pPr algn="ctr"/>
                      <a:r>
                        <a:rPr lang="en-US" sz="1100" dirty="0"/>
                        <a:t>$ 1 059</a:t>
                      </a:r>
                    </a:p>
                  </a:txBody>
                  <a:tcPr/>
                </a:tc>
                <a:tc>
                  <a:txBody>
                    <a:bodyPr/>
                    <a:lstStyle/>
                    <a:p>
                      <a:pPr algn="ctr" rtl="0" fontAlgn="ctr"/>
                      <a:r>
                        <a:rPr lang="en-US" sz="1100" b="0" i="0" u="none" strike="noStrike" dirty="0">
                          <a:solidFill>
                            <a:srgbClr val="C00000"/>
                          </a:solidFill>
                          <a:effectLst/>
                          <a:latin typeface="Calibri" charset="0"/>
                        </a:rPr>
                        <a:t>+441</a:t>
                      </a:r>
                    </a:p>
                  </a:txBody>
                  <a:tcPr marL="12700" marR="12700" marT="12700" marB="0" anchor="ctr"/>
                </a:tc>
                <a:tc>
                  <a:txBody>
                    <a:bodyPr/>
                    <a:lstStyle/>
                    <a:p>
                      <a:pPr algn="ctr" rtl="0" fontAlgn="ctr"/>
                      <a:r>
                        <a:rPr lang="en-US" sz="1100" b="0" i="0" u="none" strike="noStrike" dirty="0">
                          <a:solidFill>
                            <a:schemeClr val="tx1"/>
                          </a:solidFill>
                          <a:effectLst/>
                          <a:latin typeface="Calibri" charset="0"/>
                        </a:rPr>
                        <a:t>u</a:t>
                      </a:r>
                      <a:r>
                        <a:rPr lang="is-IS" sz="1100" b="0" i="0" u="none" strike="noStrike" dirty="0">
                          <a:solidFill>
                            <a:schemeClr val="tx1"/>
                          </a:solidFill>
                          <a:effectLst/>
                          <a:latin typeface="Calibri" charset="0"/>
                        </a:rPr>
                        <a:t>p to 3 months</a:t>
                      </a:r>
                      <a:endParaRPr lang="en-US" sz="1100" b="0" i="0" u="none" strike="noStrike" dirty="0">
                        <a:solidFill>
                          <a:srgbClr val="C00000"/>
                        </a:solidFill>
                        <a:effectLst/>
                        <a:latin typeface="Calibri" charset="0"/>
                      </a:endParaRPr>
                    </a:p>
                  </a:txBody>
                  <a:tcPr marL="12700" marR="12700" marT="12700" marB="0" anchor="ctr"/>
                </a:tc>
                <a:extLst>
                  <a:ext uri="{0D108BD9-81ED-4DB2-BD59-A6C34878D82A}">
                    <a16:rowId xmlns:a16="http://schemas.microsoft.com/office/drawing/2014/main" val="10002"/>
                  </a:ext>
                </a:extLst>
              </a:tr>
              <a:tr h="256960">
                <a:tc>
                  <a:txBody>
                    <a:bodyPr/>
                    <a:lstStyle/>
                    <a:p>
                      <a:r>
                        <a:rPr lang="ru-RU" sz="1100" dirty="0"/>
                        <a:t>3</a:t>
                      </a:r>
                      <a:endParaRPr lang="en-US" sz="1100" dirty="0"/>
                    </a:p>
                  </a:txBody>
                  <a:tcPr/>
                </a:tc>
                <a:tc>
                  <a:txBody>
                    <a:bodyPr/>
                    <a:lstStyle/>
                    <a:p>
                      <a:r>
                        <a:rPr lang="en-US" sz="1100" dirty="0"/>
                        <a:t>Head of collection</a:t>
                      </a:r>
                    </a:p>
                  </a:txBody>
                  <a:tcPr/>
                </a:tc>
                <a:tc>
                  <a:txBody>
                    <a:bodyPr/>
                    <a:lstStyle/>
                    <a:p>
                      <a:pPr algn="ctr"/>
                      <a:r>
                        <a:rPr lang="en-US" sz="1100" dirty="0"/>
                        <a:t>B-1</a:t>
                      </a:r>
                    </a:p>
                  </a:txBody>
                  <a:tcPr/>
                </a:tc>
                <a:tc>
                  <a:txBody>
                    <a:bodyPr/>
                    <a:lstStyle/>
                    <a:p>
                      <a:pPr algn="ctr"/>
                      <a:r>
                        <a:rPr lang="en-US" sz="1100" baseline="0" dirty="0"/>
                        <a:t>$ 2 000</a:t>
                      </a:r>
                    </a:p>
                  </a:txBody>
                  <a:tcPr/>
                </a:tc>
                <a:tc>
                  <a:txBody>
                    <a:bodyPr/>
                    <a:lstStyle/>
                    <a:p>
                      <a:pPr algn="ctr"/>
                      <a:r>
                        <a:rPr lang="en-US" sz="1100" dirty="0"/>
                        <a:t>$ 2 040</a:t>
                      </a:r>
                    </a:p>
                  </a:txBody>
                  <a:tcPr/>
                </a:tc>
                <a:tc>
                  <a:txBody>
                    <a:bodyPr/>
                    <a:lstStyle/>
                    <a:p>
                      <a:pPr algn="ctr" rtl="0" fontAlgn="ctr"/>
                      <a:r>
                        <a:rPr lang="is-IS" sz="1100" b="0" i="0" u="none" strike="noStrike" dirty="0">
                          <a:solidFill>
                            <a:srgbClr val="00B050"/>
                          </a:solidFill>
                          <a:effectLst/>
                          <a:latin typeface="Calibri" charset="0"/>
                        </a:rPr>
                        <a:t>-40</a:t>
                      </a:r>
                    </a:p>
                  </a:txBody>
                  <a:tcPr marL="12700" marR="12700" marT="12700" marB="0" anchor="ctr"/>
                </a:tc>
                <a:tc>
                  <a:txBody>
                    <a:bodyPr/>
                    <a:lstStyle/>
                    <a:p>
                      <a:pPr algn="ctr" rtl="0" fontAlgn="ctr"/>
                      <a:r>
                        <a:rPr lang="en-US" sz="1100" b="0" i="0" u="none" strike="noStrike" dirty="0">
                          <a:solidFill>
                            <a:schemeClr val="tx1"/>
                          </a:solidFill>
                          <a:effectLst/>
                          <a:latin typeface="Calibri" charset="0"/>
                        </a:rPr>
                        <a:t>u</a:t>
                      </a:r>
                      <a:r>
                        <a:rPr lang="is-IS" sz="1100" b="0" i="0" u="none" strike="noStrike" dirty="0">
                          <a:solidFill>
                            <a:schemeClr val="tx1"/>
                          </a:solidFill>
                          <a:effectLst/>
                          <a:latin typeface="Calibri" charset="0"/>
                        </a:rPr>
                        <a:t>p to 3 months</a:t>
                      </a:r>
                      <a:endParaRPr lang="en-US" sz="1100" b="0" i="0" u="none" strike="noStrike" dirty="0">
                        <a:solidFill>
                          <a:srgbClr val="C00000"/>
                        </a:solidFill>
                        <a:effectLst/>
                        <a:latin typeface="Calibri" charset="0"/>
                      </a:endParaRPr>
                    </a:p>
                  </a:txBody>
                  <a:tcPr marL="12700" marR="12700" marT="12700" marB="0" anchor="ctr"/>
                </a:tc>
                <a:extLst>
                  <a:ext uri="{0D108BD9-81ED-4DB2-BD59-A6C34878D82A}">
                    <a16:rowId xmlns:a16="http://schemas.microsoft.com/office/drawing/2014/main" val="10003"/>
                  </a:ext>
                </a:extLst>
              </a:tr>
              <a:tr h="256960">
                <a:tc>
                  <a:txBody>
                    <a:bodyPr/>
                    <a:lstStyle/>
                    <a:p>
                      <a:r>
                        <a:rPr lang="ru-RU" sz="1100" dirty="0"/>
                        <a:t>4</a:t>
                      </a:r>
                      <a:endParaRPr lang="en-US" sz="1100" dirty="0"/>
                    </a:p>
                  </a:txBody>
                  <a:tcPr/>
                </a:tc>
                <a:tc>
                  <a:txBody>
                    <a:bodyPr/>
                    <a:lstStyle/>
                    <a:p>
                      <a:r>
                        <a:rPr lang="en-US" sz="1100" dirty="0"/>
                        <a:t>Chief financial officer</a:t>
                      </a:r>
                    </a:p>
                  </a:txBody>
                  <a:tcPr/>
                </a:tc>
                <a:tc>
                  <a:txBody>
                    <a:bodyPr/>
                    <a:lstStyle/>
                    <a:p>
                      <a:pPr algn="ctr"/>
                      <a:r>
                        <a:rPr lang="en-US" sz="1100" dirty="0"/>
                        <a:t>B-1</a:t>
                      </a:r>
                    </a:p>
                  </a:txBody>
                  <a:tcPr/>
                </a:tc>
                <a:tc>
                  <a:txBody>
                    <a:bodyPr/>
                    <a:lstStyle/>
                    <a:p>
                      <a:pPr algn="ctr"/>
                      <a:r>
                        <a:rPr lang="en-US" sz="1100" dirty="0"/>
                        <a:t>$ 2 500</a:t>
                      </a:r>
                    </a:p>
                  </a:txBody>
                  <a:tcPr/>
                </a:tc>
                <a:tc>
                  <a:txBody>
                    <a:bodyPr/>
                    <a:lstStyle/>
                    <a:p>
                      <a:pPr algn="ctr"/>
                      <a:r>
                        <a:rPr lang="en-US" sz="1100" dirty="0"/>
                        <a:t>$ 5 416</a:t>
                      </a:r>
                    </a:p>
                  </a:txBody>
                  <a:tcPr/>
                </a:tc>
                <a:tc>
                  <a:txBody>
                    <a:bodyPr/>
                    <a:lstStyle/>
                    <a:p>
                      <a:pPr algn="ctr" rtl="0" fontAlgn="ctr"/>
                      <a:r>
                        <a:rPr lang="is-IS" sz="1100" b="0" i="0" u="none" strike="noStrike" dirty="0">
                          <a:solidFill>
                            <a:srgbClr val="00B050"/>
                          </a:solidFill>
                          <a:effectLst/>
                          <a:latin typeface="Calibri" charset="0"/>
                        </a:rPr>
                        <a:t>-2916</a:t>
                      </a:r>
                    </a:p>
                  </a:txBody>
                  <a:tcPr marL="12700" marR="12700" marT="12700" marB="0" anchor="ctr"/>
                </a:tc>
                <a:tc>
                  <a:txBody>
                    <a:bodyPr/>
                    <a:lstStyle/>
                    <a:p>
                      <a:pPr algn="ctr" rtl="0" fontAlgn="ctr"/>
                      <a:r>
                        <a:rPr lang="en-US" sz="1100" b="0" i="0" u="none" strike="noStrike" dirty="0">
                          <a:solidFill>
                            <a:schemeClr val="tx1"/>
                          </a:solidFill>
                          <a:effectLst/>
                          <a:latin typeface="Calibri" charset="0"/>
                        </a:rPr>
                        <a:t>u</a:t>
                      </a:r>
                      <a:r>
                        <a:rPr lang="is-IS" sz="1100" b="0" i="0" u="none" strike="noStrike" dirty="0">
                          <a:solidFill>
                            <a:schemeClr val="tx1"/>
                          </a:solidFill>
                          <a:effectLst/>
                          <a:latin typeface="Calibri" charset="0"/>
                        </a:rPr>
                        <a:t>p to 3 months</a:t>
                      </a:r>
                      <a:endParaRPr lang="is-IS" sz="1100" b="0" i="0" u="none" strike="noStrike" dirty="0">
                        <a:solidFill>
                          <a:srgbClr val="00B050"/>
                        </a:solidFill>
                        <a:effectLst/>
                        <a:latin typeface="Calibri" charset="0"/>
                      </a:endParaRPr>
                    </a:p>
                  </a:txBody>
                  <a:tcPr marL="12700" marR="12700" marT="12700" marB="0" anchor="ctr"/>
                </a:tc>
                <a:extLst>
                  <a:ext uri="{0D108BD9-81ED-4DB2-BD59-A6C34878D82A}">
                    <a16:rowId xmlns:a16="http://schemas.microsoft.com/office/drawing/2014/main" val="10004"/>
                  </a:ext>
                </a:extLst>
              </a:tr>
              <a:tr h="256960">
                <a:tc>
                  <a:txBody>
                    <a:bodyPr/>
                    <a:lstStyle/>
                    <a:p>
                      <a:r>
                        <a:rPr lang="ru-RU" sz="1100" dirty="0"/>
                        <a:t>5</a:t>
                      </a:r>
                      <a:endParaRPr lang="en-US" sz="1100" dirty="0"/>
                    </a:p>
                  </a:txBody>
                  <a:tcPr/>
                </a:tc>
                <a:tc>
                  <a:txBody>
                    <a:bodyPr/>
                    <a:lstStyle/>
                    <a:p>
                      <a:r>
                        <a:rPr lang="en-US" sz="1100" dirty="0"/>
                        <a:t>HR Director</a:t>
                      </a:r>
                    </a:p>
                  </a:txBody>
                  <a:tcPr/>
                </a:tc>
                <a:tc>
                  <a:txBody>
                    <a:bodyPr/>
                    <a:lstStyle/>
                    <a:p>
                      <a:pPr algn="ctr"/>
                      <a:r>
                        <a:rPr lang="en-US" sz="1100" dirty="0"/>
                        <a:t>B-1</a:t>
                      </a:r>
                    </a:p>
                  </a:txBody>
                  <a:tcPr/>
                </a:tc>
                <a:tc>
                  <a:txBody>
                    <a:bodyPr/>
                    <a:lstStyle/>
                    <a:p>
                      <a:pPr algn="ctr"/>
                      <a:r>
                        <a:rPr lang="en-US" sz="1100" dirty="0"/>
                        <a:t>$ 2 000</a:t>
                      </a:r>
                    </a:p>
                  </a:txBody>
                  <a:tcPr/>
                </a:tc>
                <a:tc>
                  <a:txBody>
                    <a:bodyPr/>
                    <a:lstStyle/>
                    <a:p>
                      <a:pPr algn="ctr"/>
                      <a:r>
                        <a:rPr lang="en-US" sz="1100" dirty="0"/>
                        <a:t>$ 2 302</a:t>
                      </a:r>
                    </a:p>
                  </a:txBody>
                  <a:tcPr/>
                </a:tc>
                <a:tc>
                  <a:txBody>
                    <a:bodyPr/>
                    <a:lstStyle/>
                    <a:p>
                      <a:pPr algn="ctr" rtl="0" fontAlgn="ctr"/>
                      <a:r>
                        <a:rPr lang="is-IS" sz="1100" b="0" i="0" u="none" strike="noStrike" dirty="0">
                          <a:solidFill>
                            <a:srgbClr val="00B050"/>
                          </a:solidFill>
                          <a:effectLst/>
                          <a:latin typeface="Calibri" charset="0"/>
                        </a:rPr>
                        <a:t>-302</a:t>
                      </a:r>
                    </a:p>
                  </a:txBody>
                  <a:tcPr marL="12700" marR="12700" marT="12700" marB="0" anchor="ctr"/>
                </a:tc>
                <a:tc>
                  <a:txBody>
                    <a:bodyPr/>
                    <a:lstStyle/>
                    <a:p>
                      <a:pPr algn="ctr" rtl="0" fontAlgn="ctr"/>
                      <a:r>
                        <a:rPr lang="en-US" sz="1100" b="0" i="0" u="none" strike="noStrike" dirty="0">
                          <a:solidFill>
                            <a:schemeClr val="tx1"/>
                          </a:solidFill>
                          <a:effectLst/>
                          <a:latin typeface="Calibri" charset="0"/>
                        </a:rPr>
                        <a:t>u</a:t>
                      </a:r>
                      <a:r>
                        <a:rPr lang="is-IS" sz="1100" b="0" i="0" u="none" strike="noStrike" dirty="0">
                          <a:solidFill>
                            <a:schemeClr val="tx1"/>
                          </a:solidFill>
                          <a:effectLst/>
                          <a:latin typeface="Calibri" charset="0"/>
                        </a:rPr>
                        <a:t>p to 3 months</a:t>
                      </a:r>
                      <a:endParaRPr lang="en-US" sz="1100" b="0" i="0" u="none" strike="noStrike" dirty="0">
                        <a:solidFill>
                          <a:srgbClr val="C00000"/>
                        </a:solidFill>
                        <a:effectLst/>
                        <a:latin typeface="Calibri" charset="0"/>
                      </a:endParaRPr>
                    </a:p>
                  </a:txBody>
                  <a:tcPr marL="12700" marR="12700" marT="12700" marB="0" anchor="ctr"/>
                </a:tc>
                <a:extLst>
                  <a:ext uri="{0D108BD9-81ED-4DB2-BD59-A6C34878D82A}">
                    <a16:rowId xmlns:a16="http://schemas.microsoft.com/office/drawing/2014/main" val="10005"/>
                  </a:ext>
                </a:extLst>
              </a:tr>
              <a:tr h="256960">
                <a:tc>
                  <a:txBody>
                    <a:bodyPr/>
                    <a:lstStyle/>
                    <a:p>
                      <a:r>
                        <a:rPr lang="ru-RU" sz="1100" dirty="0"/>
                        <a:t>6</a:t>
                      </a:r>
                      <a:endParaRPr lang="en-US" sz="1100" dirty="0"/>
                    </a:p>
                  </a:txBody>
                  <a:tcPr/>
                </a:tc>
                <a:tc>
                  <a:txBody>
                    <a:bodyPr/>
                    <a:lstStyle/>
                    <a:p>
                      <a:r>
                        <a:rPr lang="en-US" sz="1100" dirty="0"/>
                        <a:t>Head of Sales &amp; Marketing</a:t>
                      </a:r>
                    </a:p>
                  </a:txBody>
                  <a:tcPr/>
                </a:tc>
                <a:tc>
                  <a:txBody>
                    <a:bodyPr/>
                    <a:lstStyle/>
                    <a:p>
                      <a:pPr algn="ctr"/>
                      <a:r>
                        <a:rPr lang="en-US" sz="1100" dirty="0"/>
                        <a:t>B-1</a:t>
                      </a:r>
                    </a:p>
                  </a:txBody>
                  <a:tcPr/>
                </a:tc>
                <a:tc>
                  <a:txBody>
                    <a:bodyPr/>
                    <a:lstStyle/>
                    <a:p>
                      <a:pPr algn="ctr"/>
                      <a:r>
                        <a:rPr lang="en-US" sz="1100" dirty="0"/>
                        <a:t>$ 2 000</a:t>
                      </a:r>
                    </a:p>
                  </a:txBody>
                  <a:tcPr/>
                </a:tc>
                <a:tc>
                  <a:txBody>
                    <a:bodyPr/>
                    <a:lstStyle/>
                    <a:p>
                      <a:pPr algn="ctr"/>
                      <a:r>
                        <a:rPr lang="en-US" sz="1100" dirty="0"/>
                        <a:t>$ 2 137</a:t>
                      </a:r>
                    </a:p>
                  </a:txBody>
                  <a:tcPr/>
                </a:tc>
                <a:tc>
                  <a:txBody>
                    <a:bodyPr/>
                    <a:lstStyle/>
                    <a:p>
                      <a:pPr algn="ctr" rtl="0" fontAlgn="ctr"/>
                      <a:r>
                        <a:rPr lang="is-IS" sz="1100" b="0" i="0" u="none" strike="noStrike" dirty="0">
                          <a:solidFill>
                            <a:srgbClr val="00B050"/>
                          </a:solidFill>
                          <a:effectLst/>
                          <a:latin typeface="Calibri" charset="0"/>
                        </a:rPr>
                        <a:t>-137</a:t>
                      </a:r>
                    </a:p>
                  </a:txBody>
                  <a:tcPr marL="12700" marR="12700" marT="12700" marB="0" anchor="ctr"/>
                </a:tc>
                <a:tc>
                  <a:txBody>
                    <a:bodyPr/>
                    <a:lstStyle/>
                    <a:p>
                      <a:pPr algn="ctr" rtl="0" fontAlgn="ctr"/>
                      <a:r>
                        <a:rPr lang="en-US" sz="1100" b="0" i="0" u="none" strike="noStrike" dirty="0">
                          <a:solidFill>
                            <a:schemeClr val="tx1"/>
                          </a:solidFill>
                          <a:effectLst/>
                          <a:latin typeface="Calibri" charset="0"/>
                        </a:rPr>
                        <a:t>u</a:t>
                      </a:r>
                      <a:r>
                        <a:rPr lang="is-IS" sz="1100" b="0" i="0" u="none" strike="noStrike" dirty="0">
                          <a:solidFill>
                            <a:schemeClr val="tx1"/>
                          </a:solidFill>
                          <a:effectLst/>
                          <a:latin typeface="Calibri" charset="0"/>
                        </a:rPr>
                        <a:t>p to 3 months</a:t>
                      </a:r>
                      <a:endParaRPr lang="is-IS" sz="1100" b="0" i="0" u="none" strike="noStrike" dirty="0">
                        <a:solidFill>
                          <a:srgbClr val="00B050"/>
                        </a:solidFill>
                        <a:effectLst/>
                        <a:latin typeface="Calibri" charset="0"/>
                      </a:endParaRPr>
                    </a:p>
                  </a:txBody>
                  <a:tcPr marL="12700" marR="12700" marT="12700" marB="0" anchor="ctr"/>
                </a:tc>
                <a:extLst>
                  <a:ext uri="{0D108BD9-81ED-4DB2-BD59-A6C34878D82A}">
                    <a16:rowId xmlns:a16="http://schemas.microsoft.com/office/drawing/2014/main" val="10006"/>
                  </a:ext>
                </a:extLst>
              </a:tr>
              <a:tr h="256960">
                <a:tc>
                  <a:txBody>
                    <a:bodyPr/>
                    <a:lstStyle/>
                    <a:p>
                      <a:r>
                        <a:rPr lang="ru-RU" sz="1100" dirty="0"/>
                        <a:t>7</a:t>
                      </a:r>
                      <a:endParaRPr lang="en-US" sz="1100" dirty="0"/>
                    </a:p>
                  </a:txBody>
                  <a:tcPr/>
                </a:tc>
                <a:tc>
                  <a:txBody>
                    <a:bodyPr/>
                    <a:lstStyle/>
                    <a:p>
                      <a:r>
                        <a:rPr lang="en-US" sz="1100" dirty="0"/>
                        <a:t>Legal manager</a:t>
                      </a:r>
                    </a:p>
                  </a:txBody>
                  <a:tcPr/>
                </a:tc>
                <a:tc>
                  <a:txBody>
                    <a:bodyPr/>
                    <a:lstStyle/>
                    <a:p>
                      <a:pPr algn="ctr"/>
                      <a:r>
                        <a:rPr lang="en-US" sz="1100" dirty="0"/>
                        <a:t>B-1</a:t>
                      </a:r>
                    </a:p>
                  </a:txBody>
                  <a:tcPr/>
                </a:tc>
                <a:tc>
                  <a:txBody>
                    <a:bodyPr/>
                    <a:lstStyle/>
                    <a:p>
                      <a:pPr algn="ctr"/>
                      <a:r>
                        <a:rPr lang="en-US" sz="1100" dirty="0"/>
                        <a:t>$ 3 000</a:t>
                      </a:r>
                    </a:p>
                  </a:txBody>
                  <a:tcPr/>
                </a:tc>
                <a:tc>
                  <a:txBody>
                    <a:bodyPr/>
                    <a:lstStyle/>
                    <a:p>
                      <a:pPr algn="ctr"/>
                      <a:r>
                        <a:rPr lang="en-US" sz="1100" dirty="0"/>
                        <a:t>-</a:t>
                      </a:r>
                    </a:p>
                  </a:txBody>
                  <a:tcPr/>
                </a:tc>
                <a:tc>
                  <a:txBody>
                    <a:bodyPr/>
                    <a:lstStyle/>
                    <a:p>
                      <a:pPr algn="ctr" rtl="0" fontAlgn="ctr"/>
                      <a:r>
                        <a:rPr lang="is-IS" sz="1100" b="0" i="0" u="none" strike="noStrike" dirty="0">
                          <a:solidFill>
                            <a:srgbClr val="000000"/>
                          </a:solidFill>
                          <a:effectLst/>
                          <a:latin typeface="Calibri" charset="0"/>
                        </a:rPr>
                        <a:t>-</a:t>
                      </a:r>
                    </a:p>
                  </a:txBody>
                  <a:tcPr marL="12700" marR="12700" marT="12700" marB="0" anchor="ctr"/>
                </a:tc>
                <a:tc>
                  <a:txBody>
                    <a:bodyPr/>
                    <a:lstStyle/>
                    <a:p>
                      <a:pPr algn="ctr" rtl="0" fontAlgn="ctr"/>
                      <a:r>
                        <a:rPr lang="en-US" sz="1100" b="0" i="0" u="none" strike="noStrike" dirty="0">
                          <a:solidFill>
                            <a:schemeClr val="tx1"/>
                          </a:solidFill>
                          <a:effectLst/>
                          <a:latin typeface="Calibri" charset="0"/>
                        </a:rPr>
                        <a:t>u</a:t>
                      </a:r>
                      <a:r>
                        <a:rPr lang="is-IS" sz="1100" b="0" i="0" u="none" strike="noStrike" dirty="0">
                          <a:solidFill>
                            <a:schemeClr val="tx1"/>
                          </a:solidFill>
                          <a:effectLst/>
                          <a:latin typeface="Calibri" charset="0"/>
                        </a:rPr>
                        <a:t>p to 3 months</a:t>
                      </a:r>
                      <a:endParaRPr lang="is-IS" sz="1100" b="0" i="0" u="none" strike="noStrike" dirty="0">
                        <a:solidFill>
                          <a:srgbClr val="000000"/>
                        </a:solidFill>
                        <a:effectLst/>
                        <a:latin typeface="Calibri" charset="0"/>
                      </a:endParaRPr>
                    </a:p>
                  </a:txBody>
                  <a:tcPr marL="12700" marR="12700" marT="12700" marB="0" anchor="ctr"/>
                </a:tc>
                <a:extLst>
                  <a:ext uri="{0D108BD9-81ED-4DB2-BD59-A6C34878D82A}">
                    <a16:rowId xmlns:a16="http://schemas.microsoft.com/office/drawing/2014/main" val="10007"/>
                  </a:ext>
                </a:extLst>
              </a:tr>
              <a:tr h="256960">
                <a:tc>
                  <a:txBody>
                    <a:bodyPr/>
                    <a:lstStyle/>
                    <a:p>
                      <a:r>
                        <a:rPr lang="ru-RU" sz="1100" dirty="0"/>
                        <a:t>8</a:t>
                      </a:r>
                      <a:endParaRPr lang="en-US" sz="1100" dirty="0"/>
                    </a:p>
                  </a:txBody>
                  <a:tcPr/>
                </a:tc>
                <a:tc>
                  <a:txBody>
                    <a:bodyPr/>
                    <a:lstStyle/>
                    <a:p>
                      <a:r>
                        <a:rPr lang="en-US" sz="1100" dirty="0"/>
                        <a:t>IT Manager</a:t>
                      </a:r>
                    </a:p>
                  </a:txBody>
                  <a:tcPr/>
                </a:tc>
                <a:tc>
                  <a:txBody>
                    <a:bodyPr/>
                    <a:lstStyle/>
                    <a:p>
                      <a:pPr algn="ctr"/>
                      <a:r>
                        <a:rPr lang="en-US" sz="1100" dirty="0"/>
                        <a:t>B-1</a:t>
                      </a:r>
                    </a:p>
                  </a:txBody>
                  <a:tcPr/>
                </a:tc>
                <a:tc>
                  <a:txBody>
                    <a:bodyPr/>
                    <a:lstStyle/>
                    <a:p>
                      <a:pPr algn="ctr"/>
                      <a:r>
                        <a:rPr lang="en-US" sz="1100" dirty="0"/>
                        <a:t>$ 2</a:t>
                      </a:r>
                      <a:r>
                        <a:rPr lang="en-US" sz="1100" baseline="0" dirty="0"/>
                        <a:t> 000</a:t>
                      </a:r>
                    </a:p>
                  </a:txBody>
                  <a:tcPr/>
                </a:tc>
                <a:tc>
                  <a:txBody>
                    <a:bodyPr/>
                    <a:lstStyle/>
                    <a:p>
                      <a:pPr algn="ctr"/>
                      <a:r>
                        <a:rPr lang="en-US" sz="1100" dirty="0"/>
                        <a:t>$ 2 224</a:t>
                      </a:r>
                    </a:p>
                  </a:txBody>
                  <a:tcPr/>
                </a:tc>
                <a:tc>
                  <a:txBody>
                    <a:bodyPr/>
                    <a:lstStyle/>
                    <a:p>
                      <a:pPr algn="ctr" rtl="0" fontAlgn="ctr"/>
                      <a:r>
                        <a:rPr lang="is-IS" sz="1100" b="0" i="0" u="none" strike="noStrike" dirty="0">
                          <a:solidFill>
                            <a:srgbClr val="00B050"/>
                          </a:solidFill>
                          <a:effectLst/>
                          <a:latin typeface="Calibri" charset="0"/>
                        </a:rPr>
                        <a:t>-224</a:t>
                      </a:r>
                    </a:p>
                  </a:txBody>
                  <a:tcPr marL="12700" marR="12700" marT="12700" marB="0" anchor="ctr"/>
                </a:tc>
                <a:tc>
                  <a:txBody>
                    <a:bodyPr/>
                    <a:lstStyle/>
                    <a:p>
                      <a:pPr algn="ctr" rtl="0" fontAlgn="ctr"/>
                      <a:r>
                        <a:rPr lang="en-US" sz="1100" b="0" i="0" u="none" strike="noStrike" dirty="0">
                          <a:solidFill>
                            <a:schemeClr val="tx1"/>
                          </a:solidFill>
                          <a:effectLst/>
                          <a:latin typeface="Calibri" charset="0"/>
                        </a:rPr>
                        <a:t>u</a:t>
                      </a:r>
                      <a:r>
                        <a:rPr lang="is-IS" sz="1100" b="0" i="0" u="none" strike="noStrike" dirty="0">
                          <a:solidFill>
                            <a:schemeClr val="tx1"/>
                          </a:solidFill>
                          <a:effectLst/>
                          <a:latin typeface="Calibri" charset="0"/>
                        </a:rPr>
                        <a:t>p to 3 months</a:t>
                      </a:r>
                      <a:endParaRPr lang="is-IS" sz="1100" b="0" i="0" u="none" strike="noStrike" dirty="0">
                        <a:solidFill>
                          <a:srgbClr val="00B050"/>
                        </a:solidFill>
                        <a:effectLst/>
                        <a:latin typeface="Calibri" charset="0"/>
                      </a:endParaRPr>
                    </a:p>
                  </a:txBody>
                  <a:tcPr marL="12700" marR="12700" marT="12700" marB="0" anchor="ctr"/>
                </a:tc>
                <a:extLst>
                  <a:ext uri="{0D108BD9-81ED-4DB2-BD59-A6C34878D82A}">
                    <a16:rowId xmlns:a16="http://schemas.microsoft.com/office/drawing/2014/main" val="10008"/>
                  </a:ext>
                </a:extLst>
              </a:tr>
              <a:tr h="256960">
                <a:tc>
                  <a:txBody>
                    <a:bodyPr/>
                    <a:lstStyle/>
                    <a:p>
                      <a:pPr algn="l"/>
                      <a:r>
                        <a:rPr lang="en-US" sz="1100" dirty="0"/>
                        <a:t>9</a:t>
                      </a:r>
                    </a:p>
                  </a:txBody>
                  <a:tcPr/>
                </a:tc>
                <a:tc>
                  <a:txBody>
                    <a:bodyPr/>
                    <a:lstStyle/>
                    <a:p>
                      <a:pPr algn="l"/>
                      <a:r>
                        <a:rPr lang="en-US" sz="1100" dirty="0"/>
                        <a:t>Disbursement &amp; repayment manager</a:t>
                      </a:r>
                    </a:p>
                  </a:txBody>
                  <a:tcPr/>
                </a:tc>
                <a:tc>
                  <a:txBody>
                    <a:bodyPr/>
                    <a:lstStyle/>
                    <a:p>
                      <a:pPr algn="ctr"/>
                      <a:r>
                        <a:rPr lang="en-US" sz="1100" dirty="0"/>
                        <a:t>B-2</a:t>
                      </a:r>
                    </a:p>
                  </a:txBody>
                  <a:tcPr/>
                </a:tc>
                <a:tc>
                  <a:txBody>
                    <a:bodyPr/>
                    <a:lstStyle/>
                    <a:p>
                      <a:pPr algn="ctr"/>
                      <a:r>
                        <a:rPr lang="en-US" sz="1100" baseline="0" dirty="0"/>
                        <a:t>$ 1 000</a:t>
                      </a:r>
                    </a:p>
                  </a:txBody>
                  <a:tcPr/>
                </a:tc>
                <a:tc>
                  <a:txBody>
                    <a:bodyPr/>
                    <a:lstStyle/>
                    <a:p>
                      <a:pPr algn="ctr"/>
                      <a:r>
                        <a:rPr lang="en-US" sz="1100" dirty="0"/>
                        <a:t>- </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is-IS" sz="1100" b="0" i="0" u="none" strike="noStrike" dirty="0">
                          <a:solidFill>
                            <a:srgbClr val="000000"/>
                          </a:solidFill>
                          <a:effectLst/>
                          <a:latin typeface="Calibri" charset="0"/>
                        </a:rPr>
                        <a:t>-</a:t>
                      </a:r>
                    </a:p>
                  </a:txBody>
                  <a:tcPr/>
                </a:tc>
                <a:tc>
                  <a:txBody>
                    <a:bodyPr/>
                    <a:lstStyle/>
                    <a:p>
                      <a:pPr algn="ctr"/>
                      <a:r>
                        <a:rPr lang="en-US" sz="1100" b="0" i="0" u="none" strike="noStrike" dirty="0">
                          <a:solidFill>
                            <a:schemeClr val="tx1"/>
                          </a:solidFill>
                          <a:effectLst/>
                          <a:latin typeface="Calibri" charset="0"/>
                        </a:rPr>
                        <a:t>u</a:t>
                      </a:r>
                      <a:r>
                        <a:rPr lang="is-IS" sz="1100" b="0" i="0" u="none" strike="noStrike" dirty="0">
                          <a:solidFill>
                            <a:schemeClr val="tx1"/>
                          </a:solidFill>
                          <a:effectLst/>
                          <a:latin typeface="Calibri" charset="0"/>
                        </a:rPr>
                        <a:t>p to 3 months</a:t>
                      </a:r>
                      <a:endParaRPr lang="en-US" sz="1100" dirty="0"/>
                    </a:p>
                  </a:txBody>
                  <a:tcPr/>
                </a:tc>
                <a:extLst>
                  <a:ext uri="{0D108BD9-81ED-4DB2-BD59-A6C34878D82A}">
                    <a16:rowId xmlns:a16="http://schemas.microsoft.com/office/drawing/2014/main" val="10009"/>
                  </a:ext>
                </a:extLst>
              </a:tr>
              <a:tr h="256960">
                <a:tc>
                  <a:txBody>
                    <a:bodyPr/>
                    <a:lstStyle/>
                    <a:p>
                      <a:pPr algn="l"/>
                      <a:r>
                        <a:rPr lang="en-US" sz="1100" dirty="0"/>
                        <a:t>10</a:t>
                      </a:r>
                    </a:p>
                  </a:txBody>
                  <a:tcPr/>
                </a:tc>
                <a:tc>
                  <a:txBody>
                    <a:bodyPr/>
                    <a:lstStyle/>
                    <a:p>
                      <a:pPr algn="l"/>
                      <a:r>
                        <a:rPr lang="en-GB" sz="1100" dirty="0"/>
                        <a:t>Head</a:t>
                      </a:r>
                      <a:r>
                        <a:rPr lang="en-GB" sz="1100" baseline="0" dirty="0"/>
                        <a:t> of risk management team</a:t>
                      </a:r>
                      <a:endParaRPr lang="en-US" sz="1100" dirty="0"/>
                    </a:p>
                  </a:txBody>
                  <a:tcPr/>
                </a:tc>
                <a:tc>
                  <a:txBody>
                    <a:bodyPr/>
                    <a:lstStyle/>
                    <a:p>
                      <a:pPr algn="ctr"/>
                      <a:r>
                        <a:rPr lang="en-US" sz="1100" dirty="0"/>
                        <a:t>B-2</a:t>
                      </a:r>
                    </a:p>
                  </a:txBody>
                  <a:tcPr/>
                </a:tc>
                <a:tc>
                  <a:txBody>
                    <a:bodyPr/>
                    <a:lstStyle/>
                    <a:p>
                      <a:pPr algn="ctr"/>
                      <a:r>
                        <a:rPr lang="en-US" sz="1100" baseline="0" dirty="0"/>
                        <a:t>$ 3 500</a:t>
                      </a:r>
                    </a:p>
                  </a:txBody>
                  <a:tcPr/>
                </a:tc>
                <a:tc>
                  <a:txBody>
                    <a:bodyPr/>
                    <a:lstStyle/>
                    <a:p>
                      <a:pPr algn="ctr"/>
                      <a:r>
                        <a:rPr lang="en-US" sz="1100" dirty="0"/>
                        <a:t>$ 4 280</a:t>
                      </a:r>
                    </a:p>
                  </a:txBody>
                  <a:tcPr/>
                </a:tc>
                <a:tc>
                  <a:txBody>
                    <a:bodyPr/>
                    <a:lstStyle/>
                    <a:p>
                      <a:pPr algn="ctr" rtl="0" fontAlgn="ctr"/>
                      <a:r>
                        <a:rPr lang="is-IS" sz="1100" b="0" i="0" u="none" strike="noStrike" dirty="0">
                          <a:solidFill>
                            <a:srgbClr val="00B050"/>
                          </a:solidFill>
                          <a:effectLst/>
                          <a:latin typeface="Calibri" charset="0"/>
                        </a:rPr>
                        <a:t>-780</a:t>
                      </a:r>
                    </a:p>
                  </a:txBody>
                  <a:tcPr/>
                </a:tc>
                <a:tc>
                  <a:txBody>
                    <a:bodyPr/>
                    <a:lstStyle/>
                    <a:p>
                      <a:pPr algn="ctr"/>
                      <a:r>
                        <a:rPr lang="en-US" sz="1100" dirty="0"/>
                        <a:t>up to 3 months</a:t>
                      </a:r>
                    </a:p>
                  </a:txBody>
                  <a:tcPr/>
                </a:tc>
                <a:extLst>
                  <a:ext uri="{0D108BD9-81ED-4DB2-BD59-A6C34878D82A}">
                    <a16:rowId xmlns:a16="http://schemas.microsoft.com/office/drawing/2014/main" val="10010"/>
                  </a:ext>
                </a:extLst>
              </a:tr>
              <a:tr h="256960">
                <a:tc>
                  <a:txBody>
                    <a:bodyPr/>
                    <a:lstStyle/>
                    <a:p>
                      <a:pPr algn="l"/>
                      <a:r>
                        <a:rPr lang="en-US" sz="1100" dirty="0"/>
                        <a:t>11</a:t>
                      </a:r>
                    </a:p>
                  </a:txBody>
                  <a:tcPr/>
                </a:tc>
                <a:tc>
                  <a:txBody>
                    <a:bodyPr/>
                    <a:lstStyle/>
                    <a:p>
                      <a:pPr algn="l"/>
                      <a:r>
                        <a:rPr lang="en-US" sz="1100" dirty="0"/>
                        <a:t>Credit</a:t>
                      </a:r>
                      <a:r>
                        <a:rPr lang="en-US" sz="1100" baseline="0" dirty="0"/>
                        <a:t> risk manager</a:t>
                      </a:r>
                      <a:endParaRPr lang="en-US" sz="1100" dirty="0"/>
                    </a:p>
                  </a:txBody>
                  <a:tcPr/>
                </a:tc>
                <a:tc>
                  <a:txBody>
                    <a:bodyPr/>
                    <a:lstStyle/>
                    <a:p>
                      <a:pPr algn="ctr"/>
                      <a:r>
                        <a:rPr lang="en-US" sz="1100" dirty="0"/>
                        <a:t>B-3</a:t>
                      </a:r>
                    </a:p>
                  </a:txBody>
                  <a:tcPr/>
                </a:tc>
                <a:tc>
                  <a:txBody>
                    <a:bodyPr/>
                    <a:lstStyle/>
                    <a:p>
                      <a:pPr algn="ctr"/>
                      <a:r>
                        <a:rPr lang="en-US" sz="1100" baseline="0" dirty="0"/>
                        <a:t>$ 700</a:t>
                      </a:r>
                    </a:p>
                  </a:txBody>
                  <a:tcPr/>
                </a:tc>
                <a:tc>
                  <a:txBody>
                    <a:bodyPr/>
                    <a:lstStyle/>
                    <a:p>
                      <a:pPr algn="ctr"/>
                      <a:r>
                        <a:rPr lang="en-US" sz="1100" dirty="0"/>
                        <a:t>-</a:t>
                      </a:r>
                    </a:p>
                  </a:txBody>
                  <a:tcPr/>
                </a:tc>
                <a:tc>
                  <a:txBody>
                    <a:bodyPr/>
                    <a:lstStyle/>
                    <a:p>
                      <a:pPr algn="ctr"/>
                      <a:r>
                        <a:rPr lang="is-IS" sz="1100" b="0" i="0" u="none" strike="noStrike" dirty="0">
                          <a:solidFill>
                            <a:srgbClr val="000000"/>
                          </a:solidFill>
                          <a:effectLst/>
                          <a:latin typeface="Calibri" charset="0"/>
                        </a:rPr>
                        <a:t>-</a:t>
                      </a:r>
                      <a:endParaRPr lang="en-US" sz="1100" dirty="0"/>
                    </a:p>
                  </a:txBody>
                  <a:tcPr/>
                </a:tc>
                <a:tc>
                  <a:txBody>
                    <a:bodyPr/>
                    <a:lstStyle/>
                    <a:p>
                      <a:pPr algn="ctr"/>
                      <a:r>
                        <a:rPr lang="en-US" sz="1100" dirty="0"/>
                        <a:t>up to 6 months</a:t>
                      </a:r>
                    </a:p>
                  </a:txBody>
                  <a:tcPr/>
                </a:tc>
                <a:extLst>
                  <a:ext uri="{0D108BD9-81ED-4DB2-BD59-A6C34878D82A}">
                    <a16:rowId xmlns:a16="http://schemas.microsoft.com/office/drawing/2014/main" val="10011"/>
                  </a:ext>
                </a:extLst>
              </a:tr>
              <a:tr h="256960">
                <a:tc>
                  <a:txBody>
                    <a:bodyPr/>
                    <a:lstStyle/>
                    <a:p>
                      <a:pPr algn="l"/>
                      <a:r>
                        <a:rPr lang="en-US" sz="1100" dirty="0"/>
                        <a:t>12</a:t>
                      </a:r>
                    </a:p>
                  </a:txBody>
                  <a:tcPr/>
                </a:tc>
                <a:tc>
                  <a:txBody>
                    <a:bodyPr/>
                    <a:lstStyle/>
                    <a:p>
                      <a:pPr algn="l"/>
                      <a:r>
                        <a:rPr lang="en-US" sz="1100" dirty="0"/>
                        <a:t>Anti-fraud</a:t>
                      </a:r>
                      <a:r>
                        <a:rPr lang="en-US" sz="1100" baseline="0" dirty="0"/>
                        <a:t> manager</a:t>
                      </a:r>
                      <a:endParaRPr lang="en-US" sz="1100" dirty="0"/>
                    </a:p>
                  </a:txBody>
                  <a:tcPr/>
                </a:tc>
                <a:tc>
                  <a:txBody>
                    <a:bodyPr/>
                    <a:lstStyle/>
                    <a:p>
                      <a:pPr algn="ctr"/>
                      <a:r>
                        <a:rPr lang="en-US" sz="1100" dirty="0"/>
                        <a:t>B-3</a:t>
                      </a:r>
                    </a:p>
                  </a:txBody>
                  <a:tcPr/>
                </a:tc>
                <a:tc>
                  <a:txBody>
                    <a:bodyPr/>
                    <a:lstStyle/>
                    <a:p>
                      <a:pPr algn="ctr"/>
                      <a:r>
                        <a:rPr lang="en-US" sz="1100" baseline="0" dirty="0"/>
                        <a:t>$ 700</a:t>
                      </a:r>
                    </a:p>
                  </a:txBody>
                  <a:tcPr/>
                </a:tc>
                <a:tc>
                  <a:txBody>
                    <a:bodyPr/>
                    <a:lstStyle/>
                    <a:p>
                      <a:pPr algn="ctr"/>
                      <a:r>
                        <a:rPr lang="en-US" sz="1100" dirty="0"/>
                        <a:t>-</a:t>
                      </a:r>
                    </a:p>
                  </a:txBody>
                  <a:tcPr/>
                </a:tc>
                <a:tc>
                  <a:txBody>
                    <a:bodyPr/>
                    <a:lstStyle/>
                    <a:p>
                      <a:pPr algn="ctr"/>
                      <a:r>
                        <a:rPr lang="is-IS" sz="1100" b="0" i="0" u="none" strike="noStrike" dirty="0">
                          <a:solidFill>
                            <a:srgbClr val="000000"/>
                          </a:solidFill>
                          <a:effectLst/>
                          <a:latin typeface="Calibri" charset="0"/>
                        </a:rPr>
                        <a:t>-</a:t>
                      </a:r>
                      <a:endParaRPr lang="en-US" sz="11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100" dirty="0"/>
                        <a:t>up to 6 months</a:t>
                      </a:r>
                    </a:p>
                  </a:txBody>
                  <a:tcPr/>
                </a:tc>
                <a:extLst>
                  <a:ext uri="{0D108BD9-81ED-4DB2-BD59-A6C34878D82A}">
                    <a16:rowId xmlns:a16="http://schemas.microsoft.com/office/drawing/2014/main" val="10012"/>
                  </a:ext>
                </a:extLst>
              </a:tr>
              <a:tr h="256960">
                <a:tc>
                  <a:txBody>
                    <a:bodyPr/>
                    <a:lstStyle/>
                    <a:p>
                      <a:pPr algn="l"/>
                      <a:r>
                        <a:rPr lang="en-US" sz="1100" dirty="0"/>
                        <a:t>13</a:t>
                      </a:r>
                    </a:p>
                  </a:txBody>
                  <a:tcPr/>
                </a:tc>
                <a:tc>
                  <a:txBody>
                    <a:bodyPr/>
                    <a:lstStyle/>
                    <a:p>
                      <a:pPr algn="l"/>
                      <a:r>
                        <a:rPr lang="en-US" sz="1100" dirty="0"/>
                        <a:t>Quality</a:t>
                      </a:r>
                      <a:r>
                        <a:rPr lang="en-US" sz="1100" baseline="0" dirty="0"/>
                        <a:t> control manager</a:t>
                      </a:r>
                      <a:endParaRPr lang="en-US" sz="1100" dirty="0"/>
                    </a:p>
                  </a:txBody>
                  <a:tcPr/>
                </a:tc>
                <a:tc>
                  <a:txBody>
                    <a:bodyPr/>
                    <a:lstStyle/>
                    <a:p>
                      <a:pPr algn="ctr"/>
                      <a:r>
                        <a:rPr lang="en-US" sz="1100" dirty="0"/>
                        <a:t>B-1</a:t>
                      </a:r>
                    </a:p>
                  </a:txBody>
                  <a:tcPr/>
                </a:tc>
                <a:tc>
                  <a:txBody>
                    <a:bodyPr/>
                    <a:lstStyle/>
                    <a:p>
                      <a:pPr algn="ctr"/>
                      <a:r>
                        <a:rPr lang="en-US" sz="1100" baseline="0" dirty="0"/>
                        <a:t>$ 1 000</a:t>
                      </a:r>
                    </a:p>
                  </a:txBody>
                  <a:tcPr/>
                </a:tc>
                <a:tc>
                  <a:txBody>
                    <a:bodyPr/>
                    <a:lstStyle/>
                    <a:p>
                      <a:pPr algn="ctr"/>
                      <a:r>
                        <a:rPr lang="en-US" sz="1100" dirty="0"/>
                        <a:t>$ 959</a:t>
                      </a:r>
                    </a:p>
                  </a:txBody>
                  <a:tcPr/>
                </a:tc>
                <a:tc>
                  <a:txBody>
                    <a:bodyPr/>
                    <a:lstStyle/>
                    <a:p>
                      <a:pPr algn="ctr"/>
                      <a:r>
                        <a:rPr lang="en-US" sz="1100" dirty="0">
                          <a:solidFill>
                            <a:srgbClr val="00B050"/>
                          </a:solidFill>
                        </a:rPr>
                        <a:t>-41</a:t>
                      </a:r>
                    </a:p>
                  </a:txBody>
                  <a:tcPr/>
                </a:tc>
                <a:tc>
                  <a:txBody>
                    <a:bodyPr/>
                    <a:lstStyle/>
                    <a:p>
                      <a:pPr algn="ctr"/>
                      <a:r>
                        <a:rPr lang="en-US" sz="1100" dirty="0"/>
                        <a:t>up to 12 months</a:t>
                      </a:r>
                    </a:p>
                  </a:txBody>
                  <a:tcPr/>
                </a:tc>
                <a:extLst>
                  <a:ext uri="{0D108BD9-81ED-4DB2-BD59-A6C34878D82A}">
                    <a16:rowId xmlns:a16="http://schemas.microsoft.com/office/drawing/2014/main" val="10013"/>
                  </a:ext>
                </a:extLst>
              </a:tr>
              <a:tr h="256960">
                <a:tc>
                  <a:txBody>
                    <a:bodyPr/>
                    <a:lstStyle/>
                    <a:p>
                      <a:pPr algn="l"/>
                      <a:r>
                        <a:rPr lang="en-US" sz="1100" dirty="0"/>
                        <a:t>14</a:t>
                      </a:r>
                    </a:p>
                  </a:txBody>
                  <a:tcPr/>
                </a:tc>
                <a:tc>
                  <a:txBody>
                    <a:bodyPr/>
                    <a:lstStyle/>
                    <a:p>
                      <a:pPr algn="l"/>
                      <a:r>
                        <a:rPr lang="en-US" sz="1100" dirty="0"/>
                        <a:t>Accountant</a:t>
                      </a:r>
                    </a:p>
                  </a:txBody>
                  <a:tcPr/>
                </a:tc>
                <a:tc>
                  <a:txBody>
                    <a:bodyPr/>
                    <a:lstStyle/>
                    <a:p>
                      <a:pPr algn="ctr"/>
                      <a:r>
                        <a:rPr lang="en-US" sz="1100" dirty="0"/>
                        <a:t>B-2</a:t>
                      </a:r>
                    </a:p>
                  </a:txBody>
                  <a:tcPr/>
                </a:tc>
                <a:tc>
                  <a:txBody>
                    <a:bodyPr/>
                    <a:lstStyle/>
                    <a:p>
                      <a:pPr algn="ctr"/>
                      <a:r>
                        <a:rPr lang="en-US" sz="1100" baseline="0" dirty="0"/>
                        <a:t>$ 700</a:t>
                      </a:r>
                    </a:p>
                  </a:txBody>
                  <a:tcPr/>
                </a:tc>
                <a:tc>
                  <a:txBody>
                    <a:bodyPr/>
                    <a:lstStyle/>
                    <a:p>
                      <a:pPr algn="ctr"/>
                      <a:r>
                        <a:rPr lang="en-US" sz="1100" dirty="0"/>
                        <a:t>-</a:t>
                      </a:r>
                    </a:p>
                  </a:txBody>
                  <a:tcPr/>
                </a:tc>
                <a:tc>
                  <a:txBody>
                    <a:bodyPr/>
                    <a:lstStyle/>
                    <a:p>
                      <a:pPr algn="ctr"/>
                      <a:r>
                        <a:rPr lang="is-IS" sz="1100" b="0" i="0" u="none" strike="noStrike" dirty="0">
                          <a:solidFill>
                            <a:srgbClr val="000000"/>
                          </a:solidFill>
                          <a:effectLst/>
                          <a:latin typeface="Calibri" charset="0"/>
                        </a:rPr>
                        <a:t>-</a:t>
                      </a:r>
                      <a:endParaRPr lang="en-US" sz="1100" dirty="0"/>
                    </a:p>
                  </a:txBody>
                  <a:tcPr/>
                </a:tc>
                <a:tc>
                  <a:txBody>
                    <a:bodyPr/>
                    <a:lstStyle/>
                    <a:p>
                      <a:pPr algn="ctr"/>
                      <a:r>
                        <a:rPr lang="en-US" sz="1100" dirty="0"/>
                        <a:t>up to 12 months</a:t>
                      </a:r>
                    </a:p>
                  </a:txBody>
                  <a:tcPr/>
                </a:tc>
                <a:extLst>
                  <a:ext uri="{0D108BD9-81ED-4DB2-BD59-A6C34878D82A}">
                    <a16:rowId xmlns:a16="http://schemas.microsoft.com/office/drawing/2014/main" val="10014"/>
                  </a:ext>
                </a:extLst>
              </a:tr>
              <a:tr h="256960">
                <a:tc>
                  <a:txBody>
                    <a:bodyPr/>
                    <a:lstStyle/>
                    <a:p>
                      <a:pPr algn="l"/>
                      <a:r>
                        <a:rPr lang="en-US" sz="1100" dirty="0"/>
                        <a:t>15</a:t>
                      </a:r>
                    </a:p>
                  </a:txBody>
                  <a:tcPr/>
                </a:tc>
                <a:tc>
                  <a:txBody>
                    <a:bodyPr/>
                    <a:lstStyle/>
                    <a:p>
                      <a:pPr algn="l"/>
                      <a:r>
                        <a:rPr lang="en-US" sz="1100" dirty="0"/>
                        <a:t>Reporting</a:t>
                      </a:r>
                      <a:r>
                        <a:rPr lang="en-US" sz="1100" baseline="0" dirty="0"/>
                        <a:t> manager</a:t>
                      </a:r>
                      <a:endParaRPr lang="en-US" sz="1100" dirty="0"/>
                    </a:p>
                  </a:txBody>
                  <a:tcPr/>
                </a:tc>
                <a:tc>
                  <a:txBody>
                    <a:bodyPr/>
                    <a:lstStyle/>
                    <a:p>
                      <a:pPr algn="ctr"/>
                      <a:r>
                        <a:rPr lang="en-US" sz="1100" dirty="0"/>
                        <a:t>B-2</a:t>
                      </a:r>
                    </a:p>
                  </a:txBody>
                  <a:tcPr/>
                </a:tc>
                <a:tc>
                  <a:txBody>
                    <a:bodyPr/>
                    <a:lstStyle/>
                    <a:p>
                      <a:pPr algn="ctr"/>
                      <a:r>
                        <a:rPr lang="en-US" sz="1100" baseline="0" dirty="0"/>
                        <a:t>$ 700</a:t>
                      </a:r>
                    </a:p>
                  </a:txBody>
                  <a:tcPr/>
                </a:tc>
                <a:tc>
                  <a:txBody>
                    <a:bodyPr/>
                    <a:lstStyle/>
                    <a:p>
                      <a:pPr algn="ctr"/>
                      <a:r>
                        <a:rPr lang="en-US" sz="1100" dirty="0"/>
                        <a:t>-</a:t>
                      </a:r>
                    </a:p>
                  </a:txBody>
                  <a:tcPr/>
                </a:tc>
                <a:tc>
                  <a:txBody>
                    <a:bodyPr/>
                    <a:lstStyle/>
                    <a:p>
                      <a:pPr algn="ctr"/>
                      <a:r>
                        <a:rPr lang="is-IS" sz="1100" b="0" i="0" u="none" strike="noStrike" dirty="0">
                          <a:solidFill>
                            <a:srgbClr val="000000"/>
                          </a:solidFill>
                          <a:effectLst/>
                          <a:latin typeface="Calibri" charset="0"/>
                        </a:rPr>
                        <a:t>-</a:t>
                      </a:r>
                      <a:endParaRPr lang="en-US" sz="1100" dirty="0"/>
                    </a:p>
                  </a:txBody>
                  <a:tcPr/>
                </a:tc>
                <a:tc>
                  <a:txBody>
                    <a:bodyPr/>
                    <a:lstStyle/>
                    <a:p>
                      <a:pPr algn="ctr"/>
                      <a:r>
                        <a:rPr lang="en-US" sz="1100" dirty="0"/>
                        <a:t>up to 12 months</a:t>
                      </a:r>
                    </a:p>
                  </a:txBody>
                  <a:tcPr/>
                </a:tc>
                <a:extLst>
                  <a:ext uri="{0D108BD9-81ED-4DB2-BD59-A6C34878D82A}">
                    <a16:rowId xmlns:a16="http://schemas.microsoft.com/office/drawing/2014/main" val="10015"/>
                  </a:ext>
                </a:extLst>
              </a:tr>
              <a:tr h="256960">
                <a:tc>
                  <a:txBody>
                    <a:bodyPr/>
                    <a:lstStyle/>
                    <a:p>
                      <a:pPr algn="l"/>
                      <a:r>
                        <a:rPr lang="en-US" sz="1100" dirty="0"/>
                        <a:t>16</a:t>
                      </a:r>
                    </a:p>
                  </a:txBody>
                  <a:tcPr/>
                </a:tc>
                <a:tc>
                  <a:txBody>
                    <a:bodyPr/>
                    <a:lstStyle/>
                    <a:p>
                      <a:pPr algn="l"/>
                      <a:r>
                        <a:rPr lang="en-US" sz="1100"/>
                        <a:t>Reqrutment manager</a:t>
                      </a:r>
                      <a:endParaRPr lang="en-US" sz="1100" dirty="0"/>
                    </a:p>
                  </a:txBody>
                  <a:tcPr/>
                </a:tc>
                <a:tc>
                  <a:txBody>
                    <a:bodyPr/>
                    <a:lstStyle/>
                    <a:p>
                      <a:pPr algn="ctr"/>
                      <a:r>
                        <a:rPr lang="en-US" sz="1100" dirty="0"/>
                        <a:t>B-2</a:t>
                      </a:r>
                    </a:p>
                  </a:txBody>
                  <a:tcPr/>
                </a:tc>
                <a:tc>
                  <a:txBody>
                    <a:bodyPr/>
                    <a:lstStyle/>
                    <a:p>
                      <a:pPr algn="ctr"/>
                      <a:r>
                        <a:rPr lang="en-US" sz="1100" baseline="0" dirty="0"/>
                        <a:t>$ 600</a:t>
                      </a:r>
                    </a:p>
                  </a:txBody>
                  <a:tcPr/>
                </a:tc>
                <a:tc>
                  <a:txBody>
                    <a:bodyPr/>
                    <a:lstStyle/>
                    <a:p>
                      <a:pPr algn="ctr"/>
                      <a:r>
                        <a:rPr lang="en-US" sz="1100" dirty="0"/>
                        <a:t>-</a:t>
                      </a:r>
                    </a:p>
                  </a:txBody>
                  <a:tcPr/>
                </a:tc>
                <a:tc>
                  <a:txBody>
                    <a:bodyPr/>
                    <a:lstStyle/>
                    <a:p>
                      <a:pPr algn="ctr"/>
                      <a:r>
                        <a:rPr lang="is-IS" sz="1100" b="0" i="0" u="none" strike="noStrike" dirty="0">
                          <a:solidFill>
                            <a:srgbClr val="000000"/>
                          </a:solidFill>
                          <a:effectLst/>
                          <a:latin typeface="Calibri" charset="0"/>
                        </a:rPr>
                        <a:t>-</a:t>
                      </a:r>
                      <a:endParaRPr lang="en-US" sz="1100" dirty="0"/>
                    </a:p>
                  </a:txBody>
                  <a:tcPr/>
                </a:tc>
                <a:tc>
                  <a:txBody>
                    <a:bodyPr/>
                    <a:lstStyle/>
                    <a:p>
                      <a:pPr algn="ctr"/>
                      <a:r>
                        <a:rPr lang="en-US" sz="1100" dirty="0"/>
                        <a:t>up to 12 months</a:t>
                      </a:r>
                    </a:p>
                  </a:txBody>
                  <a:tcPr/>
                </a:tc>
                <a:extLst>
                  <a:ext uri="{0D108BD9-81ED-4DB2-BD59-A6C34878D82A}">
                    <a16:rowId xmlns:a16="http://schemas.microsoft.com/office/drawing/2014/main" val="10016"/>
                  </a:ext>
                </a:extLst>
              </a:tr>
              <a:tr h="256960">
                <a:tc>
                  <a:txBody>
                    <a:bodyPr/>
                    <a:lstStyle/>
                    <a:p>
                      <a:pPr algn="l"/>
                      <a:r>
                        <a:rPr lang="en-US" sz="1100" dirty="0"/>
                        <a:t>17</a:t>
                      </a:r>
                    </a:p>
                  </a:txBody>
                  <a:tcPr/>
                </a:tc>
                <a:tc>
                  <a:txBody>
                    <a:bodyPr/>
                    <a:lstStyle/>
                    <a:p>
                      <a:pPr algn="l"/>
                      <a:r>
                        <a:rPr lang="en-US" sz="1100" dirty="0"/>
                        <a:t>Training &amp; development manager</a:t>
                      </a:r>
                    </a:p>
                  </a:txBody>
                  <a:tcPr/>
                </a:tc>
                <a:tc>
                  <a:txBody>
                    <a:bodyPr/>
                    <a:lstStyle/>
                    <a:p>
                      <a:pPr algn="ctr"/>
                      <a:r>
                        <a:rPr lang="en-US" sz="1100" dirty="0"/>
                        <a:t>B-2</a:t>
                      </a:r>
                    </a:p>
                  </a:txBody>
                  <a:tcPr/>
                </a:tc>
                <a:tc>
                  <a:txBody>
                    <a:bodyPr/>
                    <a:lstStyle/>
                    <a:p>
                      <a:pPr algn="ctr"/>
                      <a:r>
                        <a:rPr lang="en-US" sz="1100" baseline="0" dirty="0"/>
                        <a:t>$ 800</a:t>
                      </a:r>
                    </a:p>
                  </a:txBody>
                  <a:tcPr/>
                </a:tc>
                <a:tc>
                  <a:txBody>
                    <a:bodyPr/>
                    <a:lstStyle/>
                    <a:p>
                      <a:pPr algn="ctr"/>
                      <a:r>
                        <a:rPr lang="en-US" sz="1100" dirty="0"/>
                        <a:t>-</a:t>
                      </a:r>
                    </a:p>
                  </a:txBody>
                  <a:tcPr/>
                </a:tc>
                <a:tc>
                  <a:txBody>
                    <a:bodyPr/>
                    <a:lstStyle/>
                    <a:p>
                      <a:pPr algn="ctr"/>
                      <a:r>
                        <a:rPr lang="en-US" sz="1100" dirty="0"/>
                        <a:t>-</a:t>
                      </a:r>
                    </a:p>
                  </a:txBody>
                  <a:tcPr/>
                </a:tc>
                <a:tc>
                  <a:txBody>
                    <a:bodyPr/>
                    <a:lstStyle/>
                    <a:p>
                      <a:pPr algn="ctr"/>
                      <a:r>
                        <a:rPr lang="en-US" sz="1100" dirty="0"/>
                        <a:t>up to 12 months</a:t>
                      </a:r>
                    </a:p>
                  </a:txBody>
                  <a:tcPr/>
                </a:tc>
                <a:extLst>
                  <a:ext uri="{0D108BD9-81ED-4DB2-BD59-A6C34878D82A}">
                    <a16:rowId xmlns:a16="http://schemas.microsoft.com/office/drawing/2014/main" val="10017"/>
                  </a:ext>
                </a:extLst>
              </a:tr>
              <a:tr h="256960">
                <a:tc>
                  <a:txBody>
                    <a:bodyPr/>
                    <a:lstStyle/>
                    <a:p>
                      <a:pPr algn="l"/>
                      <a:r>
                        <a:rPr lang="en-US" sz="1100" dirty="0"/>
                        <a:t>18</a:t>
                      </a:r>
                    </a:p>
                  </a:txBody>
                  <a:tcPr/>
                </a:tc>
                <a:tc>
                  <a:txBody>
                    <a:bodyPr/>
                    <a:lstStyle/>
                    <a:p>
                      <a:pPr algn="l"/>
                      <a:r>
                        <a:rPr lang="en-US" sz="1100" dirty="0"/>
                        <a:t>Personal admin &amp; payroll manager</a:t>
                      </a:r>
                    </a:p>
                  </a:txBody>
                  <a:tcPr/>
                </a:tc>
                <a:tc>
                  <a:txBody>
                    <a:bodyPr/>
                    <a:lstStyle/>
                    <a:p>
                      <a:pPr algn="ctr"/>
                      <a:r>
                        <a:rPr lang="en-US" sz="1100" dirty="0"/>
                        <a:t>B-2</a:t>
                      </a:r>
                    </a:p>
                  </a:txBody>
                  <a:tcPr/>
                </a:tc>
                <a:tc>
                  <a:txBody>
                    <a:bodyPr/>
                    <a:lstStyle/>
                    <a:p>
                      <a:pPr algn="ctr"/>
                      <a:r>
                        <a:rPr lang="en-US" sz="1100" baseline="0" dirty="0"/>
                        <a:t>$ 600</a:t>
                      </a:r>
                    </a:p>
                  </a:txBody>
                  <a:tcPr/>
                </a:tc>
                <a:tc>
                  <a:txBody>
                    <a:bodyPr/>
                    <a:lstStyle/>
                    <a:p>
                      <a:pPr algn="ctr"/>
                      <a:r>
                        <a:rPr lang="en-US" sz="1100" dirty="0"/>
                        <a:t>-</a:t>
                      </a:r>
                    </a:p>
                  </a:txBody>
                  <a:tcPr/>
                </a:tc>
                <a:tc>
                  <a:txBody>
                    <a:bodyPr/>
                    <a:lstStyle/>
                    <a:p>
                      <a:pPr algn="ctr"/>
                      <a:r>
                        <a:rPr lang="en-US" sz="1100" dirty="0"/>
                        <a:t>-</a:t>
                      </a:r>
                    </a:p>
                  </a:txBody>
                  <a:tcPr/>
                </a:tc>
                <a:tc>
                  <a:txBody>
                    <a:bodyPr/>
                    <a:lstStyle/>
                    <a:p>
                      <a:pPr algn="ctr"/>
                      <a:r>
                        <a:rPr lang="en-US" sz="1100" dirty="0"/>
                        <a:t>up to 12 months</a:t>
                      </a:r>
                    </a:p>
                  </a:txBody>
                  <a:tcPr/>
                </a:tc>
                <a:extLst>
                  <a:ext uri="{0D108BD9-81ED-4DB2-BD59-A6C34878D82A}">
                    <a16:rowId xmlns:a16="http://schemas.microsoft.com/office/drawing/2014/main" val="10018"/>
                  </a:ext>
                </a:extLst>
              </a:tr>
              <a:tr h="256960">
                <a:tc>
                  <a:txBody>
                    <a:bodyPr/>
                    <a:lstStyle/>
                    <a:p>
                      <a:pPr algn="l"/>
                      <a:r>
                        <a:rPr lang="en-US" sz="1100" dirty="0"/>
                        <a:t>19</a:t>
                      </a:r>
                    </a:p>
                  </a:txBody>
                  <a:tcPr/>
                </a:tc>
                <a:tc>
                  <a:txBody>
                    <a:bodyPr/>
                    <a:lstStyle/>
                    <a:p>
                      <a:pPr algn="l"/>
                      <a:r>
                        <a:rPr lang="en-US" sz="1100" dirty="0"/>
                        <a:t>Digital sales manager</a:t>
                      </a:r>
                    </a:p>
                  </a:txBody>
                  <a:tcPr/>
                </a:tc>
                <a:tc>
                  <a:txBody>
                    <a:bodyPr/>
                    <a:lstStyle/>
                    <a:p>
                      <a:pPr algn="ctr"/>
                      <a:r>
                        <a:rPr lang="en-US" sz="1100" dirty="0"/>
                        <a:t>B-2</a:t>
                      </a:r>
                    </a:p>
                  </a:txBody>
                  <a:tcPr/>
                </a:tc>
                <a:tc>
                  <a:txBody>
                    <a:bodyPr/>
                    <a:lstStyle/>
                    <a:p>
                      <a:pPr algn="ctr"/>
                      <a:r>
                        <a:rPr lang="en-US" sz="1100" baseline="0" dirty="0"/>
                        <a:t>$ 1 000</a:t>
                      </a:r>
                    </a:p>
                  </a:txBody>
                  <a:tcPr/>
                </a:tc>
                <a:tc>
                  <a:txBody>
                    <a:bodyPr/>
                    <a:lstStyle/>
                    <a:p>
                      <a:pPr algn="ctr"/>
                      <a:r>
                        <a:rPr lang="en-US" sz="1100" dirty="0"/>
                        <a:t>-</a:t>
                      </a:r>
                    </a:p>
                  </a:txBody>
                  <a:tcPr/>
                </a:tc>
                <a:tc>
                  <a:txBody>
                    <a:bodyPr/>
                    <a:lstStyle/>
                    <a:p>
                      <a:pPr algn="ctr"/>
                      <a:r>
                        <a:rPr lang="en-US" sz="1100" dirty="0"/>
                        <a:t>-</a:t>
                      </a:r>
                    </a:p>
                  </a:txBody>
                  <a:tcPr/>
                </a:tc>
                <a:tc>
                  <a:txBody>
                    <a:bodyPr/>
                    <a:lstStyle/>
                    <a:p>
                      <a:pPr algn="ctr"/>
                      <a:r>
                        <a:rPr lang="en-US" sz="1100" dirty="0"/>
                        <a:t>up to 12 months</a:t>
                      </a:r>
                    </a:p>
                  </a:txBody>
                  <a:tcPr/>
                </a:tc>
                <a:extLst>
                  <a:ext uri="{0D108BD9-81ED-4DB2-BD59-A6C34878D82A}">
                    <a16:rowId xmlns:a16="http://schemas.microsoft.com/office/drawing/2014/main" val="10019"/>
                  </a:ext>
                </a:extLst>
              </a:tr>
              <a:tr h="256960">
                <a:tc>
                  <a:txBody>
                    <a:bodyPr/>
                    <a:lstStyle/>
                    <a:p>
                      <a:pPr algn="l"/>
                      <a:r>
                        <a:rPr lang="en-US" sz="1100" dirty="0"/>
                        <a:t>20</a:t>
                      </a:r>
                    </a:p>
                  </a:txBody>
                  <a:tcPr/>
                </a:tc>
                <a:tc>
                  <a:txBody>
                    <a:bodyPr/>
                    <a:lstStyle/>
                    <a:p>
                      <a:pPr algn="l"/>
                      <a:r>
                        <a:rPr lang="en-US" sz="1100" dirty="0"/>
                        <a:t>Business development manager</a:t>
                      </a:r>
                    </a:p>
                  </a:txBody>
                  <a:tcPr/>
                </a:tc>
                <a:tc>
                  <a:txBody>
                    <a:bodyPr/>
                    <a:lstStyle/>
                    <a:p>
                      <a:pPr algn="ctr"/>
                      <a:r>
                        <a:rPr lang="en-US" sz="1100" dirty="0"/>
                        <a:t>B-2</a:t>
                      </a:r>
                    </a:p>
                  </a:txBody>
                  <a:tcPr/>
                </a:tc>
                <a:tc>
                  <a:txBody>
                    <a:bodyPr/>
                    <a:lstStyle/>
                    <a:p>
                      <a:pPr algn="ctr"/>
                      <a:r>
                        <a:rPr lang="en-US" sz="1100" baseline="0" dirty="0"/>
                        <a:t>$ 1 000</a:t>
                      </a:r>
                    </a:p>
                  </a:txBody>
                  <a:tcPr/>
                </a:tc>
                <a:tc>
                  <a:txBody>
                    <a:bodyPr/>
                    <a:lstStyle/>
                    <a:p>
                      <a:pPr algn="ctr"/>
                      <a:r>
                        <a:rPr lang="en-US" sz="1100" dirty="0"/>
                        <a:t>-</a:t>
                      </a:r>
                    </a:p>
                  </a:txBody>
                  <a:tcPr/>
                </a:tc>
                <a:tc>
                  <a:txBody>
                    <a:bodyPr/>
                    <a:lstStyle/>
                    <a:p>
                      <a:pPr algn="ctr"/>
                      <a:r>
                        <a:rPr lang="en-US" sz="1100" dirty="0"/>
                        <a:t>-</a:t>
                      </a:r>
                    </a:p>
                  </a:txBody>
                  <a:tcPr/>
                </a:tc>
                <a:tc>
                  <a:txBody>
                    <a:bodyPr/>
                    <a:lstStyle/>
                    <a:p>
                      <a:pPr algn="ctr"/>
                      <a:r>
                        <a:rPr lang="en-US" sz="1100" dirty="0"/>
                        <a:t>up to 12 months</a:t>
                      </a:r>
                    </a:p>
                  </a:txBody>
                  <a:tcPr/>
                </a:tc>
                <a:extLst>
                  <a:ext uri="{0D108BD9-81ED-4DB2-BD59-A6C34878D82A}">
                    <a16:rowId xmlns:a16="http://schemas.microsoft.com/office/drawing/2014/main" val="10020"/>
                  </a:ext>
                </a:extLst>
              </a:tr>
              <a:tr h="256960">
                <a:tc>
                  <a:txBody>
                    <a:bodyPr/>
                    <a:lstStyle/>
                    <a:p>
                      <a:pPr algn="r"/>
                      <a:endParaRPr lang="en-US" sz="1100" dirty="0"/>
                    </a:p>
                  </a:txBody>
                  <a:tcPr/>
                </a:tc>
                <a:tc>
                  <a:txBody>
                    <a:bodyPr/>
                    <a:lstStyle/>
                    <a:p>
                      <a:pPr algn="r"/>
                      <a:r>
                        <a:rPr lang="en-US" sz="1100" dirty="0"/>
                        <a:t>Total:</a:t>
                      </a:r>
                    </a:p>
                  </a:txBody>
                  <a:tcPr/>
                </a:tc>
                <a:tc>
                  <a:txBody>
                    <a:bodyPr/>
                    <a:lstStyle/>
                    <a:p>
                      <a:pPr algn="r"/>
                      <a:endParaRPr lang="en-US" sz="1100" dirty="0"/>
                    </a:p>
                  </a:txBody>
                  <a:tcPr/>
                </a:tc>
                <a:tc>
                  <a:txBody>
                    <a:bodyPr/>
                    <a:lstStyle/>
                    <a:p>
                      <a:pPr algn="ctr"/>
                      <a:r>
                        <a:rPr lang="en-US" sz="1100" baseline="0" dirty="0"/>
                        <a:t>$ 30 800</a:t>
                      </a:r>
                    </a:p>
                  </a:txBody>
                  <a:tcPr/>
                </a:tc>
                <a:tc>
                  <a:txBody>
                    <a:bodyPr/>
                    <a:lstStyle/>
                    <a:p>
                      <a:pPr algn="ctr"/>
                      <a:endParaRPr lang="en-US" sz="1100" dirty="0"/>
                    </a:p>
                  </a:txBody>
                  <a:tcPr/>
                </a:tc>
                <a:tc>
                  <a:txBody>
                    <a:bodyPr/>
                    <a:lstStyle/>
                    <a:p>
                      <a:pPr algn="ctr"/>
                      <a:endParaRPr lang="en-US" sz="1100" dirty="0"/>
                    </a:p>
                  </a:txBody>
                  <a:tcPr/>
                </a:tc>
                <a:tc>
                  <a:txBody>
                    <a:bodyPr/>
                    <a:lstStyle/>
                    <a:p>
                      <a:pPr algn="ctr"/>
                      <a:endParaRPr lang="en-US" sz="1100" dirty="0"/>
                    </a:p>
                  </a:txBody>
                  <a:tcPr/>
                </a:tc>
                <a:extLst>
                  <a:ext uri="{0D108BD9-81ED-4DB2-BD59-A6C34878D82A}">
                    <a16:rowId xmlns:a16="http://schemas.microsoft.com/office/drawing/2014/main" val="10021"/>
                  </a:ext>
                </a:extLst>
              </a:tr>
            </a:tbl>
          </a:graphicData>
        </a:graphic>
      </p:graphicFrame>
    </p:spTree>
    <p:extLst>
      <p:ext uri="{BB962C8B-B14F-4D97-AF65-F5344CB8AC3E}">
        <p14:creationId xmlns:p14="http://schemas.microsoft.com/office/powerpoint/2010/main" val="23299620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Текст 5"/>
          <p:cNvSpPr>
            <a:spLocks noGrp="1"/>
          </p:cNvSpPr>
          <p:nvPr>
            <p:ph type="body" idx="1"/>
          </p:nvPr>
        </p:nvSpPr>
        <p:spPr/>
        <p:txBody>
          <a:bodyPr/>
          <a:lstStyle/>
          <a:p>
            <a:r>
              <a:rPr lang="en-US"/>
              <a:t>2. Market Overview</a:t>
            </a:r>
          </a:p>
        </p:txBody>
      </p:sp>
      <p:sp>
        <p:nvSpPr>
          <p:cNvPr id="4" name="Номер слайда 3"/>
          <p:cNvSpPr>
            <a:spLocks noGrp="1"/>
          </p:cNvSpPr>
          <p:nvPr>
            <p:ph type="sldNum" sz="quarter" idx="12"/>
          </p:nvPr>
        </p:nvSpPr>
        <p:spPr/>
        <p:txBody>
          <a:bodyPr/>
          <a:lstStyle/>
          <a:p>
            <a:fld id="{D7F305DA-160D-498F-B102-A1D8643B4A2C}" type="slidenum">
              <a:rPr lang="ru-RU" smtClean="0"/>
              <a:pPr/>
              <a:t>6</a:t>
            </a:fld>
            <a:endParaRPr lang="ru-RU"/>
          </a:p>
        </p:txBody>
      </p:sp>
    </p:spTree>
    <p:extLst>
      <p:ext uri="{BB962C8B-B14F-4D97-AF65-F5344CB8AC3E}">
        <p14:creationId xmlns:p14="http://schemas.microsoft.com/office/powerpoint/2010/main" val="411453509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Appendix 1.2: Mass team salary expenses</a:t>
            </a:r>
          </a:p>
        </p:txBody>
      </p:sp>
      <p:sp>
        <p:nvSpPr>
          <p:cNvPr id="4" name="Slide Number Placeholder 3"/>
          <p:cNvSpPr>
            <a:spLocks noGrp="1"/>
          </p:cNvSpPr>
          <p:nvPr>
            <p:ph type="sldNum" sz="quarter" idx="12"/>
          </p:nvPr>
        </p:nvSpPr>
        <p:spPr/>
        <p:txBody>
          <a:bodyPr/>
          <a:lstStyle/>
          <a:p>
            <a:fld id="{D7F305DA-160D-498F-B102-A1D8643B4A2C}" type="slidenum">
              <a:rPr lang="ru-RU" smtClean="0"/>
              <a:pPr/>
              <a:t>60</a:t>
            </a:fld>
            <a:endParaRPr lang="ru-RU"/>
          </a:p>
        </p:txBody>
      </p:sp>
      <p:graphicFrame>
        <p:nvGraphicFramePr>
          <p:cNvPr id="5" name="Table 4"/>
          <p:cNvGraphicFramePr>
            <a:graphicFrameLocks noGrp="1"/>
          </p:cNvGraphicFramePr>
          <p:nvPr>
            <p:extLst>
              <p:ext uri="{D42A27DB-BD31-4B8C-83A1-F6EECF244321}">
                <p14:modId xmlns:p14="http://schemas.microsoft.com/office/powerpoint/2010/main" val="834333624"/>
              </p:ext>
            </p:extLst>
          </p:nvPr>
        </p:nvGraphicFramePr>
        <p:xfrm>
          <a:off x="35496" y="620688"/>
          <a:ext cx="9036494" cy="4008120"/>
        </p:xfrm>
        <a:graphic>
          <a:graphicData uri="http://schemas.openxmlformats.org/drawingml/2006/table">
            <a:tbl>
              <a:tblPr firstRow="1" lastRow="1" bandRow="1">
                <a:tableStyleId>{5C22544A-7EE6-4342-B048-85BDC9FD1C3A}</a:tableStyleId>
              </a:tblPr>
              <a:tblGrid>
                <a:gridCol w="360040">
                  <a:extLst>
                    <a:ext uri="{9D8B030D-6E8A-4147-A177-3AD203B41FA5}">
                      <a16:colId xmlns:a16="http://schemas.microsoft.com/office/drawing/2014/main" val="20000"/>
                    </a:ext>
                  </a:extLst>
                </a:gridCol>
                <a:gridCol w="1872208">
                  <a:extLst>
                    <a:ext uri="{9D8B030D-6E8A-4147-A177-3AD203B41FA5}">
                      <a16:colId xmlns:a16="http://schemas.microsoft.com/office/drawing/2014/main" val="20001"/>
                    </a:ext>
                  </a:extLst>
                </a:gridCol>
                <a:gridCol w="864096">
                  <a:extLst>
                    <a:ext uri="{9D8B030D-6E8A-4147-A177-3AD203B41FA5}">
                      <a16:colId xmlns:a16="http://schemas.microsoft.com/office/drawing/2014/main" val="20002"/>
                    </a:ext>
                  </a:extLst>
                </a:gridCol>
                <a:gridCol w="864096">
                  <a:extLst>
                    <a:ext uri="{9D8B030D-6E8A-4147-A177-3AD203B41FA5}">
                      <a16:colId xmlns:a16="http://schemas.microsoft.com/office/drawing/2014/main" val="20003"/>
                    </a:ext>
                  </a:extLst>
                </a:gridCol>
                <a:gridCol w="864096">
                  <a:extLst>
                    <a:ext uri="{9D8B030D-6E8A-4147-A177-3AD203B41FA5}">
                      <a16:colId xmlns:a16="http://schemas.microsoft.com/office/drawing/2014/main" val="20004"/>
                    </a:ext>
                  </a:extLst>
                </a:gridCol>
                <a:gridCol w="792088">
                  <a:extLst>
                    <a:ext uri="{9D8B030D-6E8A-4147-A177-3AD203B41FA5}">
                      <a16:colId xmlns:a16="http://schemas.microsoft.com/office/drawing/2014/main" val="20005"/>
                    </a:ext>
                  </a:extLst>
                </a:gridCol>
                <a:gridCol w="864096">
                  <a:extLst>
                    <a:ext uri="{9D8B030D-6E8A-4147-A177-3AD203B41FA5}">
                      <a16:colId xmlns:a16="http://schemas.microsoft.com/office/drawing/2014/main" val="20006"/>
                    </a:ext>
                  </a:extLst>
                </a:gridCol>
                <a:gridCol w="864096">
                  <a:extLst>
                    <a:ext uri="{9D8B030D-6E8A-4147-A177-3AD203B41FA5}">
                      <a16:colId xmlns:a16="http://schemas.microsoft.com/office/drawing/2014/main" val="20007"/>
                    </a:ext>
                  </a:extLst>
                </a:gridCol>
                <a:gridCol w="864096">
                  <a:extLst>
                    <a:ext uri="{9D8B030D-6E8A-4147-A177-3AD203B41FA5}">
                      <a16:colId xmlns:a16="http://schemas.microsoft.com/office/drawing/2014/main" val="20008"/>
                    </a:ext>
                  </a:extLst>
                </a:gridCol>
                <a:gridCol w="827582">
                  <a:extLst>
                    <a:ext uri="{9D8B030D-6E8A-4147-A177-3AD203B41FA5}">
                      <a16:colId xmlns:a16="http://schemas.microsoft.com/office/drawing/2014/main" val="20009"/>
                    </a:ext>
                  </a:extLst>
                </a:gridCol>
              </a:tblGrid>
              <a:tr h="269338">
                <a:tc>
                  <a:txBody>
                    <a:bodyPr/>
                    <a:lstStyle/>
                    <a:p>
                      <a:r>
                        <a:rPr lang="ru-RU" sz="1200" dirty="0"/>
                        <a:t>№</a:t>
                      </a:r>
                      <a:endParaRPr lang="en-US" sz="1200" dirty="0"/>
                    </a:p>
                  </a:txBody>
                  <a:tcPr/>
                </a:tc>
                <a:tc>
                  <a:txBody>
                    <a:bodyPr/>
                    <a:lstStyle/>
                    <a:p>
                      <a:r>
                        <a:rPr lang="en-US" sz="1200" dirty="0"/>
                        <a:t>Employee</a:t>
                      </a:r>
                      <a:r>
                        <a:rPr lang="en-US" sz="1200" baseline="0" dirty="0"/>
                        <a:t> position</a:t>
                      </a:r>
                      <a:endParaRPr lang="en-US" sz="1200" dirty="0"/>
                    </a:p>
                  </a:txBody>
                  <a:tcPr/>
                </a:tc>
                <a:tc>
                  <a:txBody>
                    <a:bodyPr/>
                    <a:lstStyle/>
                    <a:p>
                      <a:pPr algn="ctr"/>
                      <a:r>
                        <a:rPr lang="en-US" sz="1200" dirty="0"/>
                        <a:t>MM monthly salary</a:t>
                      </a:r>
                    </a:p>
                  </a:txBody>
                  <a:tcPr/>
                </a:tc>
                <a:tc>
                  <a:txBody>
                    <a:bodyPr/>
                    <a:lstStyle/>
                    <a:p>
                      <a:pPr algn="ctr"/>
                      <a:r>
                        <a:rPr lang="en-US" sz="1200" dirty="0"/>
                        <a:t>APAC average salary</a:t>
                      </a:r>
                    </a:p>
                  </a:txBody>
                  <a:tcPr/>
                </a:tc>
                <a:tc>
                  <a:txBody>
                    <a:bodyPr/>
                    <a:lstStyle/>
                    <a:p>
                      <a:pPr algn="ctr"/>
                      <a:r>
                        <a:rPr lang="en-US" sz="1200" dirty="0"/>
                        <a:t>Difference</a:t>
                      </a:r>
                    </a:p>
                  </a:txBody>
                  <a:tcPr/>
                </a:tc>
                <a:tc>
                  <a:txBody>
                    <a:bodyPr/>
                    <a:lstStyle/>
                    <a:p>
                      <a:pPr algn="ctr"/>
                      <a:r>
                        <a:rPr lang="en-GB" sz="1200" dirty="0"/>
                        <a:t>EOY1</a:t>
                      </a:r>
                    </a:p>
                    <a:p>
                      <a:pPr algn="ctr"/>
                      <a:r>
                        <a:rPr lang="en-GB" sz="1200" b="0" dirty="0"/>
                        <a:t>total expense</a:t>
                      </a:r>
                    </a:p>
                  </a:txBody>
                  <a:tcPr/>
                </a:tc>
                <a:tc>
                  <a:txBody>
                    <a:bodyPr/>
                    <a:lstStyle/>
                    <a:p>
                      <a:pPr algn="ctr"/>
                      <a:r>
                        <a:rPr lang="en-US" sz="1200" dirty="0"/>
                        <a:t>EOY2</a:t>
                      </a:r>
                    </a:p>
                    <a:p>
                      <a:pPr marL="0" marR="0" indent="0" algn="ctr" defTabSz="914400" rtl="0" eaLnBrk="1" fontAlgn="auto" latinLnBrk="0" hangingPunct="1">
                        <a:lnSpc>
                          <a:spcPct val="100000"/>
                        </a:lnSpc>
                        <a:spcBef>
                          <a:spcPts val="0"/>
                        </a:spcBef>
                        <a:spcAft>
                          <a:spcPts val="0"/>
                        </a:spcAft>
                        <a:buClrTx/>
                        <a:buSzTx/>
                        <a:buFontTx/>
                        <a:buNone/>
                        <a:tabLst/>
                        <a:defRPr/>
                      </a:pPr>
                      <a:r>
                        <a:rPr lang="en-GB" sz="1200" b="0" dirty="0"/>
                        <a:t>total expense</a:t>
                      </a:r>
                    </a:p>
                  </a:txBody>
                  <a:tcPr/>
                </a:tc>
                <a:tc>
                  <a:txBody>
                    <a:bodyPr/>
                    <a:lstStyle/>
                    <a:p>
                      <a:pPr algn="ctr"/>
                      <a:r>
                        <a:rPr lang="en-US" sz="1200" dirty="0"/>
                        <a:t>EOY3</a:t>
                      </a:r>
                    </a:p>
                    <a:p>
                      <a:pPr marL="0" marR="0" indent="0" algn="ctr" defTabSz="914400" rtl="0" eaLnBrk="1" fontAlgn="auto" latinLnBrk="0" hangingPunct="1">
                        <a:lnSpc>
                          <a:spcPct val="100000"/>
                        </a:lnSpc>
                        <a:spcBef>
                          <a:spcPts val="0"/>
                        </a:spcBef>
                        <a:spcAft>
                          <a:spcPts val="0"/>
                        </a:spcAft>
                        <a:buClrTx/>
                        <a:buSzTx/>
                        <a:buFontTx/>
                        <a:buNone/>
                        <a:tabLst/>
                        <a:defRPr/>
                      </a:pPr>
                      <a:r>
                        <a:rPr lang="en-GB" sz="1200" b="0" dirty="0"/>
                        <a:t>total expense</a:t>
                      </a:r>
                    </a:p>
                  </a:txBody>
                  <a:tcPr/>
                </a:tc>
                <a:tc>
                  <a:txBody>
                    <a:bodyPr/>
                    <a:lstStyle/>
                    <a:p>
                      <a:pPr algn="ctr"/>
                      <a:r>
                        <a:rPr lang="en-US" sz="1200" dirty="0"/>
                        <a:t>EOY4</a:t>
                      </a:r>
                    </a:p>
                    <a:p>
                      <a:pPr marL="0" marR="0" indent="0" algn="ctr" defTabSz="914400" rtl="0" eaLnBrk="1" fontAlgn="auto" latinLnBrk="0" hangingPunct="1">
                        <a:lnSpc>
                          <a:spcPct val="100000"/>
                        </a:lnSpc>
                        <a:spcBef>
                          <a:spcPts val="0"/>
                        </a:spcBef>
                        <a:spcAft>
                          <a:spcPts val="0"/>
                        </a:spcAft>
                        <a:buClrTx/>
                        <a:buSzTx/>
                        <a:buFontTx/>
                        <a:buNone/>
                        <a:tabLst/>
                        <a:defRPr/>
                      </a:pPr>
                      <a:r>
                        <a:rPr lang="en-GB" sz="1200" b="0" dirty="0"/>
                        <a:t>total expense</a:t>
                      </a:r>
                    </a:p>
                  </a:txBody>
                  <a:tcPr/>
                </a:tc>
                <a:tc>
                  <a:txBody>
                    <a:bodyPr/>
                    <a:lstStyle/>
                    <a:p>
                      <a:pPr algn="ctr"/>
                      <a:r>
                        <a:rPr lang="en-US" sz="1200" dirty="0"/>
                        <a:t>EOY5</a:t>
                      </a:r>
                    </a:p>
                    <a:p>
                      <a:pPr marL="0" marR="0" indent="0" algn="ctr" defTabSz="914400" rtl="0" eaLnBrk="1" fontAlgn="auto" latinLnBrk="0" hangingPunct="1">
                        <a:lnSpc>
                          <a:spcPct val="100000"/>
                        </a:lnSpc>
                        <a:spcBef>
                          <a:spcPts val="0"/>
                        </a:spcBef>
                        <a:spcAft>
                          <a:spcPts val="0"/>
                        </a:spcAft>
                        <a:buClrTx/>
                        <a:buSzTx/>
                        <a:buFontTx/>
                        <a:buNone/>
                        <a:tabLst/>
                        <a:defRPr/>
                      </a:pPr>
                      <a:r>
                        <a:rPr lang="en-GB" sz="1200" b="0" dirty="0"/>
                        <a:t>total expense</a:t>
                      </a:r>
                    </a:p>
                  </a:txBody>
                  <a:tcPr/>
                </a:tc>
                <a:extLst>
                  <a:ext uri="{0D108BD9-81ED-4DB2-BD59-A6C34878D82A}">
                    <a16:rowId xmlns:a16="http://schemas.microsoft.com/office/drawing/2014/main" val="10000"/>
                  </a:ext>
                </a:extLst>
              </a:tr>
              <a:tr h="256960">
                <a:tc>
                  <a:txBody>
                    <a:bodyPr/>
                    <a:lstStyle/>
                    <a:p>
                      <a:r>
                        <a:rPr lang="ru-RU" sz="1100" dirty="0"/>
                        <a:t>1</a:t>
                      </a:r>
                      <a:endParaRPr lang="en-US" sz="1100" dirty="0"/>
                    </a:p>
                  </a:txBody>
                  <a:tcPr/>
                </a:tc>
                <a:tc>
                  <a:txBody>
                    <a:bodyPr/>
                    <a:lstStyle/>
                    <a:p>
                      <a:r>
                        <a:rPr lang="en-US" sz="1100" dirty="0"/>
                        <a:t>Phone verification</a:t>
                      </a:r>
                      <a:r>
                        <a:rPr lang="en-US" sz="1100" baseline="0" dirty="0"/>
                        <a:t> team lead</a:t>
                      </a:r>
                      <a:endParaRPr lang="en-US" sz="1100" dirty="0"/>
                    </a:p>
                  </a:txBody>
                  <a:tcPr/>
                </a:tc>
                <a:tc>
                  <a:txBody>
                    <a:bodyPr/>
                    <a:lstStyle/>
                    <a:p>
                      <a:pPr algn="ctr"/>
                      <a:r>
                        <a:rPr lang="en-US" sz="1100" dirty="0"/>
                        <a:t>$ 480</a:t>
                      </a:r>
                    </a:p>
                  </a:txBody>
                  <a:tcPr/>
                </a:tc>
                <a:tc>
                  <a:txBody>
                    <a:bodyPr/>
                    <a:lstStyle/>
                    <a:p>
                      <a:pPr algn="ctr"/>
                      <a:r>
                        <a:rPr lang="en-US" sz="1100" dirty="0"/>
                        <a:t>$ 1 315</a:t>
                      </a:r>
                    </a:p>
                  </a:txBody>
                  <a:tcPr/>
                </a:tc>
                <a:tc>
                  <a:txBody>
                    <a:bodyPr/>
                    <a:lstStyle/>
                    <a:p>
                      <a:pPr algn="ctr" rtl="0" fontAlgn="ctr"/>
                      <a:r>
                        <a:rPr lang="is-IS" sz="1100" b="0" i="0" u="none" strike="noStrike" dirty="0">
                          <a:solidFill>
                            <a:srgbClr val="00B050"/>
                          </a:solidFill>
                          <a:effectLst/>
                          <a:latin typeface="Calibri" charset="0"/>
                        </a:rPr>
                        <a:t>- 315</a:t>
                      </a:r>
                    </a:p>
                  </a:txBody>
                  <a:tcPr marL="12700" marR="12700" marT="12700" marB="0" anchor="ctr"/>
                </a:tc>
                <a:tc>
                  <a:txBody>
                    <a:bodyPr/>
                    <a:lstStyle/>
                    <a:p>
                      <a:pPr algn="r" fontAlgn="b"/>
                      <a:r>
                        <a:rPr lang="is-IS" sz="1100" b="0" i="0" u="none" strike="noStrike" dirty="0">
                          <a:solidFill>
                            <a:srgbClr val="000000"/>
                          </a:solidFill>
                          <a:effectLst/>
                          <a:latin typeface="Calibri" charset="0"/>
                        </a:rPr>
                        <a:t>$ 5 400</a:t>
                      </a:r>
                    </a:p>
                  </a:txBody>
                  <a:tcPr marL="12700" marR="12700" marT="12700" marB="0" anchor="b"/>
                </a:tc>
                <a:tc>
                  <a:txBody>
                    <a:bodyPr/>
                    <a:lstStyle/>
                    <a:p>
                      <a:pPr algn="ctr" rtl="0" fontAlgn="ctr"/>
                      <a:endParaRPr lang="is-IS" sz="1100" b="0" i="0" u="none" strike="noStrike" dirty="0">
                        <a:solidFill>
                          <a:schemeClr val="tx1"/>
                        </a:solidFill>
                        <a:effectLst/>
                        <a:latin typeface="Calibri" charset="0"/>
                      </a:endParaRPr>
                    </a:p>
                  </a:txBody>
                  <a:tcPr marL="12700" marR="12700" marT="12700" marB="0" anchor="ctr"/>
                </a:tc>
                <a:tc>
                  <a:txBody>
                    <a:bodyPr/>
                    <a:lstStyle/>
                    <a:p>
                      <a:pPr algn="ctr" rtl="0" fontAlgn="ctr"/>
                      <a:endParaRPr lang="is-IS" sz="1100" b="0" i="0" u="none" strike="noStrike" dirty="0">
                        <a:solidFill>
                          <a:schemeClr val="tx1"/>
                        </a:solidFill>
                        <a:effectLst/>
                        <a:latin typeface="Calibri" charset="0"/>
                      </a:endParaRPr>
                    </a:p>
                  </a:txBody>
                  <a:tcPr marL="12700" marR="12700" marT="12700" marB="0" anchor="ctr"/>
                </a:tc>
                <a:tc>
                  <a:txBody>
                    <a:bodyPr/>
                    <a:lstStyle/>
                    <a:p>
                      <a:pPr algn="ctr" rtl="0" fontAlgn="ctr"/>
                      <a:endParaRPr lang="is-IS" sz="1100" b="0" i="0" u="none" strike="noStrike" dirty="0">
                        <a:solidFill>
                          <a:schemeClr val="tx1"/>
                        </a:solidFill>
                        <a:effectLst/>
                        <a:latin typeface="Calibri" charset="0"/>
                      </a:endParaRPr>
                    </a:p>
                  </a:txBody>
                  <a:tcPr marL="12700" marR="12700" marT="12700" marB="0" anchor="ctr"/>
                </a:tc>
                <a:tc>
                  <a:txBody>
                    <a:bodyPr/>
                    <a:lstStyle/>
                    <a:p>
                      <a:pPr algn="ctr" rtl="0" fontAlgn="ctr"/>
                      <a:endParaRPr lang="is-IS" sz="1100" b="0" i="0" u="none" strike="noStrike" dirty="0">
                        <a:solidFill>
                          <a:schemeClr val="tx1"/>
                        </a:solidFill>
                        <a:effectLst/>
                        <a:latin typeface="Calibri" charset="0"/>
                      </a:endParaRPr>
                    </a:p>
                  </a:txBody>
                  <a:tcPr marL="12700" marR="12700" marT="12700" marB="0" anchor="ctr"/>
                </a:tc>
                <a:extLst>
                  <a:ext uri="{0D108BD9-81ED-4DB2-BD59-A6C34878D82A}">
                    <a16:rowId xmlns:a16="http://schemas.microsoft.com/office/drawing/2014/main" val="10001"/>
                  </a:ext>
                </a:extLst>
              </a:tr>
              <a:tr h="256960">
                <a:tc>
                  <a:txBody>
                    <a:bodyPr/>
                    <a:lstStyle/>
                    <a:p>
                      <a:r>
                        <a:rPr lang="ru-RU" sz="1100" dirty="0"/>
                        <a:t>2</a:t>
                      </a:r>
                      <a:endParaRPr lang="en-US" sz="1100" dirty="0"/>
                    </a:p>
                  </a:txBody>
                  <a:tcPr/>
                </a:tc>
                <a:tc>
                  <a:txBody>
                    <a:bodyPr/>
                    <a:lstStyle/>
                    <a:p>
                      <a:r>
                        <a:rPr lang="en-US" sz="1100" dirty="0"/>
                        <a:t>Phone verifier</a:t>
                      </a:r>
                    </a:p>
                  </a:txBody>
                  <a:tcPr/>
                </a:tc>
                <a:tc>
                  <a:txBody>
                    <a:bodyPr/>
                    <a:lstStyle/>
                    <a:p>
                      <a:pPr algn="ctr"/>
                      <a:r>
                        <a:rPr lang="en-US" sz="1100" dirty="0"/>
                        <a:t>$ 350</a:t>
                      </a:r>
                    </a:p>
                  </a:txBody>
                  <a:tcPr/>
                </a:tc>
                <a:tc>
                  <a:txBody>
                    <a:bodyPr/>
                    <a:lstStyle/>
                    <a:p>
                      <a:pPr algn="ctr"/>
                      <a:r>
                        <a:rPr lang="en-US" sz="1100" dirty="0"/>
                        <a:t>$ 354</a:t>
                      </a:r>
                    </a:p>
                  </a:txBody>
                  <a:tcPr/>
                </a:tc>
                <a:tc>
                  <a:txBody>
                    <a:bodyPr/>
                    <a:lstStyle/>
                    <a:p>
                      <a:pPr algn="ctr" rtl="0" fontAlgn="ctr"/>
                      <a:r>
                        <a:rPr lang="en-US" sz="1100" b="0" i="0" u="none" strike="noStrike" dirty="0">
                          <a:solidFill>
                            <a:srgbClr val="C00000"/>
                          </a:solidFill>
                          <a:effectLst/>
                          <a:latin typeface="Calibri" charset="0"/>
                        </a:rPr>
                        <a:t>-4</a:t>
                      </a:r>
                    </a:p>
                  </a:txBody>
                  <a:tcPr marL="12700" marR="12700" marT="12700" marB="0" anchor="ctr"/>
                </a:tc>
                <a:tc>
                  <a:txBody>
                    <a:bodyPr/>
                    <a:lstStyle/>
                    <a:p>
                      <a:pPr algn="r" fontAlgn="b"/>
                      <a:r>
                        <a:rPr lang="is-IS" sz="1100" b="0" i="0" u="none" strike="noStrike" dirty="0">
                          <a:solidFill>
                            <a:srgbClr val="000000"/>
                          </a:solidFill>
                          <a:effectLst/>
                          <a:latin typeface="Calibri" charset="0"/>
                        </a:rPr>
                        <a:t>$ 17 150</a:t>
                      </a:r>
                    </a:p>
                  </a:txBody>
                  <a:tcPr marL="12700" marR="12700" marT="12700" marB="0" anchor="b"/>
                </a:tc>
                <a:tc>
                  <a:txBody>
                    <a:bodyPr/>
                    <a:lstStyle/>
                    <a:p>
                      <a:pPr algn="ctr" rtl="0" fontAlgn="ctr"/>
                      <a:endParaRPr lang="en-US" sz="1100" b="0" i="0" u="none" strike="noStrike" dirty="0">
                        <a:solidFill>
                          <a:srgbClr val="C00000"/>
                        </a:solidFill>
                        <a:effectLst/>
                        <a:latin typeface="Calibri" charset="0"/>
                      </a:endParaRPr>
                    </a:p>
                  </a:txBody>
                  <a:tcPr marL="12700" marR="12700" marT="12700" marB="0" anchor="ctr"/>
                </a:tc>
                <a:tc>
                  <a:txBody>
                    <a:bodyPr/>
                    <a:lstStyle/>
                    <a:p>
                      <a:pPr algn="ctr" rtl="0" fontAlgn="ctr"/>
                      <a:endParaRPr lang="en-US" sz="1100" b="0" i="0" u="none" strike="noStrike" dirty="0">
                        <a:solidFill>
                          <a:srgbClr val="C00000"/>
                        </a:solidFill>
                        <a:effectLst/>
                        <a:latin typeface="Calibri" charset="0"/>
                      </a:endParaRPr>
                    </a:p>
                  </a:txBody>
                  <a:tcPr marL="12700" marR="12700" marT="12700" marB="0" anchor="ctr"/>
                </a:tc>
                <a:tc>
                  <a:txBody>
                    <a:bodyPr/>
                    <a:lstStyle/>
                    <a:p>
                      <a:pPr algn="ctr" rtl="0" fontAlgn="ctr"/>
                      <a:endParaRPr lang="en-US" sz="1100" b="0" i="0" u="none" strike="noStrike" dirty="0">
                        <a:solidFill>
                          <a:srgbClr val="C00000"/>
                        </a:solidFill>
                        <a:effectLst/>
                        <a:latin typeface="Calibri" charset="0"/>
                      </a:endParaRPr>
                    </a:p>
                  </a:txBody>
                  <a:tcPr marL="12700" marR="12700" marT="12700" marB="0" anchor="ctr"/>
                </a:tc>
                <a:tc>
                  <a:txBody>
                    <a:bodyPr/>
                    <a:lstStyle/>
                    <a:p>
                      <a:pPr algn="ctr" rtl="0" fontAlgn="ctr"/>
                      <a:endParaRPr lang="en-US" sz="1100" b="0" i="0" u="none" strike="noStrike" dirty="0">
                        <a:solidFill>
                          <a:srgbClr val="C00000"/>
                        </a:solidFill>
                        <a:effectLst/>
                        <a:latin typeface="Calibri" charset="0"/>
                      </a:endParaRPr>
                    </a:p>
                  </a:txBody>
                  <a:tcPr marL="12700" marR="12700" marT="12700" marB="0" anchor="ctr"/>
                </a:tc>
                <a:extLst>
                  <a:ext uri="{0D108BD9-81ED-4DB2-BD59-A6C34878D82A}">
                    <a16:rowId xmlns:a16="http://schemas.microsoft.com/office/drawing/2014/main" val="10002"/>
                  </a:ext>
                </a:extLst>
              </a:tr>
              <a:tr h="256960">
                <a:tc>
                  <a:txBody>
                    <a:bodyPr/>
                    <a:lstStyle/>
                    <a:p>
                      <a:r>
                        <a:rPr lang="ru-RU" sz="1100" dirty="0"/>
                        <a:t>3</a:t>
                      </a:r>
                      <a:endParaRPr lang="en-US" sz="1100" dirty="0"/>
                    </a:p>
                  </a:txBody>
                  <a:tcPr/>
                </a:tc>
                <a:tc>
                  <a:txBody>
                    <a:bodyPr/>
                    <a:lstStyle/>
                    <a:p>
                      <a:r>
                        <a:rPr lang="en-US" sz="1100" dirty="0"/>
                        <a:t>Telemarketing team lead</a:t>
                      </a:r>
                    </a:p>
                  </a:txBody>
                  <a:tcPr/>
                </a:tc>
                <a:tc>
                  <a:txBody>
                    <a:bodyPr/>
                    <a:lstStyle/>
                    <a:p>
                      <a:pPr algn="ctr"/>
                      <a:r>
                        <a:rPr lang="en-US" sz="1100" baseline="0" dirty="0"/>
                        <a:t>$ 480</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100" dirty="0"/>
                        <a:t>$ 1 059</a:t>
                      </a:r>
                    </a:p>
                  </a:txBody>
                  <a:tcPr/>
                </a:tc>
                <a:tc>
                  <a:txBody>
                    <a:bodyPr/>
                    <a:lstStyle/>
                    <a:p>
                      <a:pPr algn="ctr" rtl="0" fontAlgn="ctr"/>
                      <a:r>
                        <a:rPr lang="is-IS" sz="1100" b="0" i="0" u="none" strike="noStrike" dirty="0">
                          <a:solidFill>
                            <a:srgbClr val="00B050"/>
                          </a:solidFill>
                          <a:effectLst/>
                          <a:latin typeface="Calibri" charset="0"/>
                        </a:rPr>
                        <a:t>- 579</a:t>
                      </a:r>
                    </a:p>
                  </a:txBody>
                  <a:tcPr marL="12700" marR="12700" marT="12700" marB="0" anchor="ctr"/>
                </a:tc>
                <a:tc>
                  <a:txBody>
                    <a:bodyPr/>
                    <a:lstStyle/>
                    <a:p>
                      <a:pPr algn="r" fontAlgn="b"/>
                      <a:r>
                        <a:rPr lang="is-IS" sz="1100" b="0" i="0" u="none" strike="noStrike" dirty="0">
                          <a:solidFill>
                            <a:srgbClr val="000000"/>
                          </a:solidFill>
                          <a:effectLst/>
                          <a:latin typeface="Calibri" charset="0"/>
                        </a:rPr>
                        <a:t>$ 8 400</a:t>
                      </a:r>
                    </a:p>
                  </a:txBody>
                  <a:tcPr marL="12700" marR="12700" marT="12700" marB="0" anchor="b"/>
                </a:tc>
                <a:tc>
                  <a:txBody>
                    <a:bodyPr/>
                    <a:lstStyle/>
                    <a:p>
                      <a:pPr algn="ctr" rtl="0" fontAlgn="ctr"/>
                      <a:endParaRPr lang="en-US" sz="1100" b="0" i="0" u="none" strike="noStrike" dirty="0">
                        <a:solidFill>
                          <a:srgbClr val="C00000"/>
                        </a:solidFill>
                        <a:effectLst/>
                        <a:latin typeface="Calibri" charset="0"/>
                      </a:endParaRPr>
                    </a:p>
                  </a:txBody>
                  <a:tcPr marL="12700" marR="12700" marT="12700" marB="0" anchor="ctr"/>
                </a:tc>
                <a:tc>
                  <a:txBody>
                    <a:bodyPr/>
                    <a:lstStyle/>
                    <a:p>
                      <a:pPr algn="ctr" rtl="0" fontAlgn="ctr"/>
                      <a:endParaRPr lang="en-US" sz="1100" b="0" i="0" u="none" strike="noStrike" dirty="0">
                        <a:solidFill>
                          <a:srgbClr val="C00000"/>
                        </a:solidFill>
                        <a:effectLst/>
                        <a:latin typeface="Calibri" charset="0"/>
                      </a:endParaRPr>
                    </a:p>
                  </a:txBody>
                  <a:tcPr marL="12700" marR="12700" marT="12700" marB="0" anchor="ctr"/>
                </a:tc>
                <a:tc>
                  <a:txBody>
                    <a:bodyPr/>
                    <a:lstStyle/>
                    <a:p>
                      <a:pPr algn="ctr" rtl="0" fontAlgn="ctr"/>
                      <a:endParaRPr lang="en-US" sz="1100" b="0" i="0" u="none" strike="noStrike" dirty="0">
                        <a:solidFill>
                          <a:srgbClr val="C00000"/>
                        </a:solidFill>
                        <a:effectLst/>
                        <a:latin typeface="Calibri" charset="0"/>
                      </a:endParaRPr>
                    </a:p>
                  </a:txBody>
                  <a:tcPr marL="12700" marR="12700" marT="12700" marB="0" anchor="ctr"/>
                </a:tc>
                <a:tc>
                  <a:txBody>
                    <a:bodyPr/>
                    <a:lstStyle/>
                    <a:p>
                      <a:pPr algn="ctr" rtl="0" fontAlgn="ctr"/>
                      <a:endParaRPr lang="en-US" sz="1100" b="0" i="0" u="none" strike="noStrike" dirty="0">
                        <a:solidFill>
                          <a:srgbClr val="C00000"/>
                        </a:solidFill>
                        <a:effectLst/>
                        <a:latin typeface="Calibri" charset="0"/>
                      </a:endParaRPr>
                    </a:p>
                  </a:txBody>
                  <a:tcPr marL="12700" marR="12700" marT="12700" marB="0" anchor="ctr"/>
                </a:tc>
                <a:extLst>
                  <a:ext uri="{0D108BD9-81ED-4DB2-BD59-A6C34878D82A}">
                    <a16:rowId xmlns:a16="http://schemas.microsoft.com/office/drawing/2014/main" val="10003"/>
                  </a:ext>
                </a:extLst>
              </a:tr>
              <a:tr h="256960">
                <a:tc>
                  <a:txBody>
                    <a:bodyPr/>
                    <a:lstStyle/>
                    <a:p>
                      <a:r>
                        <a:rPr lang="ru-RU" sz="1100" dirty="0"/>
                        <a:t>4</a:t>
                      </a:r>
                      <a:endParaRPr lang="en-US" sz="1100" dirty="0"/>
                    </a:p>
                  </a:txBody>
                  <a:tcPr/>
                </a:tc>
                <a:tc>
                  <a:txBody>
                    <a:bodyPr/>
                    <a:lstStyle/>
                    <a:p>
                      <a:r>
                        <a:rPr lang="en-US" sz="1100" dirty="0"/>
                        <a:t>Telemarketing</a:t>
                      </a:r>
                      <a:r>
                        <a:rPr lang="en-US" sz="1100" baseline="0" dirty="0"/>
                        <a:t> spec.</a:t>
                      </a:r>
                      <a:endParaRPr lang="en-US" sz="1100" dirty="0"/>
                    </a:p>
                  </a:txBody>
                  <a:tcPr/>
                </a:tc>
                <a:tc>
                  <a:txBody>
                    <a:bodyPr/>
                    <a:lstStyle/>
                    <a:p>
                      <a:pPr algn="ctr"/>
                      <a:r>
                        <a:rPr lang="en-US" sz="1100" dirty="0"/>
                        <a:t>$ 350</a:t>
                      </a:r>
                    </a:p>
                  </a:txBody>
                  <a:tcPr/>
                </a:tc>
                <a:tc>
                  <a:txBody>
                    <a:bodyPr/>
                    <a:lstStyle/>
                    <a:p>
                      <a:pPr algn="ctr"/>
                      <a:r>
                        <a:rPr lang="en-US" sz="1100" dirty="0"/>
                        <a:t>$ 338</a:t>
                      </a:r>
                    </a:p>
                  </a:txBody>
                  <a:tcPr/>
                </a:tc>
                <a:tc>
                  <a:txBody>
                    <a:bodyPr/>
                    <a:lstStyle/>
                    <a:p>
                      <a:pPr algn="ctr" rtl="0" fontAlgn="ctr"/>
                      <a:r>
                        <a:rPr lang="is-IS" sz="1100" b="0" i="0" u="none" strike="noStrike" dirty="0">
                          <a:solidFill>
                            <a:srgbClr val="C00000"/>
                          </a:solidFill>
                          <a:effectLst/>
                          <a:latin typeface="Calibri" charset="0"/>
                        </a:rPr>
                        <a:t>+12</a:t>
                      </a:r>
                    </a:p>
                  </a:txBody>
                  <a:tcPr marL="12700" marR="12700" marT="12700" marB="0" anchor="ctr"/>
                </a:tc>
                <a:tc>
                  <a:txBody>
                    <a:bodyPr/>
                    <a:lstStyle/>
                    <a:p>
                      <a:pPr algn="r" fontAlgn="b"/>
                      <a:r>
                        <a:rPr lang="is-IS" sz="1100" b="0" i="0" u="none" strike="noStrike" dirty="0">
                          <a:solidFill>
                            <a:srgbClr val="000000"/>
                          </a:solidFill>
                          <a:effectLst/>
                          <a:latin typeface="Calibri" charset="0"/>
                        </a:rPr>
                        <a:t>$ 9 860</a:t>
                      </a:r>
                    </a:p>
                  </a:txBody>
                  <a:tcPr marL="12700" marR="12700" marT="12700" marB="0" anchor="b"/>
                </a:tc>
                <a:tc>
                  <a:txBody>
                    <a:bodyPr/>
                    <a:lstStyle/>
                    <a:p>
                      <a:pPr algn="ctr" rtl="0" fontAlgn="ctr"/>
                      <a:endParaRPr lang="is-IS" sz="1100" b="0" i="0" u="none" strike="noStrike" dirty="0">
                        <a:solidFill>
                          <a:srgbClr val="00B050"/>
                        </a:solidFill>
                        <a:effectLst/>
                        <a:latin typeface="Calibri" charset="0"/>
                      </a:endParaRPr>
                    </a:p>
                  </a:txBody>
                  <a:tcPr marL="12700" marR="12700" marT="12700" marB="0" anchor="ctr"/>
                </a:tc>
                <a:tc>
                  <a:txBody>
                    <a:bodyPr/>
                    <a:lstStyle/>
                    <a:p>
                      <a:pPr algn="ctr" rtl="0" fontAlgn="ctr"/>
                      <a:endParaRPr lang="is-IS" sz="1100" b="0" i="0" u="none" strike="noStrike" dirty="0">
                        <a:solidFill>
                          <a:srgbClr val="00B050"/>
                        </a:solidFill>
                        <a:effectLst/>
                        <a:latin typeface="Calibri" charset="0"/>
                      </a:endParaRPr>
                    </a:p>
                  </a:txBody>
                  <a:tcPr marL="12700" marR="12700" marT="12700" marB="0" anchor="ctr"/>
                </a:tc>
                <a:tc>
                  <a:txBody>
                    <a:bodyPr/>
                    <a:lstStyle/>
                    <a:p>
                      <a:pPr algn="ctr" rtl="0" fontAlgn="ctr"/>
                      <a:endParaRPr lang="is-IS" sz="1100" b="0" i="0" u="none" strike="noStrike" dirty="0">
                        <a:solidFill>
                          <a:srgbClr val="00B050"/>
                        </a:solidFill>
                        <a:effectLst/>
                        <a:latin typeface="Calibri" charset="0"/>
                      </a:endParaRPr>
                    </a:p>
                  </a:txBody>
                  <a:tcPr marL="12700" marR="12700" marT="12700" marB="0" anchor="ctr"/>
                </a:tc>
                <a:tc>
                  <a:txBody>
                    <a:bodyPr/>
                    <a:lstStyle/>
                    <a:p>
                      <a:pPr algn="ctr" rtl="0" fontAlgn="ctr"/>
                      <a:endParaRPr lang="is-IS" sz="1100" b="0" i="0" u="none" strike="noStrike" dirty="0">
                        <a:solidFill>
                          <a:srgbClr val="00B050"/>
                        </a:solidFill>
                        <a:effectLst/>
                        <a:latin typeface="Calibri" charset="0"/>
                      </a:endParaRPr>
                    </a:p>
                  </a:txBody>
                  <a:tcPr marL="12700" marR="12700" marT="12700" marB="0" anchor="ctr"/>
                </a:tc>
                <a:extLst>
                  <a:ext uri="{0D108BD9-81ED-4DB2-BD59-A6C34878D82A}">
                    <a16:rowId xmlns:a16="http://schemas.microsoft.com/office/drawing/2014/main" val="10004"/>
                  </a:ext>
                </a:extLst>
              </a:tr>
              <a:tr h="256960">
                <a:tc>
                  <a:txBody>
                    <a:bodyPr/>
                    <a:lstStyle/>
                    <a:p>
                      <a:r>
                        <a:rPr lang="ru-RU" sz="1100" dirty="0"/>
                        <a:t>5</a:t>
                      </a:r>
                      <a:endParaRPr lang="en-US" sz="1100" dirty="0"/>
                    </a:p>
                  </a:txBody>
                  <a:tcPr/>
                </a:tc>
                <a:tc>
                  <a:txBody>
                    <a:bodyPr/>
                    <a:lstStyle/>
                    <a:p>
                      <a:r>
                        <a:rPr lang="en-US" sz="1100" dirty="0"/>
                        <a:t>Customer service team lead</a:t>
                      </a:r>
                    </a:p>
                  </a:txBody>
                  <a:tcPr/>
                </a:tc>
                <a:tc>
                  <a:txBody>
                    <a:bodyPr/>
                    <a:lstStyle/>
                    <a:p>
                      <a:pPr algn="ctr"/>
                      <a:r>
                        <a:rPr lang="en-US" sz="1100" dirty="0"/>
                        <a:t>$ 480</a:t>
                      </a:r>
                    </a:p>
                  </a:txBody>
                  <a:tcPr/>
                </a:tc>
                <a:tc>
                  <a:txBody>
                    <a:bodyPr/>
                    <a:lstStyle/>
                    <a:p>
                      <a:pPr algn="ctr"/>
                      <a:r>
                        <a:rPr lang="en-US" sz="1100" dirty="0"/>
                        <a:t>$ 593</a:t>
                      </a:r>
                    </a:p>
                  </a:txBody>
                  <a:tcPr/>
                </a:tc>
                <a:tc>
                  <a:txBody>
                    <a:bodyPr/>
                    <a:lstStyle/>
                    <a:p>
                      <a:pPr algn="ctr" rtl="0" fontAlgn="ctr"/>
                      <a:r>
                        <a:rPr lang="en-US" sz="1100" b="0" i="0" u="none" strike="noStrike" dirty="0">
                          <a:solidFill>
                            <a:srgbClr val="00B050"/>
                          </a:solidFill>
                          <a:effectLst/>
                          <a:latin typeface="Calibri" charset="0"/>
                        </a:rPr>
                        <a:t>-113</a:t>
                      </a:r>
                    </a:p>
                  </a:txBody>
                  <a:tcPr marL="12700" marR="12700" marT="12700" marB="0" anchor="ctr"/>
                </a:tc>
                <a:tc>
                  <a:txBody>
                    <a:bodyPr/>
                    <a:lstStyle/>
                    <a:p>
                      <a:pPr algn="r" fontAlgn="b"/>
                      <a:r>
                        <a:rPr lang="is-IS" sz="1100" b="0" i="0" u="none" strike="noStrike" dirty="0">
                          <a:solidFill>
                            <a:srgbClr val="000000"/>
                          </a:solidFill>
                          <a:effectLst/>
                          <a:latin typeface="Calibri" charset="0"/>
                        </a:rPr>
                        <a:t>$ 6</a:t>
                      </a:r>
                      <a:r>
                        <a:rPr lang="is-IS" sz="1100" b="0" i="0" u="none" strike="noStrike" baseline="0" dirty="0">
                          <a:solidFill>
                            <a:srgbClr val="000000"/>
                          </a:solidFill>
                          <a:effectLst/>
                          <a:latin typeface="Calibri" charset="0"/>
                        </a:rPr>
                        <a:t> 65</a:t>
                      </a:r>
                      <a:r>
                        <a:rPr lang="is-IS" sz="1100" b="0" i="0" u="none" strike="noStrike" dirty="0">
                          <a:solidFill>
                            <a:srgbClr val="000000"/>
                          </a:solidFill>
                          <a:effectLst/>
                          <a:latin typeface="Calibri" charset="0"/>
                        </a:rPr>
                        <a:t>0</a:t>
                      </a:r>
                    </a:p>
                  </a:txBody>
                  <a:tcPr marL="12700" marR="12700" marT="12700" marB="0" anchor="b"/>
                </a:tc>
                <a:tc>
                  <a:txBody>
                    <a:bodyPr/>
                    <a:lstStyle/>
                    <a:p>
                      <a:pPr algn="ctr" rtl="0" fontAlgn="ctr"/>
                      <a:endParaRPr lang="en-US" sz="1100" b="0" i="0" u="none" strike="noStrike" dirty="0">
                        <a:solidFill>
                          <a:srgbClr val="C00000"/>
                        </a:solidFill>
                        <a:effectLst/>
                        <a:latin typeface="Calibri" charset="0"/>
                      </a:endParaRPr>
                    </a:p>
                  </a:txBody>
                  <a:tcPr marL="12700" marR="12700" marT="12700" marB="0" anchor="ctr"/>
                </a:tc>
                <a:tc>
                  <a:txBody>
                    <a:bodyPr/>
                    <a:lstStyle/>
                    <a:p>
                      <a:pPr algn="ctr" rtl="0" fontAlgn="ctr"/>
                      <a:endParaRPr lang="en-US" sz="1100" b="0" i="0" u="none" strike="noStrike" dirty="0">
                        <a:solidFill>
                          <a:srgbClr val="C00000"/>
                        </a:solidFill>
                        <a:effectLst/>
                        <a:latin typeface="Calibri" charset="0"/>
                      </a:endParaRPr>
                    </a:p>
                  </a:txBody>
                  <a:tcPr marL="12700" marR="12700" marT="12700" marB="0" anchor="ctr"/>
                </a:tc>
                <a:tc>
                  <a:txBody>
                    <a:bodyPr/>
                    <a:lstStyle/>
                    <a:p>
                      <a:pPr algn="ctr" rtl="0" fontAlgn="ctr"/>
                      <a:endParaRPr lang="en-US" sz="1100" b="0" i="0" u="none" strike="noStrike" dirty="0">
                        <a:solidFill>
                          <a:srgbClr val="C00000"/>
                        </a:solidFill>
                        <a:effectLst/>
                        <a:latin typeface="Calibri" charset="0"/>
                      </a:endParaRPr>
                    </a:p>
                  </a:txBody>
                  <a:tcPr marL="12700" marR="12700" marT="12700" marB="0" anchor="ctr"/>
                </a:tc>
                <a:tc>
                  <a:txBody>
                    <a:bodyPr/>
                    <a:lstStyle/>
                    <a:p>
                      <a:pPr algn="ctr" rtl="0" fontAlgn="ctr"/>
                      <a:endParaRPr lang="en-US" sz="1100" b="0" i="0" u="none" strike="noStrike" dirty="0">
                        <a:solidFill>
                          <a:srgbClr val="C00000"/>
                        </a:solidFill>
                        <a:effectLst/>
                        <a:latin typeface="Calibri" charset="0"/>
                      </a:endParaRPr>
                    </a:p>
                  </a:txBody>
                  <a:tcPr marL="12700" marR="12700" marT="12700" marB="0" anchor="ctr"/>
                </a:tc>
                <a:extLst>
                  <a:ext uri="{0D108BD9-81ED-4DB2-BD59-A6C34878D82A}">
                    <a16:rowId xmlns:a16="http://schemas.microsoft.com/office/drawing/2014/main" val="10005"/>
                  </a:ext>
                </a:extLst>
              </a:tr>
              <a:tr h="256960">
                <a:tc>
                  <a:txBody>
                    <a:bodyPr/>
                    <a:lstStyle/>
                    <a:p>
                      <a:r>
                        <a:rPr lang="ru-RU" sz="1100" dirty="0"/>
                        <a:t>6</a:t>
                      </a:r>
                      <a:endParaRPr lang="en-US" sz="1100" dirty="0"/>
                    </a:p>
                  </a:txBody>
                  <a:tcPr/>
                </a:tc>
                <a:tc>
                  <a:txBody>
                    <a:bodyPr/>
                    <a:lstStyle/>
                    <a:p>
                      <a:r>
                        <a:rPr lang="en-US" sz="1100" dirty="0"/>
                        <a:t>Customer service spec.</a:t>
                      </a:r>
                    </a:p>
                  </a:txBody>
                  <a:tcPr/>
                </a:tc>
                <a:tc>
                  <a:txBody>
                    <a:bodyPr/>
                    <a:lstStyle/>
                    <a:p>
                      <a:pPr algn="ctr"/>
                      <a:r>
                        <a:rPr lang="en-US" sz="1100" dirty="0"/>
                        <a:t>$ 350</a:t>
                      </a:r>
                    </a:p>
                  </a:txBody>
                  <a:tcPr/>
                </a:tc>
                <a:tc>
                  <a:txBody>
                    <a:bodyPr/>
                    <a:lstStyle/>
                    <a:p>
                      <a:pPr algn="ctr"/>
                      <a:r>
                        <a:rPr lang="en-US" sz="1100" dirty="0"/>
                        <a:t>$ 468</a:t>
                      </a:r>
                    </a:p>
                  </a:txBody>
                  <a:tcPr/>
                </a:tc>
                <a:tc>
                  <a:txBody>
                    <a:bodyPr/>
                    <a:lstStyle/>
                    <a:p>
                      <a:pPr algn="ctr" rtl="0" fontAlgn="ctr"/>
                      <a:r>
                        <a:rPr lang="is-IS" sz="1100" b="0" i="0" u="none" strike="noStrike" dirty="0">
                          <a:solidFill>
                            <a:srgbClr val="00B050"/>
                          </a:solidFill>
                          <a:effectLst/>
                          <a:latin typeface="Calibri" charset="0"/>
                        </a:rPr>
                        <a:t>-118</a:t>
                      </a:r>
                    </a:p>
                  </a:txBody>
                  <a:tcPr marL="12700" marR="12700" marT="12700" marB="0" anchor="ctr"/>
                </a:tc>
                <a:tc>
                  <a:txBody>
                    <a:bodyPr/>
                    <a:lstStyle/>
                    <a:p>
                      <a:pPr algn="r" fontAlgn="b"/>
                      <a:r>
                        <a:rPr lang="cs-CZ" sz="1100" b="0" i="0" u="none" strike="noStrike" dirty="0">
                          <a:solidFill>
                            <a:srgbClr val="000000"/>
                          </a:solidFill>
                          <a:effectLst/>
                          <a:latin typeface="Calibri" charset="0"/>
                        </a:rPr>
                        <a:t>$ </a:t>
                      </a:r>
                      <a:r>
                        <a:rPr lang="en-US" sz="1100" b="0" i="0" u="none" strike="noStrike" dirty="0">
                          <a:solidFill>
                            <a:srgbClr val="000000"/>
                          </a:solidFill>
                          <a:effectLst/>
                          <a:latin typeface="Calibri" charset="0"/>
                        </a:rPr>
                        <a:t>6</a:t>
                      </a:r>
                      <a:r>
                        <a:rPr lang="en-US" sz="1100" b="0" i="0" u="none" strike="noStrike" baseline="0" dirty="0">
                          <a:solidFill>
                            <a:srgbClr val="000000"/>
                          </a:solidFill>
                          <a:effectLst/>
                          <a:latin typeface="Calibri" charset="0"/>
                        </a:rPr>
                        <a:t> 65</a:t>
                      </a:r>
                      <a:r>
                        <a:rPr lang="cs-CZ" sz="1100" b="0" i="0" u="none" strike="noStrike" dirty="0">
                          <a:solidFill>
                            <a:srgbClr val="000000"/>
                          </a:solidFill>
                          <a:effectLst/>
                          <a:latin typeface="Calibri" charset="0"/>
                        </a:rPr>
                        <a:t>0</a:t>
                      </a:r>
                    </a:p>
                  </a:txBody>
                  <a:tcPr marL="12700" marR="12700" marT="12700" marB="0" anchor="b"/>
                </a:tc>
                <a:tc>
                  <a:txBody>
                    <a:bodyPr/>
                    <a:lstStyle/>
                    <a:p>
                      <a:pPr algn="ctr" rtl="0" fontAlgn="ctr"/>
                      <a:endParaRPr lang="is-IS" sz="1100" b="0" i="0" u="none" strike="noStrike" dirty="0">
                        <a:solidFill>
                          <a:srgbClr val="00B050"/>
                        </a:solidFill>
                        <a:effectLst/>
                        <a:latin typeface="Calibri" charset="0"/>
                      </a:endParaRPr>
                    </a:p>
                  </a:txBody>
                  <a:tcPr marL="12700" marR="12700" marT="12700" marB="0" anchor="ctr"/>
                </a:tc>
                <a:tc>
                  <a:txBody>
                    <a:bodyPr/>
                    <a:lstStyle/>
                    <a:p>
                      <a:pPr algn="ctr" rtl="0" fontAlgn="ctr"/>
                      <a:endParaRPr lang="is-IS" sz="1100" b="0" i="0" u="none" strike="noStrike" dirty="0">
                        <a:solidFill>
                          <a:srgbClr val="00B050"/>
                        </a:solidFill>
                        <a:effectLst/>
                        <a:latin typeface="Calibri" charset="0"/>
                      </a:endParaRPr>
                    </a:p>
                  </a:txBody>
                  <a:tcPr marL="12700" marR="12700" marT="12700" marB="0" anchor="ctr"/>
                </a:tc>
                <a:tc>
                  <a:txBody>
                    <a:bodyPr/>
                    <a:lstStyle/>
                    <a:p>
                      <a:pPr algn="ctr" rtl="0" fontAlgn="ctr"/>
                      <a:endParaRPr lang="is-IS" sz="1100" b="0" i="0" u="none" strike="noStrike" dirty="0">
                        <a:solidFill>
                          <a:srgbClr val="00B050"/>
                        </a:solidFill>
                        <a:effectLst/>
                        <a:latin typeface="Calibri" charset="0"/>
                      </a:endParaRPr>
                    </a:p>
                  </a:txBody>
                  <a:tcPr marL="12700" marR="12700" marT="12700" marB="0" anchor="ctr"/>
                </a:tc>
                <a:tc>
                  <a:txBody>
                    <a:bodyPr/>
                    <a:lstStyle/>
                    <a:p>
                      <a:pPr algn="ctr" rtl="0" fontAlgn="ctr"/>
                      <a:endParaRPr lang="is-IS" sz="1100" b="0" i="0" u="none" strike="noStrike" dirty="0">
                        <a:solidFill>
                          <a:srgbClr val="00B050"/>
                        </a:solidFill>
                        <a:effectLst/>
                        <a:latin typeface="Calibri" charset="0"/>
                      </a:endParaRPr>
                    </a:p>
                  </a:txBody>
                  <a:tcPr marL="12700" marR="12700" marT="12700" marB="0" anchor="ctr"/>
                </a:tc>
                <a:extLst>
                  <a:ext uri="{0D108BD9-81ED-4DB2-BD59-A6C34878D82A}">
                    <a16:rowId xmlns:a16="http://schemas.microsoft.com/office/drawing/2014/main" val="10006"/>
                  </a:ext>
                </a:extLst>
              </a:tr>
              <a:tr h="256960">
                <a:tc>
                  <a:txBody>
                    <a:bodyPr/>
                    <a:lstStyle/>
                    <a:p>
                      <a:r>
                        <a:rPr lang="ru-RU" sz="1100" dirty="0"/>
                        <a:t>7</a:t>
                      </a:r>
                      <a:endParaRPr lang="en-US" sz="1100" dirty="0"/>
                    </a:p>
                  </a:txBody>
                  <a:tcPr/>
                </a:tc>
                <a:tc>
                  <a:txBody>
                    <a:bodyPr/>
                    <a:lstStyle/>
                    <a:p>
                      <a:r>
                        <a:rPr lang="en-US" sz="1100" dirty="0"/>
                        <a:t>Pre due group team lead</a:t>
                      </a:r>
                    </a:p>
                  </a:txBody>
                  <a:tcPr/>
                </a:tc>
                <a:tc>
                  <a:txBody>
                    <a:bodyPr/>
                    <a:lstStyle/>
                    <a:p>
                      <a:pPr algn="ctr"/>
                      <a:r>
                        <a:rPr lang="en-US" sz="1100" dirty="0"/>
                        <a:t>$ 480</a:t>
                      </a:r>
                    </a:p>
                  </a:txBody>
                  <a:tcPr/>
                </a:tc>
                <a:tc>
                  <a:txBody>
                    <a:bodyPr/>
                    <a:lstStyle/>
                    <a:p>
                      <a:pPr algn="ctr"/>
                      <a:r>
                        <a:rPr lang="en-US" sz="1100" dirty="0"/>
                        <a:t>-</a:t>
                      </a:r>
                    </a:p>
                  </a:txBody>
                  <a:tcPr/>
                </a:tc>
                <a:tc>
                  <a:txBody>
                    <a:bodyPr/>
                    <a:lstStyle/>
                    <a:p>
                      <a:pPr algn="ctr" rtl="0" fontAlgn="ctr"/>
                      <a:r>
                        <a:rPr lang="is-IS" sz="1100" b="0" i="0" u="none" strike="noStrike" dirty="0">
                          <a:solidFill>
                            <a:srgbClr val="000000"/>
                          </a:solidFill>
                          <a:effectLst/>
                          <a:latin typeface="Calibri" charset="0"/>
                        </a:rPr>
                        <a:t>-</a:t>
                      </a:r>
                    </a:p>
                  </a:txBody>
                  <a:tcPr marL="12700" marR="12700" marT="12700" marB="0" anchor="ctr"/>
                </a:tc>
                <a:tc>
                  <a:txBody>
                    <a:bodyPr/>
                    <a:lstStyle/>
                    <a:p>
                      <a:pPr algn="r" fontAlgn="b"/>
                      <a:r>
                        <a:rPr lang="is-IS" sz="1100" b="0" i="0" u="none" strike="noStrike" dirty="0">
                          <a:solidFill>
                            <a:srgbClr val="000000"/>
                          </a:solidFill>
                          <a:effectLst/>
                          <a:latin typeface="Calibri" charset="0"/>
                        </a:rPr>
                        <a:t>$ 5 400</a:t>
                      </a:r>
                    </a:p>
                  </a:txBody>
                  <a:tcPr marL="12700" marR="12700" marT="12700" marB="0" anchor="b"/>
                </a:tc>
                <a:tc>
                  <a:txBody>
                    <a:bodyPr/>
                    <a:lstStyle/>
                    <a:p>
                      <a:pPr algn="ctr" rtl="0" fontAlgn="ctr"/>
                      <a:endParaRPr lang="is-IS" sz="1100" b="0" i="0" u="none" strike="noStrike" dirty="0">
                        <a:solidFill>
                          <a:srgbClr val="000000"/>
                        </a:solidFill>
                        <a:effectLst/>
                        <a:latin typeface="Calibri" charset="0"/>
                      </a:endParaRPr>
                    </a:p>
                  </a:txBody>
                  <a:tcPr marL="12700" marR="12700" marT="12700" marB="0" anchor="ctr"/>
                </a:tc>
                <a:tc>
                  <a:txBody>
                    <a:bodyPr/>
                    <a:lstStyle/>
                    <a:p>
                      <a:pPr algn="ctr" rtl="0" fontAlgn="ctr"/>
                      <a:endParaRPr lang="is-IS" sz="1100" b="0" i="0" u="none" strike="noStrike" dirty="0">
                        <a:solidFill>
                          <a:srgbClr val="000000"/>
                        </a:solidFill>
                        <a:effectLst/>
                        <a:latin typeface="Calibri" charset="0"/>
                      </a:endParaRPr>
                    </a:p>
                  </a:txBody>
                  <a:tcPr marL="12700" marR="12700" marT="12700" marB="0" anchor="ctr"/>
                </a:tc>
                <a:tc>
                  <a:txBody>
                    <a:bodyPr/>
                    <a:lstStyle/>
                    <a:p>
                      <a:pPr algn="ctr" rtl="0" fontAlgn="ctr"/>
                      <a:endParaRPr lang="is-IS" sz="1100" b="0" i="0" u="none" strike="noStrike" dirty="0">
                        <a:solidFill>
                          <a:srgbClr val="000000"/>
                        </a:solidFill>
                        <a:effectLst/>
                        <a:latin typeface="Calibri" charset="0"/>
                      </a:endParaRPr>
                    </a:p>
                  </a:txBody>
                  <a:tcPr marL="12700" marR="12700" marT="12700" marB="0" anchor="ctr"/>
                </a:tc>
                <a:tc>
                  <a:txBody>
                    <a:bodyPr/>
                    <a:lstStyle/>
                    <a:p>
                      <a:pPr algn="ctr" rtl="0" fontAlgn="ctr"/>
                      <a:endParaRPr lang="is-IS" sz="1100" b="0" i="0" u="none" strike="noStrike" dirty="0">
                        <a:solidFill>
                          <a:srgbClr val="000000"/>
                        </a:solidFill>
                        <a:effectLst/>
                        <a:latin typeface="Calibri" charset="0"/>
                      </a:endParaRPr>
                    </a:p>
                  </a:txBody>
                  <a:tcPr marL="12700" marR="12700" marT="12700" marB="0" anchor="ctr"/>
                </a:tc>
                <a:extLst>
                  <a:ext uri="{0D108BD9-81ED-4DB2-BD59-A6C34878D82A}">
                    <a16:rowId xmlns:a16="http://schemas.microsoft.com/office/drawing/2014/main" val="10007"/>
                  </a:ext>
                </a:extLst>
              </a:tr>
              <a:tr h="256960">
                <a:tc>
                  <a:txBody>
                    <a:bodyPr/>
                    <a:lstStyle/>
                    <a:p>
                      <a:r>
                        <a:rPr lang="ru-RU" sz="1100" dirty="0"/>
                        <a:t>8</a:t>
                      </a:r>
                      <a:endParaRPr lang="en-US" sz="1100" dirty="0"/>
                    </a:p>
                  </a:txBody>
                  <a:tcPr/>
                </a:tc>
                <a:tc>
                  <a:txBody>
                    <a:bodyPr/>
                    <a:lstStyle/>
                    <a:p>
                      <a:r>
                        <a:rPr lang="en-US" sz="1100" dirty="0"/>
                        <a:t>Pre due specialist</a:t>
                      </a:r>
                    </a:p>
                  </a:txBody>
                  <a:tcPr/>
                </a:tc>
                <a:tc>
                  <a:txBody>
                    <a:bodyPr/>
                    <a:lstStyle/>
                    <a:p>
                      <a:pPr algn="ctr"/>
                      <a:r>
                        <a:rPr lang="en-US" sz="1100" baseline="0" dirty="0"/>
                        <a:t>$ 340</a:t>
                      </a:r>
                    </a:p>
                  </a:txBody>
                  <a:tcPr/>
                </a:tc>
                <a:tc>
                  <a:txBody>
                    <a:bodyPr/>
                    <a:lstStyle/>
                    <a:p>
                      <a:pPr algn="ctr"/>
                      <a:r>
                        <a:rPr lang="en-US" sz="1100" dirty="0"/>
                        <a:t>-</a:t>
                      </a:r>
                    </a:p>
                  </a:txBody>
                  <a:tcPr/>
                </a:tc>
                <a:tc>
                  <a:txBody>
                    <a:bodyPr/>
                    <a:lstStyle/>
                    <a:p>
                      <a:pPr algn="ctr" rtl="0" fontAlgn="ctr"/>
                      <a:r>
                        <a:rPr lang="is-IS" sz="1100" b="0" i="0" u="none" strike="noStrike" dirty="0">
                          <a:solidFill>
                            <a:schemeClr val="tx1"/>
                          </a:solidFill>
                          <a:effectLst/>
                          <a:latin typeface="Calibri" charset="0"/>
                        </a:rPr>
                        <a:t>-</a:t>
                      </a:r>
                    </a:p>
                  </a:txBody>
                  <a:tcPr marL="12700" marR="12700" marT="12700" marB="0" anchor="ctr"/>
                </a:tc>
                <a:tc>
                  <a:txBody>
                    <a:bodyPr/>
                    <a:lstStyle/>
                    <a:p>
                      <a:pPr algn="r" fontAlgn="b"/>
                      <a:r>
                        <a:rPr lang="is-IS" sz="1100" b="0" i="0" u="none" strike="noStrike" dirty="0">
                          <a:solidFill>
                            <a:srgbClr val="000000"/>
                          </a:solidFill>
                          <a:effectLst/>
                          <a:latin typeface="Calibri" charset="0"/>
                        </a:rPr>
                        <a:t>$ 14 000</a:t>
                      </a:r>
                    </a:p>
                  </a:txBody>
                  <a:tcPr marL="12700" marR="12700" marT="12700" marB="0" anchor="b"/>
                </a:tc>
                <a:tc>
                  <a:txBody>
                    <a:bodyPr/>
                    <a:lstStyle/>
                    <a:p>
                      <a:pPr algn="ctr" rtl="0" fontAlgn="ctr"/>
                      <a:endParaRPr lang="is-IS" sz="1100" b="0" i="0" u="none" strike="noStrike" dirty="0">
                        <a:solidFill>
                          <a:srgbClr val="00B050"/>
                        </a:solidFill>
                        <a:effectLst/>
                        <a:latin typeface="Calibri" charset="0"/>
                      </a:endParaRPr>
                    </a:p>
                  </a:txBody>
                  <a:tcPr marL="12700" marR="12700" marT="12700" marB="0" anchor="ctr"/>
                </a:tc>
                <a:tc>
                  <a:txBody>
                    <a:bodyPr/>
                    <a:lstStyle/>
                    <a:p>
                      <a:pPr algn="ctr" rtl="0" fontAlgn="ctr"/>
                      <a:endParaRPr lang="is-IS" sz="1100" b="0" i="0" u="none" strike="noStrike" dirty="0">
                        <a:solidFill>
                          <a:srgbClr val="00B050"/>
                        </a:solidFill>
                        <a:effectLst/>
                        <a:latin typeface="Calibri" charset="0"/>
                      </a:endParaRPr>
                    </a:p>
                  </a:txBody>
                  <a:tcPr marL="12700" marR="12700" marT="12700" marB="0" anchor="ctr"/>
                </a:tc>
                <a:tc>
                  <a:txBody>
                    <a:bodyPr/>
                    <a:lstStyle/>
                    <a:p>
                      <a:pPr algn="ctr" rtl="0" fontAlgn="ctr"/>
                      <a:endParaRPr lang="is-IS" sz="1100" b="0" i="0" u="none" strike="noStrike" dirty="0">
                        <a:solidFill>
                          <a:srgbClr val="00B050"/>
                        </a:solidFill>
                        <a:effectLst/>
                        <a:latin typeface="Calibri" charset="0"/>
                      </a:endParaRPr>
                    </a:p>
                  </a:txBody>
                  <a:tcPr marL="12700" marR="12700" marT="12700" marB="0" anchor="ctr"/>
                </a:tc>
                <a:tc>
                  <a:txBody>
                    <a:bodyPr/>
                    <a:lstStyle/>
                    <a:p>
                      <a:pPr algn="ctr" rtl="0" fontAlgn="ctr"/>
                      <a:endParaRPr lang="is-IS" sz="1100" b="0" i="0" u="none" strike="noStrike" dirty="0">
                        <a:solidFill>
                          <a:srgbClr val="00B050"/>
                        </a:solidFill>
                        <a:effectLst/>
                        <a:latin typeface="Calibri" charset="0"/>
                      </a:endParaRPr>
                    </a:p>
                  </a:txBody>
                  <a:tcPr marL="12700" marR="12700" marT="12700" marB="0" anchor="ctr"/>
                </a:tc>
                <a:extLst>
                  <a:ext uri="{0D108BD9-81ED-4DB2-BD59-A6C34878D82A}">
                    <a16:rowId xmlns:a16="http://schemas.microsoft.com/office/drawing/2014/main" val="10008"/>
                  </a:ext>
                </a:extLst>
              </a:tr>
              <a:tr h="256960">
                <a:tc>
                  <a:txBody>
                    <a:bodyPr/>
                    <a:lstStyle/>
                    <a:p>
                      <a:pPr algn="l"/>
                      <a:r>
                        <a:rPr lang="en-US" sz="1100" dirty="0"/>
                        <a:t>9</a:t>
                      </a:r>
                    </a:p>
                  </a:txBody>
                  <a:tcPr/>
                </a:tc>
                <a:tc>
                  <a:txBody>
                    <a:bodyPr/>
                    <a:lstStyle/>
                    <a:p>
                      <a:pPr algn="l"/>
                      <a:r>
                        <a:rPr lang="en-US" sz="1100" dirty="0"/>
                        <a:t>Phone collection team lead</a:t>
                      </a:r>
                    </a:p>
                  </a:txBody>
                  <a:tcPr/>
                </a:tc>
                <a:tc>
                  <a:txBody>
                    <a:bodyPr/>
                    <a:lstStyle/>
                    <a:p>
                      <a:pPr algn="ctr"/>
                      <a:r>
                        <a:rPr lang="en-US" sz="1100" baseline="0" dirty="0"/>
                        <a:t>$ 480</a:t>
                      </a:r>
                    </a:p>
                  </a:txBody>
                  <a:tcPr/>
                </a:tc>
                <a:tc>
                  <a:txBody>
                    <a:bodyPr/>
                    <a:lstStyle/>
                    <a:p>
                      <a:pPr algn="ctr"/>
                      <a:r>
                        <a:rPr lang="en-US" sz="1100" dirty="0"/>
                        <a:t>$ 580</a:t>
                      </a:r>
                    </a:p>
                  </a:txBody>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is-IS" sz="1100" b="0" i="0" u="none" strike="noStrike" kern="1200" dirty="0">
                          <a:solidFill>
                            <a:srgbClr val="00B050"/>
                          </a:solidFill>
                          <a:effectLst/>
                          <a:latin typeface="Calibri" charset="0"/>
                          <a:ea typeface="+mn-ea"/>
                          <a:cs typeface="+mn-cs"/>
                        </a:rPr>
                        <a:t>-100</a:t>
                      </a:r>
                    </a:p>
                  </a:txBody>
                  <a:tcPr/>
                </a:tc>
                <a:tc>
                  <a:txBody>
                    <a:bodyPr/>
                    <a:lstStyle/>
                    <a:p>
                      <a:pPr algn="r" fontAlgn="b"/>
                      <a:r>
                        <a:rPr lang="is-IS" sz="1100" b="0" i="0" u="none" strike="noStrike" dirty="0">
                          <a:solidFill>
                            <a:srgbClr val="000000"/>
                          </a:solidFill>
                          <a:effectLst/>
                          <a:latin typeface="Calibri" charset="0"/>
                        </a:rPr>
                        <a:t>$ 4 400</a:t>
                      </a:r>
                    </a:p>
                  </a:txBody>
                  <a:tcPr marL="12700" marR="12700" marT="12700" marB="0" anchor="b"/>
                </a:tc>
                <a:tc>
                  <a:txBody>
                    <a:bodyPr/>
                    <a:lstStyle/>
                    <a:p>
                      <a:pPr algn="ctr"/>
                      <a:endParaRPr lang="en-US" sz="1100" dirty="0"/>
                    </a:p>
                  </a:txBody>
                  <a:tcPr/>
                </a:tc>
                <a:tc>
                  <a:txBody>
                    <a:bodyPr/>
                    <a:lstStyle/>
                    <a:p>
                      <a:pPr algn="ctr"/>
                      <a:endParaRPr lang="en-US" sz="1100" dirty="0"/>
                    </a:p>
                  </a:txBody>
                  <a:tcPr/>
                </a:tc>
                <a:tc>
                  <a:txBody>
                    <a:bodyPr/>
                    <a:lstStyle/>
                    <a:p>
                      <a:pPr algn="ctr"/>
                      <a:endParaRPr lang="en-US" sz="1100" dirty="0"/>
                    </a:p>
                  </a:txBody>
                  <a:tcPr/>
                </a:tc>
                <a:tc>
                  <a:txBody>
                    <a:bodyPr/>
                    <a:lstStyle/>
                    <a:p>
                      <a:pPr algn="ctr"/>
                      <a:endParaRPr lang="en-US" sz="1100" dirty="0"/>
                    </a:p>
                  </a:txBody>
                  <a:tcPr/>
                </a:tc>
                <a:extLst>
                  <a:ext uri="{0D108BD9-81ED-4DB2-BD59-A6C34878D82A}">
                    <a16:rowId xmlns:a16="http://schemas.microsoft.com/office/drawing/2014/main" val="10009"/>
                  </a:ext>
                </a:extLst>
              </a:tr>
              <a:tr h="256960">
                <a:tc>
                  <a:txBody>
                    <a:bodyPr/>
                    <a:lstStyle/>
                    <a:p>
                      <a:pPr algn="l"/>
                      <a:r>
                        <a:rPr lang="en-US" sz="1100" dirty="0"/>
                        <a:t>10</a:t>
                      </a:r>
                    </a:p>
                  </a:txBody>
                  <a:tcPr/>
                </a:tc>
                <a:tc>
                  <a:txBody>
                    <a:bodyPr/>
                    <a:lstStyle/>
                    <a:p>
                      <a:pPr algn="l"/>
                      <a:r>
                        <a:rPr lang="en-US" sz="1100" dirty="0"/>
                        <a:t>Phone collector</a:t>
                      </a:r>
                    </a:p>
                  </a:txBody>
                  <a:tcPr/>
                </a:tc>
                <a:tc>
                  <a:txBody>
                    <a:bodyPr/>
                    <a:lstStyle/>
                    <a:p>
                      <a:pPr algn="ctr"/>
                      <a:r>
                        <a:rPr lang="en-US" sz="1100" baseline="0" dirty="0"/>
                        <a:t>$ 340</a:t>
                      </a:r>
                    </a:p>
                  </a:txBody>
                  <a:tcPr/>
                </a:tc>
                <a:tc>
                  <a:txBody>
                    <a:bodyPr/>
                    <a:lstStyle/>
                    <a:p>
                      <a:pPr algn="ctr"/>
                      <a:r>
                        <a:rPr lang="en-US" sz="1100" dirty="0"/>
                        <a:t>$ 498</a:t>
                      </a:r>
                    </a:p>
                  </a:txBody>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is-IS" sz="1100" b="0" i="0" u="none" strike="noStrike" kern="1200" dirty="0">
                          <a:solidFill>
                            <a:srgbClr val="00B050"/>
                          </a:solidFill>
                          <a:effectLst/>
                          <a:latin typeface="Calibri" charset="0"/>
                          <a:ea typeface="+mn-ea"/>
                          <a:cs typeface="+mn-cs"/>
                        </a:rPr>
                        <a:t>-158</a:t>
                      </a:r>
                    </a:p>
                  </a:txBody>
                  <a:tcPr/>
                </a:tc>
                <a:tc>
                  <a:txBody>
                    <a:bodyPr/>
                    <a:lstStyle/>
                    <a:p>
                      <a:pPr algn="r" fontAlgn="b"/>
                      <a:r>
                        <a:rPr lang="is-IS" sz="1100" b="0" i="0" u="none" strike="noStrike" dirty="0">
                          <a:solidFill>
                            <a:srgbClr val="000000"/>
                          </a:solidFill>
                          <a:effectLst/>
                          <a:latin typeface="Calibri" charset="0"/>
                        </a:rPr>
                        <a:t>$ 15</a:t>
                      </a:r>
                      <a:r>
                        <a:rPr lang="is-IS" sz="1100" b="0" i="0" u="none" strike="noStrike" baseline="0" dirty="0">
                          <a:solidFill>
                            <a:srgbClr val="000000"/>
                          </a:solidFill>
                          <a:effectLst/>
                          <a:latin typeface="Calibri" charset="0"/>
                        </a:rPr>
                        <a:t> 24</a:t>
                      </a:r>
                      <a:r>
                        <a:rPr lang="is-IS" sz="1100" b="0" i="0" u="none" strike="noStrike" dirty="0">
                          <a:solidFill>
                            <a:srgbClr val="000000"/>
                          </a:solidFill>
                          <a:effectLst/>
                          <a:latin typeface="Calibri" charset="0"/>
                        </a:rPr>
                        <a:t>0</a:t>
                      </a:r>
                    </a:p>
                  </a:txBody>
                  <a:tcPr marL="12700" marR="12700" marT="12700" marB="0" anchor="b"/>
                </a:tc>
                <a:tc>
                  <a:txBody>
                    <a:bodyPr/>
                    <a:lstStyle/>
                    <a:p>
                      <a:pPr algn="ctr"/>
                      <a:endParaRPr lang="en-US" sz="1100" dirty="0"/>
                    </a:p>
                  </a:txBody>
                  <a:tcPr/>
                </a:tc>
                <a:tc>
                  <a:txBody>
                    <a:bodyPr/>
                    <a:lstStyle/>
                    <a:p>
                      <a:pPr algn="ctr"/>
                      <a:endParaRPr lang="en-US" sz="1100" dirty="0"/>
                    </a:p>
                  </a:txBody>
                  <a:tcPr/>
                </a:tc>
                <a:tc>
                  <a:txBody>
                    <a:bodyPr/>
                    <a:lstStyle/>
                    <a:p>
                      <a:pPr algn="ctr"/>
                      <a:endParaRPr lang="en-US" sz="1100" dirty="0"/>
                    </a:p>
                  </a:txBody>
                  <a:tcPr/>
                </a:tc>
                <a:tc>
                  <a:txBody>
                    <a:bodyPr/>
                    <a:lstStyle/>
                    <a:p>
                      <a:pPr algn="ctr"/>
                      <a:endParaRPr lang="en-US" sz="1100" dirty="0"/>
                    </a:p>
                  </a:txBody>
                  <a:tcPr/>
                </a:tc>
                <a:extLst>
                  <a:ext uri="{0D108BD9-81ED-4DB2-BD59-A6C34878D82A}">
                    <a16:rowId xmlns:a16="http://schemas.microsoft.com/office/drawing/2014/main" val="10010"/>
                  </a:ext>
                </a:extLst>
              </a:tr>
              <a:tr h="256960">
                <a:tc>
                  <a:txBody>
                    <a:bodyPr/>
                    <a:lstStyle/>
                    <a:p>
                      <a:pPr algn="l"/>
                      <a:r>
                        <a:rPr lang="en-US" sz="1100" dirty="0"/>
                        <a:t>11</a:t>
                      </a:r>
                    </a:p>
                  </a:txBody>
                  <a:tcPr/>
                </a:tc>
                <a:tc>
                  <a:txBody>
                    <a:bodyPr/>
                    <a:lstStyle/>
                    <a:p>
                      <a:pPr algn="l"/>
                      <a:r>
                        <a:rPr lang="en-US" sz="1100" dirty="0"/>
                        <a:t>Field collection team lead</a:t>
                      </a:r>
                    </a:p>
                  </a:txBody>
                  <a:tcPr/>
                </a:tc>
                <a:tc>
                  <a:txBody>
                    <a:bodyPr/>
                    <a:lstStyle/>
                    <a:p>
                      <a:pPr algn="ctr"/>
                      <a:r>
                        <a:rPr lang="en-US" sz="1100" baseline="0" dirty="0"/>
                        <a:t>$ 480</a:t>
                      </a:r>
                    </a:p>
                  </a:txBody>
                  <a:tcPr/>
                </a:tc>
                <a:tc>
                  <a:txBody>
                    <a:bodyPr/>
                    <a:lstStyle/>
                    <a:p>
                      <a:pPr algn="ctr"/>
                      <a:r>
                        <a:rPr lang="en-US" sz="1100" dirty="0"/>
                        <a:t>$ 564</a:t>
                      </a:r>
                    </a:p>
                  </a:txBody>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is-IS" sz="1100" b="0" i="0" u="none" strike="noStrike" kern="1200" dirty="0">
                          <a:solidFill>
                            <a:srgbClr val="00B050"/>
                          </a:solidFill>
                          <a:effectLst/>
                          <a:latin typeface="Calibri" charset="0"/>
                          <a:ea typeface="+mn-ea"/>
                          <a:cs typeface="+mn-cs"/>
                        </a:rPr>
                        <a:t>-84</a:t>
                      </a:r>
                    </a:p>
                  </a:txBody>
                  <a:tcPr/>
                </a:tc>
                <a:tc>
                  <a:txBody>
                    <a:bodyPr/>
                    <a:lstStyle/>
                    <a:p>
                      <a:pPr algn="r" fontAlgn="b"/>
                      <a:r>
                        <a:rPr lang="is-IS" sz="1100" b="0" i="0" u="none" strike="noStrike" dirty="0">
                          <a:solidFill>
                            <a:srgbClr val="000000"/>
                          </a:solidFill>
                          <a:effectLst/>
                          <a:latin typeface="Calibri" charset="0"/>
                        </a:rPr>
                        <a:t>$ 4 400</a:t>
                      </a:r>
                    </a:p>
                  </a:txBody>
                  <a:tcPr marL="12700" marR="12700" marT="12700" marB="0" anchor="b"/>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1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1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1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100" dirty="0"/>
                    </a:p>
                  </a:txBody>
                  <a:tcPr/>
                </a:tc>
                <a:extLst>
                  <a:ext uri="{0D108BD9-81ED-4DB2-BD59-A6C34878D82A}">
                    <a16:rowId xmlns:a16="http://schemas.microsoft.com/office/drawing/2014/main" val="10011"/>
                  </a:ext>
                </a:extLst>
              </a:tr>
              <a:tr h="256960">
                <a:tc>
                  <a:txBody>
                    <a:bodyPr/>
                    <a:lstStyle/>
                    <a:p>
                      <a:pPr algn="l"/>
                      <a:r>
                        <a:rPr lang="en-US" sz="1100" dirty="0"/>
                        <a:t>12</a:t>
                      </a:r>
                    </a:p>
                  </a:txBody>
                  <a:tcPr/>
                </a:tc>
                <a:tc>
                  <a:txBody>
                    <a:bodyPr/>
                    <a:lstStyle/>
                    <a:p>
                      <a:pPr algn="l"/>
                      <a:r>
                        <a:rPr lang="en-US" sz="1100" dirty="0"/>
                        <a:t>Field collector</a:t>
                      </a:r>
                    </a:p>
                  </a:txBody>
                  <a:tcPr/>
                </a:tc>
                <a:tc>
                  <a:txBody>
                    <a:bodyPr/>
                    <a:lstStyle/>
                    <a:p>
                      <a:pPr algn="ctr"/>
                      <a:r>
                        <a:rPr lang="en-US" sz="1100" baseline="0" dirty="0"/>
                        <a:t>$ 290</a:t>
                      </a:r>
                    </a:p>
                  </a:txBody>
                  <a:tcPr/>
                </a:tc>
                <a:tc>
                  <a:txBody>
                    <a:bodyPr/>
                    <a:lstStyle/>
                    <a:p>
                      <a:pPr algn="ctr"/>
                      <a:r>
                        <a:rPr lang="en-US" sz="1100" dirty="0"/>
                        <a:t>$ 345</a:t>
                      </a:r>
                    </a:p>
                  </a:txBody>
                  <a:tcPr/>
                </a:tc>
                <a:tc>
                  <a:txBody>
                    <a:bodyPr/>
                    <a:lstStyle/>
                    <a:p>
                      <a:pPr algn="ctr"/>
                      <a:r>
                        <a:rPr lang="is-IS" sz="1100" b="0" i="0" u="none" strike="noStrike" kern="1200" dirty="0">
                          <a:solidFill>
                            <a:srgbClr val="00B050"/>
                          </a:solidFill>
                          <a:effectLst/>
                          <a:latin typeface="Calibri" charset="0"/>
                          <a:ea typeface="+mn-ea"/>
                          <a:cs typeface="+mn-cs"/>
                        </a:rPr>
                        <a:t>-55</a:t>
                      </a:r>
                      <a:endParaRPr lang="en-US" sz="1100" b="0" i="0" u="none" strike="noStrike" kern="1200" dirty="0">
                        <a:solidFill>
                          <a:srgbClr val="00B050"/>
                        </a:solidFill>
                        <a:effectLst/>
                        <a:latin typeface="Calibri" charset="0"/>
                        <a:ea typeface="+mn-ea"/>
                        <a:cs typeface="+mn-cs"/>
                      </a:endParaRPr>
                    </a:p>
                  </a:txBody>
                  <a:tcPr/>
                </a:tc>
                <a:tc>
                  <a:txBody>
                    <a:bodyPr/>
                    <a:lstStyle/>
                    <a:p>
                      <a:pPr algn="r" fontAlgn="b"/>
                      <a:r>
                        <a:rPr lang="is-IS" sz="1100" b="0" i="0" u="none" strike="noStrike" dirty="0">
                          <a:solidFill>
                            <a:srgbClr val="000000"/>
                          </a:solidFill>
                          <a:effectLst/>
                          <a:latin typeface="Calibri" charset="0"/>
                        </a:rPr>
                        <a:t>$4</a:t>
                      </a:r>
                      <a:r>
                        <a:rPr lang="is-IS" sz="1100" b="0" i="0" u="none" strike="noStrike" baseline="0" dirty="0">
                          <a:solidFill>
                            <a:srgbClr val="000000"/>
                          </a:solidFill>
                          <a:effectLst/>
                          <a:latin typeface="Calibri" charset="0"/>
                        </a:rPr>
                        <a:t> </a:t>
                      </a:r>
                      <a:r>
                        <a:rPr lang="is-IS" sz="1100" b="0" i="0" u="none" strike="noStrike" dirty="0">
                          <a:solidFill>
                            <a:srgbClr val="000000"/>
                          </a:solidFill>
                          <a:effectLst/>
                          <a:latin typeface="Calibri" charset="0"/>
                        </a:rPr>
                        <a:t>060</a:t>
                      </a:r>
                    </a:p>
                  </a:txBody>
                  <a:tcPr marL="12700" marR="12700" marT="12700" marB="0" anchor="b"/>
                </a:tc>
                <a:tc>
                  <a:txBody>
                    <a:bodyPr/>
                    <a:lstStyle/>
                    <a:p>
                      <a:pPr algn="ctr"/>
                      <a:endParaRPr lang="en-US" sz="1100" dirty="0"/>
                    </a:p>
                  </a:txBody>
                  <a:tcPr/>
                </a:tc>
                <a:tc>
                  <a:txBody>
                    <a:bodyPr/>
                    <a:lstStyle/>
                    <a:p>
                      <a:pPr algn="ctr"/>
                      <a:endParaRPr lang="en-US" sz="1100" dirty="0"/>
                    </a:p>
                  </a:txBody>
                  <a:tcPr/>
                </a:tc>
                <a:tc>
                  <a:txBody>
                    <a:bodyPr/>
                    <a:lstStyle/>
                    <a:p>
                      <a:pPr algn="ctr"/>
                      <a:endParaRPr lang="en-US" sz="1100" dirty="0"/>
                    </a:p>
                  </a:txBody>
                  <a:tcPr/>
                </a:tc>
                <a:tc>
                  <a:txBody>
                    <a:bodyPr/>
                    <a:lstStyle/>
                    <a:p>
                      <a:pPr algn="ctr"/>
                      <a:endParaRPr lang="en-US" sz="1100" dirty="0"/>
                    </a:p>
                  </a:txBody>
                  <a:tcPr/>
                </a:tc>
                <a:extLst>
                  <a:ext uri="{0D108BD9-81ED-4DB2-BD59-A6C34878D82A}">
                    <a16:rowId xmlns:a16="http://schemas.microsoft.com/office/drawing/2014/main" val="10012"/>
                  </a:ext>
                </a:extLst>
              </a:tr>
              <a:tr h="256960">
                <a:tc>
                  <a:txBody>
                    <a:bodyPr/>
                    <a:lstStyle/>
                    <a:p>
                      <a:pPr algn="r"/>
                      <a:endParaRPr lang="en-US" sz="1100" dirty="0"/>
                    </a:p>
                  </a:txBody>
                  <a:tcPr/>
                </a:tc>
                <a:tc>
                  <a:txBody>
                    <a:bodyPr/>
                    <a:lstStyle/>
                    <a:p>
                      <a:pPr algn="r"/>
                      <a:r>
                        <a:rPr lang="en-US" sz="1100" dirty="0"/>
                        <a:t>Total:</a:t>
                      </a:r>
                    </a:p>
                  </a:txBody>
                  <a:tcPr/>
                </a:tc>
                <a:tc>
                  <a:txBody>
                    <a:bodyPr/>
                    <a:lstStyle/>
                    <a:p>
                      <a:pPr algn="ctr"/>
                      <a:r>
                        <a:rPr lang="en-US" sz="1100" dirty="0"/>
                        <a:t>$ 5 420</a:t>
                      </a:r>
                    </a:p>
                  </a:txBody>
                  <a:tcPr/>
                </a:tc>
                <a:tc>
                  <a:txBody>
                    <a:bodyPr/>
                    <a:lstStyle/>
                    <a:p>
                      <a:pPr algn="ctr"/>
                      <a:r>
                        <a:rPr lang="en-US" sz="1100" baseline="0" dirty="0"/>
                        <a:t>$ 5 055*</a:t>
                      </a:r>
                    </a:p>
                  </a:txBody>
                  <a:tcPr/>
                </a:tc>
                <a:tc>
                  <a:txBody>
                    <a:bodyPr/>
                    <a:lstStyle/>
                    <a:p>
                      <a:pPr algn="ctr"/>
                      <a:endParaRPr lang="en-US" sz="1100" dirty="0"/>
                    </a:p>
                  </a:txBody>
                  <a:tcPr/>
                </a:tc>
                <a:tc>
                  <a:txBody>
                    <a:bodyPr/>
                    <a:lstStyle/>
                    <a:p>
                      <a:pPr algn="r"/>
                      <a:r>
                        <a:rPr lang="en-US" sz="1100" dirty="0"/>
                        <a:t>$ 101</a:t>
                      </a:r>
                      <a:r>
                        <a:rPr lang="en-US" sz="1100" baseline="0" dirty="0"/>
                        <a:t> 610</a:t>
                      </a:r>
                      <a:endParaRPr lang="en-US" sz="1100" dirty="0"/>
                    </a:p>
                  </a:txBody>
                  <a:tcPr/>
                </a:tc>
                <a:tc>
                  <a:txBody>
                    <a:bodyPr/>
                    <a:lstStyle/>
                    <a:p>
                      <a:pPr algn="ctr"/>
                      <a:endParaRPr lang="en-US" sz="1100" dirty="0"/>
                    </a:p>
                  </a:txBody>
                  <a:tcPr/>
                </a:tc>
                <a:tc>
                  <a:txBody>
                    <a:bodyPr/>
                    <a:lstStyle/>
                    <a:p>
                      <a:pPr algn="ctr"/>
                      <a:endParaRPr lang="en-US" sz="1100" dirty="0"/>
                    </a:p>
                  </a:txBody>
                  <a:tcPr/>
                </a:tc>
                <a:tc>
                  <a:txBody>
                    <a:bodyPr/>
                    <a:lstStyle/>
                    <a:p>
                      <a:pPr algn="ctr"/>
                      <a:endParaRPr lang="en-US" sz="1100" dirty="0"/>
                    </a:p>
                  </a:txBody>
                  <a:tcPr/>
                </a:tc>
                <a:tc>
                  <a:txBody>
                    <a:bodyPr/>
                    <a:lstStyle/>
                    <a:p>
                      <a:pPr algn="ctr"/>
                      <a:endParaRPr lang="en-US" sz="1100" dirty="0"/>
                    </a:p>
                  </a:txBody>
                  <a:tcPr/>
                </a:tc>
                <a:extLst>
                  <a:ext uri="{0D108BD9-81ED-4DB2-BD59-A6C34878D82A}">
                    <a16:rowId xmlns:a16="http://schemas.microsoft.com/office/drawing/2014/main" val="10013"/>
                  </a:ext>
                </a:extLst>
              </a:tr>
            </a:tbl>
          </a:graphicData>
        </a:graphic>
      </p:graphicFrame>
      <p:sp>
        <p:nvSpPr>
          <p:cNvPr id="7" name="TextBox 6"/>
          <p:cNvSpPr txBox="1"/>
          <p:nvPr/>
        </p:nvSpPr>
        <p:spPr>
          <a:xfrm>
            <a:off x="107504" y="6479758"/>
            <a:ext cx="8964488" cy="261610"/>
          </a:xfrm>
          <a:prstGeom prst="rect">
            <a:avLst/>
          </a:prstGeom>
          <a:noFill/>
        </p:spPr>
        <p:txBody>
          <a:bodyPr wrap="square" rtlCol="0">
            <a:spAutoFit/>
          </a:bodyPr>
          <a:lstStyle/>
          <a:p>
            <a:r>
              <a:rPr lang="en-US" sz="1100"/>
              <a:t>* Excluding Pre Due group</a:t>
            </a:r>
          </a:p>
        </p:txBody>
      </p:sp>
    </p:spTree>
    <p:extLst>
      <p:ext uri="{BB962C8B-B14F-4D97-AF65-F5344CB8AC3E}">
        <p14:creationId xmlns:p14="http://schemas.microsoft.com/office/powerpoint/2010/main" val="250800257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a:t>Appendix 2. Detailed Headcount and Personnel budget</a:t>
            </a:r>
            <a:endParaRPr lang="ru-RU"/>
          </a:p>
        </p:txBody>
      </p:sp>
      <p:sp>
        <p:nvSpPr>
          <p:cNvPr id="4" name="Номер слайда 3"/>
          <p:cNvSpPr>
            <a:spLocks noGrp="1"/>
          </p:cNvSpPr>
          <p:nvPr>
            <p:ph type="sldNum" sz="quarter" idx="12"/>
          </p:nvPr>
        </p:nvSpPr>
        <p:spPr/>
        <p:txBody>
          <a:bodyPr/>
          <a:lstStyle/>
          <a:p>
            <a:fld id="{D7F305DA-160D-498F-B102-A1D8643B4A2C}" type="slidenum">
              <a:rPr lang="ru-RU" smtClean="0"/>
              <a:pPr/>
              <a:t>61</a:t>
            </a:fld>
            <a:endParaRPr lang="ru-RU"/>
          </a:p>
        </p:txBody>
      </p:sp>
      <p:graphicFrame>
        <p:nvGraphicFramePr>
          <p:cNvPr id="5" name="Таблица 4"/>
          <p:cNvGraphicFramePr>
            <a:graphicFrameLocks noGrp="1"/>
          </p:cNvGraphicFramePr>
          <p:nvPr>
            <p:extLst>
              <p:ext uri="{D42A27DB-BD31-4B8C-83A1-F6EECF244321}">
                <p14:modId xmlns:p14="http://schemas.microsoft.com/office/powerpoint/2010/main" val="4025547476"/>
              </p:ext>
            </p:extLst>
          </p:nvPr>
        </p:nvGraphicFramePr>
        <p:xfrm>
          <a:off x="1043608" y="692696"/>
          <a:ext cx="7200001" cy="5974080"/>
        </p:xfrm>
        <a:graphic>
          <a:graphicData uri="http://schemas.openxmlformats.org/drawingml/2006/table">
            <a:tbl>
              <a:tblPr/>
              <a:tblGrid>
                <a:gridCol w="2164419">
                  <a:extLst>
                    <a:ext uri="{9D8B030D-6E8A-4147-A177-3AD203B41FA5}">
                      <a16:colId xmlns:a16="http://schemas.microsoft.com/office/drawing/2014/main" val="20000"/>
                    </a:ext>
                  </a:extLst>
                </a:gridCol>
                <a:gridCol w="795092">
                  <a:extLst>
                    <a:ext uri="{9D8B030D-6E8A-4147-A177-3AD203B41FA5}">
                      <a16:colId xmlns:a16="http://schemas.microsoft.com/office/drawing/2014/main" val="20001"/>
                    </a:ext>
                  </a:extLst>
                </a:gridCol>
                <a:gridCol w="424049">
                  <a:extLst>
                    <a:ext uri="{9D8B030D-6E8A-4147-A177-3AD203B41FA5}">
                      <a16:colId xmlns:a16="http://schemas.microsoft.com/office/drawing/2014/main" val="20002"/>
                    </a:ext>
                  </a:extLst>
                </a:gridCol>
                <a:gridCol w="424049">
                  <a:extLst>
                    <a:ext uri="{9D8B030D-6E8A-4147-A177-3AD203B41FA5}">
                      <a16:colId xmlns:a16="http://schemas.microsoft.com/office/drawing/2014/main" val="20003"/>
                    </a:ext>
                  </a:extLst>
                </a:gridCol>
                <a:gridCol w="424049">
                  <a:extLst>
                    <a:ext uri="{9D8B030D-6E8A-4147-A177-3AD203B41FA5}">
                      <a16:colId xmlns:a16="http://schemas.microsoft.com/office/drawing/2014/main" val="20004"/>
                    </a:ext>
                  </a:extLst>
                </a:gridCol>
                <a:gridCol w="424049">
                  <a:extLst>
                    <a:ext uri="{9D8B030D-6E8A-4147-A177-3AD203B41FA5}">
                      <a16:colId xmlns:a16="http://schemas.microsoft.com/office/drawing/2014/main" val="20005"/>
                    </a:ext>
                  </a:extLst>
                </a:gridCol>
                <a:gridCol w="424049">
                  <a:extLst>
                    <a:ext uri="{9D8B030D-6E8A-4147-A177-3AD203B41FA5}">
                      <a16:colId xmlns:a16="http://schemas.microsoft.com/office/drawing/2014/main" val="20006"/>
                    </a:ext>
                  </a:extLst>
                </a:gridCol>
                <a:gridCol w="424049">
                  <a:extLst>
                    <a:ext uri="{9D8B030D-6E8A-4147-A177-3AD203B41FA5}">
                      <a16:colId xmlns:a16="http://schemas.microsoft.com/office/drawing/2014/main" val="20007"/>
                    </a:ext>
                  </a:extLst>
                </a:gridCol>
                <a:gridCol w="424049">
                  <a:extLst>
                    <a:ext uri="{9D8B030D-6E8A-4147-A177-3AD203B41FA5}">
                      <a16:colId xmlns:a16="http://schemas.microsoft.com/office/drawing/2014/main" val="20008"/>
                    </a:ext>
                  </a:extLst>
                </a:gridCol>
                <a:gridCol w="424049">
                  <a:extLst>
                    <a:ext uri="{9D8B030D-6E8A-4147-A177-3AD203B41FA5}">
                      <a16:colId xmlns:a16="http://schemas.microsoft.com/office/drawing/2014/main" val="20009"/>
                    </a:ext>
                  </a:extLst>
                </a:gridCol>
                <a:gridCol w="424049">
                  <a:extLst>
                    <a:ext uri="{9D8B030D-6E8A-4147-A177-3AD203B41FA5}">
                      <a16:colId xmlns:a16="http://schemas.microsoft.com/office/drawing/2014/main" val="20010"/>
                    </a:ext>
                  </a:extLst>
                </a:gridCol>
                <a:gridCol w="424049">
                  <a:extLst>
                    <a:ext uri="{9D8B030D-6E8A-4147-A177-3AD203B41FA5}">
                      <a16:colId xmlns:a16="http://schemas.microsoft.com/office/drawing/2014/main" val="20011"/>
                    </a:ext>
                  </a:extLst>
                </a:gridCol>
              </a:tblGrid>
              <a:tr h="109742">
                <a:tc rowSpan="2">
                  <a:txBody>
                    <a:bodyPr/>
                    <a:lstStyle/>
                    <a:p>
                      <a:pPr algn="ctr" fontAlgn="b"/>
                      <a:r>
                        <a:rPr lang="en-US" sz="800" b="1" i="0" u="none" strike="noStrike" dirty="0">
                          <a:solidFill>
                            <a:srgbClr val="FFFFFF"/>
                          </a:solidFill>
                          <a:effectLst/>
                          <a:latin typeface="Calibri"/>
                        </a:rPr>
                        <a:t>Group/Position</a:t>
                      </a:r>
                    </a:p>
                  </a:txBody>
                  <a:tcPr marL="18000" marR="1800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4F81BD"/>
                    </a:solidFill>
                  </a:tcPr>
                </a:tc>
                <a:tc rowSpan="2">
                  <a:txBody>
                    <a:bodyPr/>
                    <a:lstStyle/>
                    <a:p>
                      <a:pPr algn="ctr" fontAlgn="b"/>
                      <a:r>
                        <a:rPr lang="en-US" sz="800" b="1" i="0" u="none" strike="noStrike">
                          <a:solidFill>
                            <a:srgbClr val="FFFFFF"/>
                          </a:solidFill>
                          <a:effectLst/>
                          <a:latin typeface="Calibri"/>
                        </a:rPr>
                        <a:t>Gross costs of employment, USD</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4F81BD"/>
                    </a:solidFill>
                  </a:tcPr>
                </a:tc>
                <a:tc gridSpan="5">
                  <a:txBody>
                    <a:bodyPr/>
                    <a:lstStyle/>
                    <a:p>
                      <a:pPr algn="ctr" fontAlgn="b"/>
                      <a:r>
                        <a:rPr lang="en-US" sz="800" b="1" i="0" u="none" strike="noStrike">
                          <a:solidFill>
                            <a:srgbClr val="FFFFFF"/>
                          </a:solidFill>
                          <a:effectLst/>
                          <a:latin typeface="Calibri"/>
                        </a:rPr>
                        <a:t>Headcount</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F81BD"/>
                    </a:solidFill>
                  </a:tcPr>
                </a:tc>
                <a:tc hMerge="1">
                  <a:txBody>
                    <a:bodyPr/>
                    <a:lstStyle/>
                    <a:p>
                      <a:endParaRPr lang="ru-RU"/>
                    </a:p>
                  </a:txBody>
                  <a:tcPr/>
                </a:tc>
                <a:tc hMerge="1">
                  <a:txBody>
                    <a:bodyPr/>
                    <a:lstStyle/>
                    <a:p>
                      <a:endParaRPr lang="ru-RU"/>
                    </a:p>
                  </a:txBody>
                  <a:tcPr/>
                </a:tc>
                <a:tc hMerge="1">
                  <a:txBody>
                    <a:bodyPr/>
                    <a:lstStyle/>
                    <a:p>
                      <a:endParaRPr lang="ru-RU"/>
                    </a:p>
                  </a:txBody>
                  <a:tcPr/>
                </a:tc>
                <a:tc hMerge="1">
                  <a:txBody>
                    <a:bodyPr/>
                    <a:lstStyle/>
                    <a:p>
                      <a:endParaRPr lang="ru-RU"/>
                    </a:p>
                  </a:txBody>
                  <a:tcPr/>
                </a:tc>
                <a:tc gridSpan="5">
                  <a:txBody>
                    <a:bodyPr/>
                    <a:lstStyle/>
                    <a:p>
                      <a:pPr algn="ctr" fontAlgn="b"/>
                      <a:r>
                        <a:rPr lang="en-US" sz="800" b="1" i="0" u="none" strike="noStrike">
                          <a:solidFill>
                            <a:srgbClr val="FFFFFF"/>
                          </a:solidFill>
                          <a:effectLst/>
                          <a:latin typeface="Calibri"/>
                        </a:rPr>
                        <a:t>Monthly cost of employment, USD</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F81BD"/>
                    </a:solidFill>
                  </a:tcPr>
                </a:tc>
                <a:tc hMerge="1">
                  <a:txBody>
                    <a:bodyPr/>
                    <a:lstStyle/>
                    <a:p>
                      <a:endParaRPr lang="ru-RU"/>
                    </a:p>
                  </a:txBody>
                  <a:tcPr/>
                </a:tc>
                <a:tc hMerge="1">
                  <a:txBody>
                    <a:bodyPr/>
                    <a:lstStyle/>
                    <a:p>
                      <a:endParaRPr lang="ru-RU"/>
                    </a:p>
                  </a:txBody>
                  <a:tcPr/>
                </a:tc>
                <a:tc hMerge="1">
                  <a:txBody>
                    <a:bodyPr/>
                    <a:lstStyle/>
                    <a:p>
                      <a:endParaRPr lang="ru-RU"/>
                    </a:p>
                  </a:txBody>
                  <a:tcPr/>
                </a:tc>
                <a:tc hMerge="1">
                  <a:txBody>
                    <a:bodyPr/>
                    <a:lstStyle/>
                    <a:p>
                      <a:endParaRPr lang="ru-RU"/>
                    </a:p>
                  </a:txBody>
                  <a:tcPr/>
                </a:tc>
                <a:extLst>
                  <a:ext uri="{0D108BD9-81ED-4DB2-BD59-A6C34878D82A}">
                    <a16:rowId xmlns:a16="http://schemas.microsoft.com/office/drawing/2014/main" val="10000"/>
                  </a:ext>
                </a:extLst>
              </a:tr>
              <a:tr h="115229">
                <a:tc vMerge="1">
                  <a:txBody>
                    <a:bodyPr/>
                    <a:lstStyle/>
                    <a:p>
                      <a:endParaRPr lang="ru-RU"/>
                    </a:p>
                  </a:txBody>
                  <a:tcPr/>
                </a:tc>
                <a:tc vMerge="1">
                  <a:txBody>
                    <a:bodyPr/>
                    <a:lstStyle/>
                    <a:p>
                      <a:endParaRPr lang="ru-RU"/>
                    </a:p>
                  </a:txBody>
                  <a:tcPr/>
                </a:tc>
                <a:tc>
                  <a:txBody>
                    <a:bodyPr/>
                    <a:lstStyle/>
                    <a:p>
                      <a:pPr algn="ctr" fontAlgn="b"/>
                      <a:r>
                        <a:rPr lang="en-US" sz="800" b="1" i="0" u="none" strike="noStrike">
                          <a:solidFill>
                            <a:srgbClr val="FFFFFF"/>
                          </a:solidFill>
                          <a:effectLst/>
                          <a:latin typeface="Calibri"/>
                        </a:rPr>
                        <a:t>EOY 1</a:t>
                      </a:r>
                    </a:p>
                  </a:txBody>
                  <a:tcPr marL="18000" marR="1800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4F81BD"/>
                    </a:solidFill>
                  </a:tcPr>
                </a:tc>
                <a:tc>
                  <a:txBody>
                    <a:bodyPr/>
                    <a:lstStyle/>
                    <a:p>
                      <a:pPr algn="ctr" fontAlgn="b"/>
                      <a:r>
                        <a:rPr lang="en-US" sz="800" b="1" i="0" u="none" strike="noStrike">
                          <a:solidFill>
                            <a:srgbClr val="FFFFFF"/>
                          </a:solidFill>
                          <a:effectLst/>
                          <a:latin typeface="Calibri"/>
                        </a:rPr>
                        <a:t>EOY 2</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4F81BD"/>
                    </a:solidFill>
                  </a:tcPr>
                </a:tc>
                <a:tc>
                  <a:txBody>
                    <a:bodyPr/>
                    <a:lstStyle/>
                    <a:p>
                      <a:pPr algn="ctr" fontAlgn="b"/>
                      <a:r>
                        <a:rPr lang="en-US" sz="800" b="1" i="0" u="none" strike="noStrike">
                          <a:solidFill>
                            <a:srgbClr val="FFFFFF"/>
                          </a:solidFill>
                          <a:effectLst/>
                          <a:latin typeface="Calibri"/>
                        </a:rPr>
                        <a:t>EOY 3</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4F81BD"/>
                    </a:solidFill>
                  </a:tcPr>
                </a:tc>
                <a:tc>
                  <a:txBody>
                    <a:bodyPr/>
                    <a:lstStyle/>
                    <a:p>
                      <a:pPr algn="ctr" fontAlgn="b"/>
                      <a:r>
                        <a:rPr lang="en-US" sz="800" b="1" i="0" u="none" strike="noStrike">
                          <a:solidFill>
                            <a:srgbClr val="FFFFFF"/>
                          </a:solidFill>
                          <a:effectLst/>
                          <a:latin typeface="Calibri"/>
                        </a:rPr>
                        <a:t>EOY 4</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4F81BD"/>
                    </a:solidFill>
                  </a:tcPr>
                </a:tc>
                <a:tc>
                  <a:txBody>
                    <a:bodyPr/>
                    <a:lstStyle/>
                    <a:p>
                      <a:pPr algn="ctr" fontAlgn="b"/>
                      <a:r>
                        <a:rPr lang="en-US" sz="800" b="1" i="0" u="none" strike="noStrike">
                          <a:solidFill>
                            <a:srgbClr val="FFFFFF"/>
                          </a:solidFill>
                          <a:effectLst/>
                          <a:latin typeface="Calibri"/>
                        </a:rPr>
                        <a:t>EOY 5</a:t>
                      </a:r>
                    </a:p>
                  </a:txBody>
                  <a:tcPr marL="18000" marR="1800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4F81BD"/>
                    </a:solidFill>
                  </a:tcPr>
                </a:tc>
                <a:tc>
                  <a:txBody>
                    <a:bodyPr/>
                    <a:lstStyle/>
                    <a:p>
                      <a:pPr algn="ctr" fontAlgn="b"/>
                      <a:r>
                        <a:rPr lang="en-US" sz="800" b="1" i="0" u="none" strike="noStrike">
                          <a:solidFill>
                            <a:srgbClr val="FFFFFF"/>
                          </a:solidFill>
                          <a:effectLst/>
                          <a:latin typeface="Calibri"/>
                        </a:rPr>
                        <a:t>EOY 1</a:t>
                      </a:r>
                    </a:p>
                  </a:txBody>
                  <a:tcPr marL="18000" marR="1800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4F81BD"/>
                    </a:solidFill>
                  </a:tcPr>
                </a:tc>
                <a:tc>
                  <a:txBody>
                    <a:bodyPr/>
                    <a:lstStyle/>
                    <a:p>
                      <a:pPr algn="ctr" fontAlgn="b"/>
                      <a:r>
                        <a:rPr lang="en-US" sz="800" b="1" i="0" u="none" strike="noStrike">
                          <a:solidFill>
                            <a:srgbClr val="FFFFFF"/>
                          </a:solidFill>
                          <a:effectLst/>
                          <a:latin typeface="Calibri"/>
                        </a:rPr>
                        <a:t>EOY 2</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4F81BD"/>
                    </a:solidFill>
                  </a:tcPr>
                </a:tc>
                <a:tc>
                  <a:txBody>
                    <a:bodyPr/>
                    <a:lstStyle/>
                    <a:p>
                      <a:pPr algn="ctr" fontAlgn="b"/>
                      <a:r>
                        <a:rPr lang="en-US" sz="800" b="1" i="0" u="none" strike="noStrike">
                          <a:solidFill>
                            <a:srgbClr val="FFFFFF"/>
                          </a:solidFill>
                          <a:effectLst/>
                          <a:latin typeface="Calibri"/>
                        </a:rPr>
                        <a:t>EOY 3</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4F81BD"/>
                    </a:solidFill>
                  </a:tcPr>
                </a:tc>
                <a:tc>
                  <a:txBody>
                    <a:bodyPr/>
                    <a:lstStyle/>
                    <a:p>
                      <a:pPr algn="ctr" fontAlgn="b"/>
                      <a:r>
                        <a:rPr lang="en-US" sz="800" b="1" i="0" u="none" strike="noStrike">
                          <a:solidFill>
                            <a:srgbClr val="FFFFFF"/>
                          </a:solidFill>
                          <a:effectLst/>
                          <a:latin typeface="Calibri"/>
                        </a:rPr>
                        <a:t>EOY 4</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4F81BD"/>
                    </a:solidFill>
                  </a:tcPr>
                </a:tc>
                <a:tc>
                  <a:txBody>
                    <a:bodyPr/>
                    <a:lstStyle/>
                    <a:p>
                      <a:pPr algn="ctr" fontAlgn="b"/>
                      <a:r>
                        <a:rPr lang="en-US" sz="800" b="1" i="0" u="none" strike="noStrike">
                          <a:solidFill>
                            <a:srgbClr val="FFFFFF"/>
                          </a:solidFill>
                          <a:effectLst/>
                          <a:latin typeface="Calibri"/>
                        </a:rPr>
                        <a:t>EOY 5</a:t>
                      </a:r>
                    </a:p>
                  </a:txBody>
                  <a:tcPr marL="18000" marR="1800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4F81BD"/>
                    </a:solidFill>
                  </a:tcPr>
                </a:tc>
                <a:extLst>
                  <a:ext uri="{0D108BD9-81ED-4DB2-BD59-A6C34878D82A}">
                    <a16:rowId xmlns:a16="http://schemas.microsoft.com/office/drawing/2014/main" val="10001"/>
                  </a:ext>
                </a:extLst>
              </a:tr>
              <a:tr h="115229">
                <a:tc>
                  <a:txBody>
                    <a:bodyPr/>
                    <a:lstStyle/>
                    <a:p>
                      <a:pPr algn="l" fontAlgn="b"/>
                      <a:r>
                        <a:rPr lang="en-US" sz="800" b="1" i="0" u="none" strike="noStrike">
                          <a:solidFill>
                            <a:srgbClr val="FFFFFF"/>
                          </a:solidFill>
                          <a:effectLst/>
                          <a:latin typeface="Calibri"/>
                        </a:rPr>
                        <a:t>Total staff (fixed+variable)</a:t>
                      </a:r>
                    </a:p>
                  </a:txBody>
                  <a:tcPr marL="18000" marR="1800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4F81BD"/>
                    </a:solidFill>
                  </a:tcPr>
                </a:tc>
                <a:tc>
                  <a:txBody>
                    <a:bodyPr/>
                    <a:lstStyle/>
                    <a:p>
                      <a:pPr algn="l" fontAlgn="b"/>
                      <a:r>
                        <a:rPr lang="ru-RU" sz="800" b="1" i="0" u="none" strike="noStrike">
                          <a:solidFill>
                            <a:srgbClr val="FFFFFF"/>
                          </a:solidFill>
                          <a:effectLst/>
                          <a:latin typeface="Calibri"/>
                        </a:rPr>
                        <a:t> </a:t>
                      </a:r>
                    </a:p>
                  </a:txBody>
                  <a:tcPr marL="18000" marR="1800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4F81BD"/>
                    </a:solidFill>
                  </a:tcPr>
                </a:tc>
                <a:tc>
                  <a:txBody>
                    <a:bodyPr/>
                    <a:lstStyle/>
                    <a:p>
                      <a:pPr algn="r" fontAlgn="b"/>
                      <a:r>
                        <a:rPr lang="ru-RU" sz="800" b="1" i="0" u="none" strike="noStrike">
                          <a:solidFill>
                            <a:srgbClr val="FFFFFF"/>
                          </a:solidFill>
                          <a:effectLst/>
                          <a:latin typeface="Calibri"/>
                        </a:rPr>
                        <a:t>63</a:t>
                      </a:r>
                    </a:p>
                  </a:txBody>
                  <a:tcPr marL="18000" marR="1800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4F81BD"/>
                    </a:solidFill>
                  </a:tcPr>
                </a:tc>
                <a:tc>
                  <a:txBody>
                    <a:bodyPr/>
                    <a:lstStyle/>
                    <a:p>
                      <a:pPr algn="r" fontAlgn="b"/>
                      <a:r>
                        <a:rPr lang="ru-RU" sz="800" b="1" i="0" u="none" strike="noStrike">
                          <a:solidFill>
                            <a:srgbClr val="FFFFFF"/>
                          </a:solidFill>
                          <a:effectLst/>
                          <a:latin typeface="Calibri"/>
                        </a:rPr>
                        <a:t>141</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4F81BD"/>
                    </a:solidFill>
                  </a:tcPr>
                </a:tc>
                <a:tc>
                  <a:txBody>
                    <a:bodyPr/>
                    <a:lstStyle/>
                    <a:p>
                      <a:pPr algn="r" fontAlgn="b"/>
                      <a:r>
                        <a:rPr lang="ru-RU" sz="800" b="1" i="0" u="none" strike="noStrike">
                          <a:solidFill>
                            <a:srgbClr val="FFFFFF"/>
                          </a:solidFill>
                          <a:effectLst/>
                          <a:latin typeface="Calibri"/>
                        </a:rPr>
                        <a:t>183</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4F81BD"/>
                    </a:solidFill>
                  </a:tcPr>
                </a:tc>
                <a:tc>
                  <a:txBody>
                    <a:bodyPr/>
                    <a:lstStyle/>
                    <a:p>
                      <a:pPr algn="r" fontAlgn="b"/>
                      <a:r>
                        <a:rPr lang="ru-RU" sz="800" b="1" i="0" u="none" strike="noStrike">
                          <a:solidFill>
                            <a:srgbClr val="FFFFFF"/>
                          </a:solidFill>
                          <a:effectLst/>
                          <a:latin typeface="Calibri"/>
                        </a:rPr>
                        <a:t>234</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4F81BD"/>
                    </a:solidFill>
                  </a:tcPr>
                </a:tc>
                <a:tc>
                  <a:txBody>
                    <a:bodyPr/>
                    <a:lstStyle/>
                    <a:p>
                      <a:pPr algn="r" fontAlgn="b"/>
                      <a:r>
                        <a:rPr lang="ru-RU" sz="800" b="1" i="0" u="none" strike="noStrike">
                          <a:solidFill>
                            <a:srgbClr val="FFFFFF"/>
                          </a:solidFill>
                          <a:effectLst/>
                          <a:latin typeface="Calibri"/>
                        </a:rPr>
                        <a:t>249</a:t>
                      </a:r>
                    </a:p>
                  </a:txBody>
                  <a:tcPr marL="18000" marR="1800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4F81BD"/>
                    </a:solidFill>
                  </a:tcPr>
                </a:tc>
                <a:tc>
                  <a:txBody>
                    <a:bodyPr/>
                    <a:lstStyle/>
                    <a:p>
                      <a:pPr algn="r" fontAlgn="b"/>
                      <a:r>
                        <a:rPr lang="ru-RU" sz="800" b="1" i="0" u="none" strike="noStrike">
                          <a:solidFill>
                            <a:srgbClr val="FFFFFF"/>
                          </a:solidFill>
                          <a:effectLst/>
                          <a:latin typeface="Calibri"/>
                        </a:rPr>
                        <a:t>54 250</a:t>
                      </a:r>
                    </a:p>
                  </a:txBody>
                  <a:tcPr marL="18000" marR="1800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4F81BD"/>
                    </a:solidFill>
                  </a:tcPr>
                </a:tc>
                <a:tc>
                  <a:txBody>
                    <a:bodyPr/>
                    <a:lstStyle/>
                    <a:p>
                      <a:pPr algn="r" fontAlgn="b"/>
                      <a:r>
                        <a:rPr lang="ru-RU" sz="800" b="1" i="0" u="none" strike="noStrike">
                          <a:solidFill>
                            <a:srgbClr val="FFFFFF"/>
                          </a:solidFill>
                          <a:effectLst/>
                          <a:latin typeface="Calibri"/>
                        </a:rPr>
                        <a:t>81 190</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4F81BD"/>
                    </a:solidFill>
                  </a:tcPr>
                </a:tc>
                <a:tc>
                  <a:txBody>
                    <a:bodyPr/>
                    <a:lstStyle/>
                    <a:p>
                      <a:pPr algn="r" fontAlgn="b"/>
                      <a:r>
                        <a:rPr lang="ru-RU" sz="800" b="1" i="0" u="none" strike="noStrike">
                          <a:solidFill>
                            <a:srgbClr val="FFFFFF"/>
                          </a:solidFill>
                          <a:effectLst/>
                          <a:latin typeface="Calibri"/>
                        </a:rPr>
                        <a:t>95 630</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4F81BD"/>
                    </a:solidFill>
                  </a:tcPr>
                </a:tc>
                <a:tc>
                  <a:txBody>
                    <a:bodyPr/>
                    <a:lstStyle/>
                    <a:p>
                      <a:pPr algn="r" fontAlgn="b"/>
                      <a:r>
                        <a:rPr lang="ru-RU" sz="800" b="1" i="0" u="none" strike="noStrike">
                          <a:solidFill>
                            <a:srgbClr val="FFFFFF"/>
                          </a:solidFill>
                          <a:effectLst/>
                          <a:latin typeface="Calibri"/>
                        </a:rPr>
                        <a:t>113 060</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4F81BD"/>
                    </a:solidFill>
                  </a:tcPr>
                </a:tc>
                <a:tc>
                  <a:txBody>
                    <a:bodyPr/>
                    <a:lstStyle/>
                    <a:p>
                      <a:pPr algn="r" fontAlgn="b"/>
                      <a:r>
                        <a:rPr lang="ru-RU" sz="800" b="1" i="0" u="none" strike="noStrike">
                          <a:solidFill>
                            <a:srgbClr val="FFFFFF"/>
                          </a:solidFill>
                          <a:effectLst/>
                          <a:latin typeface="Calibri"/>
                        </a:rPr>
                        <a:t>118 170</a:t>
                      </a:r>
                    </a:p>
                  </a:txBody>
                  <a:tcPr marL="18000" marR="1800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4F81BD"/>
                    </a:solidFill>
                  </a:tcPr>
                </a:tc>
                <a:extLst>
                  <a:ext uri="{0D108BD9-81ED-4DB2-BD59-A6C34878D82A}">
                    <a16:rowId xmlns:a16="http://schemas.microsoft.com/office/drawing/2014/main" val="10002"/>
                  </a:ext>
                </a:extLst>
              </a:tr>
              <a:tr h="109742">
                <a:tc>
                  <a:txBody>
                    <a:bodyPr/>
                    <a:lstStyle/>
                    <a:p>
                      <a:pPr algn="l" fontAlgn="b"/>
                      <a:r>
                        <a:rPr lang="en-US" sz="800" b="1" i="0" u="none" strike="noStrike">
                          <a:solidFill>
                            <a:srgbClr val="000000"/>
                          </a:solidFill>
                          <a:effectLst/>
                          <a:latin typeface="Calibri"/>
                        </a:rPr>
                        <a:t>Total fixed staff</a:t>
                      </a:r>
                    </a:p>
                  </a:txBody>
                  <a:tcPr marL="18000" marR="1800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8CCE4"/>
                    </a:solidFill>
                  </a:tcPr>
                </a:tc>
                <a:tc>
                  <a:txBody>
                    <a:bodyPr/>
                    <a:lstStyle/>
                    <a:p>
                      <a:pPr algn="l" fontAlgn="b"/>
                      <a:r>
                        <a:rPr lang="ru-RU" sz="800" b="1" i="0" u="none" strike="noStrike">
                          <a:solidFill>
                            <a:srgbClr val="000000"/>
                          </a:solidFill>
                          <a:effectLst/>
                          <a:latin typeface="Calibri"/>
                        </a:rPr>
                        <a:t> </a:t>
                      </a:r>
                    </a:p>
                  </a:txBody>
                  <a:tcPr marL="18000" marR="1800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8CCE4"/>
                    </a:solidFill>
                  </a:tcPr>
                </a:tc>
                <a:tc>
                  <a:txBody>
                    <a:bodyPr/>
                    <a:lstStyle/>
                    <a:p>
                      <a:pPr algn="r" fontAlgn="b"/>
                      <a:r>
                        <a:rPr lang="ru-RU" sz="800" b="1" i="0" u="none" strike="noStrike">
                          <a:solidFill>
                            <a:srgbClr val="000000"/>
                          </a:solidFill>
                          <a:effectLst/>
                          <a:latin typeface="Calibri"/>
                        </a:rPr>
                        <a:t>23</a:t>
                      </a:r>
                    </a:p>
                  </a:txBody>
                  <a:tcPr marL="18000" marR="1800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8CCE4"/>
                    </a:solidFill>
                  </a:tcPr>
                </a:tc>
                <a:tc>
                  <a:txBody>
                    <a:bodyPr/>
                    <a:lstStyle/>
                    <a:p>
                      <a:pPr algn="r" fontAlgn="b"/>
                      <a:r>
                        <a:rPr lang="ru-RU" sz="800" b="1" i="0" u="none" strike="noStrike">
                          <a:solidFill>
                            <a:srgbClr val="000000"/>
                          </a:solidFill>
                          <a:effectLst/>
                          <a:latin typeface="Calibri"/>
                        </a:rPr>
                        <a:t>23</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8CCE4"/>
                    </a:solidFill>
                  </a:tcPr>
                </a:tc>
                <a:tc>
                  <a:txBody>
                    <a:bodyPr/>
                    <a:lstStyle/>
                    <a:p>
                      <a:pPr algn="r" fontAlgn="b"/>
                      <a:r>
                        <a:rPr lang="ru-RU" sz="800" b="1" i="0" u="none" strike="noStrike">
                          <a:solidFill>
                            <a:srgbClr val="000000"/>
                          </a:solidFill>
                          <a:effectLst/>
                          <a:latin typeface="Calibri"/>
                        </a:rPr>
                        <a:t>23</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8CCE4"/>
                    </a:solidFill>
                  </a:tcPr>
                </a:tc>
                <a:tc>
                  <a:txBody>
                    <a:bodyPr/>
                    <a:lstStyle/>
                    <a:p>
                      <a:pPr algn="r" fontAlgn="b"/>
                      <a:r>
                        <a:rPr lang="ru-RU" sz="800" b="1" i="0" u="none" strike="noStrike">
                          <a:solidFill>
                            <a:srgbClr val="000000"/>
                          </a:solidFill>
                          <a:effectLst/>
                          <a:latin typeface="Calibri"/>
                        </a:rPr>
                        <a:t>23</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8CCE4"/>
                    </a:solidFill>
                  </a:tcPr>
                </a:tc>
                <a:tc>
                  <a:txBody>
                    <a:bodyPr/>
                    <a:lstStyle/>
                    <a:p>
                      <a:pPr algn="r" fontAlgn="b"/>
                      <a:r>
                        <a:rPr lang="ru-RU" sz="800" b="1" i="0" u="none" strike="noStrike">
                          <a:solidFill>
                            <a:srgbClr val="000000"/>
                          </a:solidFill>
                          <a:effectLst/>
                          <a:latin typeface="Calibri"/>
                        </a:rPr>
                        <a:t>23</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8CCE4"/>
                    </a:solidFill>
                  </a:tcPr>
                </a:tc>
                <a:tc>
                  <a:txBody>
                    <a:bodyPr/>
                    <a:lstStyle/>
                    <a:p>
                      <a:pPr algn="r" fontAlgn="b"/>
                      <a:r>
                        <a:rPr lang="ru-RU" sz="800" b="1" i="0" u="none" strike="noStrike">
                          <a:solidFill>
                            <a:srgbClr val="000000"/>
                          </a:solidFill>
                          <a:effectLst/>
                          <a:latin typeface="Calibri"/>
                        </a:rPr>
                        <a:t>40 050</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8CCE4"/>
                    </a:solidFill>
                  </a:tcPr>
                </a:tc>
                <a:tc>
                  <a:txBody>
                    <a:bodyPr/>
                    <a:lstStyle/>
                    <a:p>
                      <a:pPr algn="r" fontAlgn="b"/>
                      <a:r>
                        <a:rPr lang="ru-RU" sz="800" b="1" i="0" u="none" strike="noStrike">
                          <a:solidFill>
                            <a:srgbClr val="000000"/>
                          </a:solidFill>
                          <a:effectLst/>
                          <a:latin typeface="Calibri"/>
                        </a:rPr>
                        <a:t>40 050</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8CCE4"/>
                    </a:solidFill>
                  </a:tcPr>
                </a:tc>
                <a:tc>
                  <a:txBody>
                    <a:bodyPr/>
                    <a:lstStyle/>
                    <a:p>
                      <a:pPr algn="r" fontAlgn="b"/>
                      <a:r>
                        <a:rPr lang="ru-RU" sz="800" b="1" i="0" u="none" strike="noStrike">
                          <a:solidFill>
                            <a:srgbClr val="000000"/>
                          </a:solidFill>
                          <a:effectLst/>
                          <a:latin typeface="Calibri"/>
                        </a:rPr>
                        <a:t>40 050</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8CCE4"/>
                    </a:solidFill>
                  </a:tcPr>
                </a:tc>
                <a:tc>
                  <a:txBody>
                    <a:bodyPr/>
                    <a:lstStyle/>
                    <a:p>
                      <a:pPr algn="r" fontAlgn="b"/>
                      <a:r>
                        <a:rPr lang="ru-RU" sz="800" b="1" i="0" u="none" strike="noStrike">
                          <a:solidFill>
                            <a:srgbClr val="000000"/>
                          </a:solidFill>
                          <a:effectLst/>
                          <a:latin typeface="Calibri"/>
                        </a:rPr>
                        <a:t>40 050</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8CCE4"/>
                    </a:solidFill>
                  </a:tcPr>
                </a:tc>
                <a:tc>
                  <a:txBody>
                    <a:bodyPr/>
                    <a:lstStyle/>
                    <a:p>
                      <a:pPr algn="r" fontAlgn="b"/>
                      <a:r>
                        <a:rPr lang="ru-RU" sz="800" b="1" i="0" u="none" strike="noStrike">
                          <a:solidFill>
                            <a:srgbClr val="000000"/>
                          </a:solidFill>
                          <a:effectLst/>
                          <a:latin typeface="Calibri"/>
                        </a:rPr>
                        <a:t>40 050</a:t>
                      </a:r>
                    </a:p>
                  </a:txBody>
                  <a:tcPr marL="18000" marR="1800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8CCE4"/>
                    </a:solidFill>
                  </a:tcPr>
                </a:tc>
                <a:extLst>
                  <a:ext uri="{0D108BD9-81ED-4DB2-BD59-A6C34878D82A}">
                    <a16:rowId xmlns:a16="http://schemas.microsoft.com/office/drawing/2014/main" val="10003"/>
                  </a:ext>
                </a:extLst>
              </a:tr>
              <a:tr h="109742">
                <a:tc>
                  <a:txBody>
                    <a:bodyPr/>
                    <a:lstStyle/>
                    <a:p>
                      <a:pPr algn="l" fontAlgn="b"/>
                      <a:r>
                        <a:rPr lang="en-US" sz="800" b="0" i="0" u="none" strike="noStrike">
                          <a:solidFill>
                            <a:srgbClr val="000000"/>
                          </a:solidFill>
                          <a:effectLst/>
                          <a:latin typeface="Calibri"/>
                        </a:rPr>
                        <a:t>Mangement and direct reports</a:t>
                      </a:r>
                    </a:p>
                  </a:txBody>
                  <a:tcPr marL="18000" marR="1800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ru-RU" sz="800" b="0" i="0" u="none" strike="noStrike">
                          <a:solidFill>
                            <a:srgbClr val="000000"/>
                          </a:solidFill>
                          <a:effectLst/>
                          <a:latin typeface="Calibri"/>
                        </a:rPr>
                        <a:t> </a:t>
                      </a:r>
                    </a:p>
                  </a:txBody>
                  <a:tcPr marL="18000" marR="1800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800" b="0" i="0" u="none" strike="noStrike">
                          <a:solidFill>
                            <a:srgbClr val="000000"/>
                          </a:solidFill>
                          <a:effectLst/>
                          <a:latin typeface="Calibri"/>
                        </a:rPr>
                        <a:t>5</a:t>
                      </a:r>
                    </a:p>
                  </a:txBody>
                  <a:tcPr marL="18000" marR="1800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800" b="0" i="0" u="none" strike="noStrike">
                          <a:solidFill>
                            <a:srgbClr val="000000"/>
                          </a:solidFill>
                          <a:effectLst/>
                          <a:latin typeface="Calibri"/>
                        </a:rPr>
                        <a:t>5</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800" b="0" i="0" u="none" strike="noStrike">
                          <a:solidFill>
                            <a:srgbClr val="000000"/>
                          </a:solidFill>
                          <a:effectLst/>
                          <a:latin typeface="Calibri"/>
                        </a:rPr>
                        <a:t>5</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800" b="0" i="0" u="none" strike="noStrike">
                          <a:solidFill>
                            <a:srgbClr val="000000"/>
                          </a:solidFill>
                          <a:effectLst/>
                          <a:latin typeface="Calibri"/>
                        </a:rPr>
                        <a:t>5</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800" b="0" i="0" u="none" strike="noStrike">
                          <a:solidFill>
                            <a:srgbClr val="000000"/>
                          </a:solidFill>
                          <a:effectLst/>
                          <a:latin typeface="Calibri"/>
                        </a:rPr>
                        <a:t>5</a:t>
                      </a:r>
                    </a:p>
                  </a:txBody>
                  <a:tcPr marL="18000" marR="1800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800" b="0" i="0" u="none" strike="noStrike">
                          <a:solidFill>
                            <a:srgbClr val="000000"/>
                          </a:solidFill>
                          <a:effectLst/>
                          <a:latin typeface="Calibri"/>
                        </a:rPr>
                        <a:t>15 700</a:t>
                      </a:r>
                    </a:p>
                  </a:txBody>
                  <a:tcPr marL="18000" marR="1800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800" b="0" i="0" u="none" strike="noStrike">
                          <a:solidFill>
                            <a:srgbClr val="000000"/>
                          </a:solidFill>
                          <a:effectLst/>
                          <a:latin typeface="Calibri"/>
                        </a:rPr>
                        <a:t>15 700</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800" b="0" i="0" u="none" strike="noStrike">
                          <a:solidFill>
                            <a:srgbClr val="000000"/>
                          </a:solidFill>
                          <a:effectLst/>
                          <a:latin typeface="Calibri"/>
                        </a:rPr>
                        <a:t>15 700</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800" b="0" i="0" u="none" strike="noStrike">
                          <a:solidFill>
                            <a:srgbClr val="000000"/>
                          </a:solidFill>
                          <a:effectLst/>
                          <a:latin typeface="Calibri"/>
                        </a:rPr>
                        <a:t>15 700</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800" b="0" i="0" u="none" strike="noStrike">
                          <a:solidFill>
                            <a:srgbClr val="000000"/>
                          </a:solidFill>
                          <a:effectLst/>
                          <a:latin typeface="Calibri"/>
                        </a:rPr>
                        <a:t>15 700</a:t>
                      </a:r>
                    </a:p>
                  </a:txBody>
                  <a:tcPr marL="18000" marR="1800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extLst>
                  <a:ext uri="{0D108BD9-81ED-4DB2-BD59-A6C34878D82A}">
                    <a16:rowId xmlns:a16="http://schemas.microsoft.com/office/drawing/2014/main" val="10004"/>
                  </a:ext>
                </a:extLst>
              </a:tr>
              <a:tr h="109742">
                <a:tc>
                  <a:txBody>
                    <a:bodyPr/>
                    <a:lstStyle/>
                    <a:p>
                      <a:pPr algn="l" fontAlgn="b"/>
                      <a:r>
                        <a:rPr lang="en-US" sz="800" b="0" i="0" u="none" strike="noStrike">
                          <a:solidFill>
                            <a:srgbClr val="000000"/>
                          </a:solidFill>
                          <a:effectLst/>
                          <a:latin typeface="Calibri"/>
                        </a:rPr>
                        <a:t>Country Manager</a:t>
                      </a:r>
                    </a:p>
                  </a:txBody>
                  <a:tcPr marL="18000" marR="1800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7 000</a:t>
                      </a:r>
                    </a:p>
                  </a:txBody>
                  <a:tcPr marL="18000" marR="1800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1</a:t>
                      </a:r>
                    </a:p>
                  </a:txBody>
                  <a:tcPr marL="18000" marR="1800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1</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1</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1</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1</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7 000</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7 000</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7 000</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7 000</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7 000</a:t>
                      </a:r>
                    </a:p>
                  </a:txBody>
                  <a:tcPr marL="18000" marR="1800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109742">
                <a:tc>
                  <a:txBody>
                    <a:bodyPr/>
                    <a:lstStyle/>
                    <a:p>
                      <a:pPr algn="l" fontAlgn="b"/>
                      <a:r>
                        <a:rPr lang="en-US" sz="800" b="0" i="0" u="none" strike="noStrike">
                          <a:solidFill>
                            <a:srgbClr val="000000"/>
                          </a:solidFill>
                          <a:effectLst/>
                          <a:latin typeface="Calibri"/>
                        </a:rPr>
                        <a:t>CEO</a:t>
                      </a:r>
                    </a:p>
                  </a:txBody>
                  <a:tcPr marL="18000" marR="1800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6 500</a:t>
                      </a:r>
                    </a:p>
                  </a:txBody>
                  <a:tcPr marL="18000" marR="1800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1</a:t>
                      </a:r>
                    </a:p>
                  </a:txBody>
                  <a:tcPr marL="18000" marR="1800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1</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1</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1</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1</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6 500</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6 500</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6 500</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6 500</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6 500</a:t>
                      </a:r>
                    </a:p>
                  </a:txBody>
                  <a:tcPr marL="18000" marR="1800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109742">
                <a:tc>
                  <a:txBody>
                    <a:bodyPr/>
                    <a:lstStyle/>
                    <a:p>
                      <a:pPr algn="l" fontAlgn="b"/>
                      <a:r>
                        <a:rPr lang="en-US" sz="800" b="0" i="0" u="none" strike="noStrike">
                          <a:solidFill>
                            <a:srgbClr val="000000"/>
                          </a:solidFill>
                          <a:effectLst/>
                          <a:latin typeface="Calibri"/>
                        </a:rPr>
                        <a:t>Business assistant</a:t>
                      </a:r>
                    </a:p>
                  </a:txBody>
                  <a:tcPr marL="18000" marR="1800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350</a:t>
                      </a:r>
                    </a:p>
                  </a:txBody>
                  <a:tcPr marL="18000" marR="1800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1</a:t>
                      </a:r>
                    </a:p>
                  </a:txBody>
                  <a:tcPr marL="18000" marR="1800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1</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1</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1</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1</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350</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350</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350</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350</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350</a:t>
                      </a:r>
                    </a:p>
                  </a:txBody>
                  <a:tcPr marL="18000" marR="1800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109742">
                <a:tc>
                  <a:txBody>
                    <a:bodyPr/>
                    <a:lstStyle/>
                    <a:p>
                      <a:pPr algn="l" fontAlgn="b"/>
                      <a:r>
                        <a:rPr lang="en-US" sz="800" b="0" i="0" u="none" strike="noStrike">
                          <a:solidFill>
                            <a:srgbClr val="000000"/>
                          </a:solidFill>
                          <a:effectLst/>
                          <a:latin typeface="Calibri"/>
                        </a:rPr>
                        <a:t>Quality control manager</a:t>
                      </a:r>
                    </a:p>
                  </a:txBody>
                  <a:tcPr marL="18000" marR="1800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850</a:t>
                      </a:r>
                    </a:p>
                  </a:txBody>
                  <a:tcPr marL="18000" marR="1800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1</a:t>
                      </a:r>
                    </a:p>
                  </a:txBody>
                  <a:tcPr marL="18000" marR="1800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1</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1</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1</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1</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850</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850</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850</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850</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850</a:t>
                      </a:r>
                    </a:p>
                  </a:txBody>
                  <a:tcPr marL="18000" marR="1800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109742">
                <a:tc>
                  <a:txBody>
                    <a:bodyPr/>
                    <a:lstStyle/>
                    <a:p>
                      <a:pPr algn="l" fontAlgn="b"/>
                      <a:r>
                        <a:rPr lang="en-US" sz="800" b="0" i="0" u="none" strike="noStrike">
                          <a:solidFill>
                            <a:srgbClr val="000000"/>
                          </a:solidFill>
                          <a:effectLst/>
                          <a:latin typeface="Calibri"/>
                        </a:rPr>
                        <a:t>Business development manager</a:t>
                      </a:r>
                    </a:p>
                  </a:txBody>
                  <a:tcPr marL="18000" marR="1800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1 000</a:t>
                      </a:r>
                    </a:p>
                  </a:txBody>
                  <a:tcPr marL="18000" marR="1800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1</a:t>
                      </a:r>
                    </a:p>
                  </a:txBody>
                  <a:tcPr marL="18000" marR="1800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1</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1</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1</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1</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1 000</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1 000</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1 000</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1 000</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1 000</a:t>
                      </a:r>
                    </a:p>
                  </a:txBody>
                  <a:tcPr marL="18000" marR="1800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109742">
                <a:tc>
                  <a:txBody>
                    <a:bodyPr/>
                    <a:lstStyle/>
                    <a:p>
                      <a:pPr algn="l" fontAlgn="b"/>
                      <a:r>
                        <a:rPr lang="en-US" sz="800" b="0" i="0" u="none" strike="noStrike">
                          <a:solidFill>
                            <a:srgbClr val="000000"/>
                          </a:solidFill>
                          <a:effectLst/>
                          <a:latin typeface="Calibri"/>
                        </a:rPr>
                        <a:t>Operations department</a:t>
                      </a:r>
                    </a:p>
                  </a:txBody>
                  <a:tcPr marL="18000" marR="1800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ru-RU" sz="800" b="0" i="0" u="none" strike="noStrike">
                          <a:solidFill>
                            <a:srgbClr val="000000"/>
                          </a:solidFill>
                          <a:effectLst/>
                          <a:latin typeface="Calibri"/>
                        </a:rPr>
                        <a:t> </a:t>
                      </a:r>
                    </a:p>
                  </a:txBody>
                  <a:tcPr marL="18000" marR="1800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800" b="0" i="0" u="none" strike="noStrike">
                          <a:solidFill>
                            <a:srgbClr val="000000"/>
                          </a:solidFill>
                          <a:effectLst/>
                          <a:latin typeface="Calibri"/>
                        </a:rPr>
                        <a:t>3</a:t>
                      </a:r>
                    </a:p>
                  </a:txBody>
                  <a:tcPr marL="18000" marR="1800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800" b="0" i="0" u="none" strike="noStrike">
                          <a:solidFill>
                            <a:srgbClr val="000000"/>
                          </a:solidFill>
                          <a:effectLst/>
                          <a:latin typeface="Calibri"/>
                        </a:rPr>
                        <a:t>3</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800" b="0" i="0" u="none" strike="noStrike">
                          <a:solidFill>
                            <a:srgbClr val="000000"/>
                          </a:solidFill>
                          <a:effectLst/>
                          <a:latin typeface="Calibri"/>
                        </a:rPr>
                        <a:t>3</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800" b="0" i="0" u="none" strike="noStrike">
                          <a:solidFill>
                            <a:srgbClr val="000000"/>
                          </a:solidFill>
                          <a:effectLst/>
                          <a:latin typeface="Calibri"/>
                        </a:rPr>
                        <a:t>3</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800" b="0" i="0" u="none" strike="noStrike">
                          <a:solidFill>
                            <a:srgbClr val="000000"/>
                          </a:solidFill>
                          <a:effectLst/>
                          <a:latin typeface="Calibri"/>
                        </a:rPr>
                        <a:t>3</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800" b="0" i="0" u="none" strike="noStrike">
                          <a:solidFill>
                            <a:srgbClr val="000000"/>
                          </a:solidFill>
                          <a:effectLst/>
                          <a:latin typeface="Calibri"/>
                        </a:rPr>
                        <a:t>4 550</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800" b="0" i="0" u="none" strike="noStrike">
                          <a:solidFill>
                            <a:srgbClr val="000000"/>
                          </a:solidFill>
                          <a:effectLst/>
                          <a:latin typeface="Calibri"/>
                        </a:rPr>
                        <a:t>4 550</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800" b="0" i="0" u="none" strike="noStrike">
                          <a:solidFill>
                            <a:srgbClr val="000000"/>
                          </a:solidFill>
                          <a:effectLst/>
                          <a:latin typeface="Calibri"/>
                        </a:rPr>
                        <a:t>4 550</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800" b="0" i="0" u="none" strike="noStrike">
                          <a:solidFill>
                            <a:srgbClr val="000000"/>
                          </a:solidFill>
                          <a:effectLst/>
                          <a:latin typeface="Calibri"/>
                        </a:rPr>
                        <a:t>4 550</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800" b="0" i="0" u="none" strike="noStrike">
                          <a:solidFill>
                            <a:srgbClr val="000000"/>
                          </a:solidFill>
                          <a:effectLst/>
                          <a:latin typeface="Calibri"/>
                        </a:rPr>
                        <a:t>4 550</a:t>
                      </a:r>
                    </a:p>
                  </a:txBody>
                  <a:tcPr marL="18000" marR="1800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extLst>
                  <a:ext uri="{0D108BD9-81ED-4DB2-BD59-A6C34878D82A}">
                    <a16:rowId xmlns:a16="http://schemas.microsoft.com/office/drawing/2014/main" val="10010"/>
                  </a:ext>
                </a:extLst>
              </a:tr>
              <a:tr h="109742">
                <a:tc>
                  <a:txBody>
                    <a:bodyPr/>
                    <a:lstStyle/>
                    <a:p>
                      <a:pPr algn="l" fontAlgn="b"/>
                      <a:r>
                        <a:rPr lang="en-US" sz="800" b="0" i="0" u="none" strike="noStrike">
                          <a:solidFill>
                            <a:srgbClr val="000000"/>
                          </a:solidFill>
                          <a:effectLst/>
                          <a:latin typeface="Calibri"/>
                        </a:rPr>
                        <a:t>Chief Operational Officer</a:t>
                      </a:r>
                    </a:p>
                  </a:txBody>
                  <a:tcPr marL="18000" marR="1800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3 000</a:t>
                      </a:r>
                    </a:p>
                  </a:txBody>
                  <a:tcPr marL="18000" marR="1800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1</a:t>
                      </a:r>
                    </a:p>
                  </a:txBody>
                  <a:tcPr marL="18000" marR="1800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1</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1</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1</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1</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3 000</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3 000</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3 000</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3 000</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3 000</a:t>
                      </a:r>
                    </a:p>
                  </a:txBody>
                  <a:tcPr marL="18000" marR="1800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1"/>
                  </a:ext>
                </a:extLst>
              </a:tr>
              <a:tr h="109742">
                <a:tc>
                  <a:txBody>
                    <a:bodyPr/>
                    <a:lstStyle/>
                    <a:p>
                      <a:pPr algn="l" fontAlgn="b"/>
                      <a:r>
                        <a:rPr lang="en-US" sz="800" b="0" i="0" u="none" strike="noStrike">
                          <a:solidFill>
                            <a:srgbClr val="000000"/>
                          </a:solidFill>
                          <a:effectLst/>
                          <a:latin typeface="Calibri"/>
                        </a:rPr>
                        <a:t>Disbursement/repayment manager</a:t>
                      </a:r>
                    </a:p>
                  </a:txBody>
                  <a:tcPr marL="18000" marR="1800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450</a:t>
                      </a:r>
                    </a:p>
                  </a:txBody>
                  <a:tcPr marL="18000" marR="1800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1</a:t>
                      </a:r>
                    </a:p>
                  </a:txBody>
                  <a:tcPr marL="18000" marR="1800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1</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1</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1</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1</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450</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450</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450</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450</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450</a:t>
                      </a:r>
                    </a:p>
                  </a:txBody>
                  <a:tcPr marL="18000" marR="1800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2"/>
                  </a:ext>
                </a:extLst>
              </a:tr>
              <a:tr h="109742">
                <a:tc>
                  <a:txBody>
                    <a:bodyPr/>
                    <a:lstStyle/>
                    <a:p>
                      <a:pPr algn="l" fontAlgn="b"/>
                      <a:r>
                        <a:rPr lang="en-US" sz="800" b="0" i="0" u="none" strike="noStrike">
                          <a:solidFill>
                            <a:srgbClr val="000000"/>
                          </a:solidFill>
                          <a:effectLst/>
                          <a:latin typeface="Calibri"/>
                        </a:rPr>
                        <a:t>Call Center Manager / Phone Verification Manager</a:t>
                      </a:r>
                    </a:p>
                  </a:txBody>
                  <a:tcPr marL="18000" marR="1800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1 100</a:t>
                      </a:r>
                    </a:p>
                  </a:txBody>
                  <a:tcPr marL="18000" marR="1800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1</a:t>
                      </a:r>
                    </a:p>
                  </a:txBody>
                  <a:tcPr marL="18000" marR="1800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1</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1</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1</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1</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1 100</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1 100</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1 100</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1 100</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1 100</a:t>
                      </a:r>
                    </a:p>
                  </a:txBody>
                  <a:tcPr marL="18000" marR="1800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3"/>
                  </a:ext>
                </a:extLst>
              </a:tr>
              <a:tr h="109742">
                <a:tc>
                  <a:txBody>
                    <a:bodyPr/>
                    <a:lstStyle/>
                    <a:p>
                      <a:pPr algn="l" fontAlgn="b"/>
                      <a:r>
                        <a:rPr lang="en-US" sz="800" b="0" i="0" u="none" strike="noStrike">
                          <a:solidFill>
                            <a:srgbClr val="000000"/>
                          </a:solidFill>
                          <a:effectLst/>
                          <a:latin typeface="Calibri"/>
                        </a:rPr>
                        <a:t>Risk department</a:t>
                      </a:r>
                    </a:p>
                  </a:txBody>
                  <a:tcPr marL="18000" marR="1800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ru-RU" sz="800" b="0" i="0" u="none" strike="noStrike">
                          <a:solidFill>
                            <a:srgbClr val="000000"/>
                          </a:solidFill>
                          <a:effectLst/>
                          <a:latin typeface="Calibri"/>
                        </a:rPr>
                        <a:t> </a:t>
                      </a:r>
                    </a:p>
                  </a:txBody>
                  <a:tcPr marL="18000" marR="1800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800" b="0" i="0" u="none" strike="noStrike">
                          <a:solidFill>
                            <a:srgbClr val="000000"/>
                          </a:solidFill>
                          <a:effectLst/>
                          <a:latin typeface="Calibri"/>
                        </a:rPr>
                        <a:t>5</a:t>
                      </a:r>
                    </a:p>
                  </a:txBody>
                  <a:tcPr marL="18000" marR="1800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800" b="0" i="0" u="none" strike="noStrike">
                          <a:solidFill>
                            <a:srgbClr val="000000"/>
                          </a:solidFill>
                          <a:effectLst/>
                          <a:latin typeface="Calibri"/>
                        </a:rPr>
                        <a:t>5</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800" b="0" i="0" u="none" strike="noStrike">
                          <a:solidFill>
                            <a:srgbClr val="000000"/>
                          </a:solidFill>
                          <a:effectLst/>
                          <a:latin typeface="Calibri"/>
                        </a:rPr>
                        <a:t>5</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800" b="0" i="0" u="none" strike="noStrike">
                          <a:solidFill>
                            <a:srgbClr val="000000"/>
                          </a:solidFill>
                          <a:effectLst/>
                          <a:latin typeface="Calibri"/>
                        </a:rPr>
                        <a:t>5</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800" b="0" i="0" u="none" strike="noStrike">
                          <a:solidFill>
                            <a:srgbClr val="000000"/>
                          </a:solidFill>
                          <a:effectLst/>
                          <a:latin typeface="Calibri"/>
                        </a:rPr>
                        <a:t>5</a:t>
                      </a:r>
                    </a:p>
                  </a:txBody>
                  <a:tcPr marL="18000" marR="1800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800" b="0" i="0" u="none" strike="noStrike">
                          <a:solidFill>
                            <a:srgbClr val="000000"/>
                          </a:solidFill>
                          <a:effectLst/>
                          <a:latin typeface="Calibri"/>
                        </a:rPr>
                        <a:t>6 550</a:t>
                      </a:r>
                    </a:p>
                  </a:txBody>
                  <a:tcPr marL="18000" marR="1800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800" b="0" i="0" u="none" strike="noStrike">
                          <a:solidFill>
                            <a:srgbClr val="000000"/>
                          </a:solidFill>
                          <a:effectLst/>
                          <a:latin typeface="Calibri"/>
                        </a:rPr>
                        <a:t>6 550</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800" b="0" i="0" u="none" strike="noStrike">
                          <a:solidFill>
                            <a:srgbClr val="000000"/>
                          </a:solidFill>
                          <a:effectLst/>
                          <a:latin typeface="Calibri"/>
                        </a:rPr>
                        <a:t>6 550</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800" b="0" i="0" u="none" strike="noStrike">
                          <a:solidFill>
                            <a:srgbClr val="000000"/>
                          </a:solidFill>
                          <a:effectLst/>
                          <a:latin typeface="Calibri"/>
                        </a:rPr>
                        <a:t>6 550</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800" b="0" i="0" u="none" strike="noStrike">
                          <a:solidFill>
                            <a:srgbClr val="000000"/>
                          </a:solidFill>
                          <a:effectLst/>
                          <a:latin typeface="Calibri"/>
                        </a:rPr>
                        <a:t>6 550</a:t>
                      </a:r>
                    </a:p>
                  </a:txBody>
                  <a:tcPr marL="18000" marR="1800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extLst>
                  <a:ext uri="{0D108BD9-81ED-4DB2-BD59-A6C34878D82A}">
                    <a16:rowId xmlns:a16="http://schemas.microsoft.com/office/drawing/2014/main" val="10014"/>
                  </a:ext>
                </a:extLst>
              </a:tr>
              <a:tr h="109742">
                <a:tc>
                  <a:txBody>
                    <a:bodyPr/>
                    <a:lstStyle/>
                    <a:p>
                      <a:pPr algn="l" fontAlgn="b"/>
                      <a:r>
                        <a:rPr lang="en-US" sz="800" b="0" i="0" u="none" strike="noStrike">
                          <a:solidFill>
                            <a:srgbClr val="000000"/>
                          </a:solidFill>
                          <a:effectLst/>
                          <a:latin typeface="Calibri"/>
                        </a:rPr>
                        <a:t>Chief Risk Officer</a:t>
                      </a:r>
                    </a:p>
                  </a:txBody>
                  <a:tcPr marL="18000" marR="1800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3 500</a:t>
                      </a:r>
                    </a:p>
                  </a:txBody>
                  <a:tcPr marL="18000" marR="1800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1</a:t>
                      </a:r>
                    </a:p>
                  </a:txBody>
                  <a:tcPr marL="18000" marR="1800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1</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1</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1</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1</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3 500</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3 500</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3 500</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3 500</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3 500</a:t>
                      </a:r>
                    </a:p>
                  </a:txBody>
                  <a:tcPr marL="18000" marR="1800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5"/>
                  </a:ext>
                </a:extLst>
              </a:tr>
              <a:tr h="109742">
                <a:tc>
                  <a:txBody>
                    <a:bodyPr/>
                    <a:lstStyle/>
                    <a:p>
                      <a:pPr algn="l" fontAlgn="b"/>
                      <a:r>
                        <a:rPr lang="en-US" sz="800" b="0" i="0" u="none" strike="noStrike">
                          <a:solidFill>
                            <a:srgbClr val="000000"/>
                          </a:solidFill>
                          <a:effectLst/>
                          <a:latin typeface="Calibri"/>
                        </a:rPr>
                        <a:t>Head of collection</a:t>
                      </a:r>
                    </a:p>
                  </a:txBody>
                  <a:tcPr marL="18000" marR="1800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2 000</a:t>
                      </a:r>
                    </a:p>
                  </a:txBody>
                  <a:tcPr marL="18000" marR="1800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1</a:t>
                      </a:r>
                    </a:p>
                  </a:txBody>
                  <a:tcPr marL="18000" marR="1800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1</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1</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1</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1</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2 000</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2 000</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2 000</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2 000</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2 000</a:t>
                      </a:r>
                    </a:p>
                  </a:txBody>
                  <a:tcPr marL="18000" marR="1800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6"/>
                  </a:ext>
                </a:extLst>
              </a:tr>
              <a:tr h="109742">
                <a:tc>
                  <a:txBody>
                    <a:bodyPr/>
                    <a:lstStyle/>
                    <a:p>
                      <a:pPr algn="l" fontAlgn="b"/>
                      <a:r>
                        <a:rPr lang="en-US" sz="800" b="0" i="0" u="none" strike="noStrike">
                          <a:solidFill>
                            <a:srgbClr val="000000"/>
                          </a:solidFill>
                          <a:effectLst/>
                          <a:latin typeface="Calibri"/>
                        </a:rPr>
                        <a:t>Risk manager</a:t>
                      </a:r>
                    </a:p>
                  </a:txBody>
                  <a:tcPr marL="18000" marR="1800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350</a:t>
                      </a:r>
                    </a:p>
                  </a:txBody>
                  <a:tcPr marL="18000" marR="1800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1</a:t>
                      </a:r>
                    </a:p>
                  </a:txBody>
                  <a:tcPr marL="18000" marR="1800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1</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1</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1</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1</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350</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350</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350</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350</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350</a:t>
                      </a:r>
                    </a:p>
                  </a:txBody>
                  <a:tcPr marL="18000" marR="1800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7"/>
                  </a:ext>
                </a:extLst>
              </a:tr>
              <a:tr h="109742">
                <a:tc>
                  <a:txBody>
                    <a:bodyPr/>
                    <a:lstStyle/>
                    <a:p>
                      <a:pPr algn="l" fontAlgn="b"/>
                      <a:r>
                        <a:rPr lang="en-US" sz="800" b="0" i="0" u="none" strike="noStrike">
                          <a:solidFill>
                            <a:srgbClr val="000000"/>
                          </a:solidFill>
                          <a:effectLst/>
                          <a:latin typeface="Calibri"/>
                        </a:rPr>
                        <a:t>Anti fraud manager</a:t>
                      </a:r>
                    </a:p>
                  </a:txBody>
                  <a:tcPr marL="18000" marR="1800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350</a:t>
                      </a:r>
                    </a:p>
                  </a:txBody>
                  <a:tcPr marL="18000" marR="1800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1</a:t>
                      </a:r>
                    </a:p>
                  </a:txBody>
                  <a:tcPr marL="18000" marR="1800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1</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1</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1</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1</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350</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350</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350</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350</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350</a:t>
                      </a:r>
                    </a:p>
                  </a:txBody>
                  <a:tcPr marL="18000" marR="1800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8"/>
                  </a:ext>
                </a:extLst>
              </a:tr>
              <a:tr h="109742">
                <a:tc>
                  <a:txBody>
                    <a:bodyPr/>
                    <a:lstStyle/>
                    <a:p>
                      <a:pPr algn="l" fontAlgn="b"/>
                      <a:r>
                        <a:rPr lang="en-US" sz="800" b="0" i="0" u="none" strike="noStrike">
                          <a:solidFill>
                            <a:srgbClr val="000000"/>
                          </a:solidFill>
                          <a:effectLst/>
                          <a:latin typeface="Calibri"/>
                        </a:rPr>
                        <a:t>Collection analyst</a:t>
                      </a:r>
                    </a:p>
                  </a:txBody>
                  <a:tcPr marL="18000" marR="1800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350</a:t>
                      </a:r>
                    </a:p>
                  </a:txBody>
                  <a:tcPr marL="18000" marR="1800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1</a:t>
                      </a:r>
                    </a:p>
                  </a:txBody>
                  <a:tcPr marL="18000" marR="1800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1</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1</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1</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1</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350</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350</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350</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350</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350</a:t>
                      </a:r>
                    </a:p>
                  </a:txBody>
                  <a:tcPr marL="18000" marR="1800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9"/>
                  </a:ext>
                </a:extLst>
              </a:tr>
              <a:tr h="109742">
                <a:tc>
                  <a:txBody>
                    <a:bodyPr/>
                    <a:lstStyle/>
                    <a:p>
                      <a:pPr algn="l" fontAlgn="b"/>
                      <a:r>
                        <a:rPr lang="en-US" sz="800" b="0" i="0" u="none" strike="noStrike">
                          <a:solidFill>
                            <a:srgbClr val="000000"/>
                          </a:solidFill>
                          <a:effectLst/>
                          <a:latin typeface="Calibri"/>
                        </a:rPr>
                        <a:t>Financial department</a:t>
                      </a:r>
                    </a:p>
                  </a:txBody>
                  <a:tcPr marL="18000" marR="1800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ru-RU" sz="800" b="0" i="0" u="none" strike="noStrike">
                          <a:solidFill>
                            <a:srgbClr val="000000"/>
                          </a:solidFill>
                          <a:effectLst/>
                          <a:latin typeface="Calibri"/>
                        </a:rPr>
                        <a:t> </a:t>
                      </a:r>
                    </a:p>
                  </a:txBody>
                  <a:tcPr marL="18000" marR="1800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800" b="0" i="0" u="none" strike="noStrike">
                          <a:solidFill>
                            <a:srgbClr val="000000"/>
                          </a:solidFill>
                          <a:effectLst/>
                          <a:latin typeface="Calibri"/>
                        </a:rPr>
                        <a:t>3</a:t>
                      </a:r>
                    </a:p>
                  </a:txBody>
                  <a:tcPr marL="18000" marR="1800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800" b="0" i="0" u="none" strike="noStrike">
                          <a:solidFill>
                            <a:srgbClr val="000000"/>
                          </a:solidFill>
                          <a:effectLst/>
                          <a:latin typeface="Calibri"/>
                        </a:rPr>
                        <a:t>3</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800" b="0" i="0" u="none" strike="noStrike">
                          <a:solidFill>
                            <a:srgbClr val="000000"/>
                          </a:solidFill>
                          <a:effectLst/>
                          <a:latin typeface="Calibri"/>
                        </a:rPr>
                        <a:t>3</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800" b="0" i="0" u="none" strike="noStrike">
                          <a:solidFill>
                            <a:srgbClr val="000000"/>
                          </a:solidFill>
                          <a:effectLst/>
                          <a:latin typeface="Calibri"/>
                        </a:rPr>
                        <a:t>3</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800" b="0" i="0" u="none" strike="noStrike">
                          <a:solidFill>
                            <a:srgbClr val="000000"/>
                          </a:solidFill>
                          <a:effectLst/>
                          <a:latin typeface="Calibri"/>
                        </a:rPr>
                        <a:t>3</a:t>
                      </a:r>
                    </a:p>
                  </a:txBody>
                  <a:tcPr marL="18000" marR="1800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800" b="0" i="0" u="none" strike="noStrike">
                          <a:solidFill>
                            <a:srgbClr val="000000"/>
                          </a:solidFill>
                          <a:effectLst/>
                          <a:latin typeface="Calibri"/>
                        </a:rPr>
                        <a:t>4 400</a:t>
                      </a:r>
                    </a:p>
                  </a:txBody>
                  <a:tcPr marL="18000" marR="1800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800" b="0" i="0" u="none" strike="noStrike">
                          <a:solidFill>
                            <a:srgbClr val="000000"/>
                          </a:solidFill>
                          <a:effectLst/>
                          <a:latin typeface="Calibri"/>
                        </a:rPr>
                        <a:t>4 400</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800" b="0" i="0" u="none" strike="noStrike">
                          <a:solidFill>
                            <a:srgbClr val="000000"/>
                          </a:solidFill>
                          <a:effectLst/>
                          <a:latin typeface="Calibri"/>
                        </a:rPr>
                        <a:t>4 400</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800" b="0" i="0" u="none" strike="noStrike">
                          <a:solidFill>
                            <a:srgbClr val="000000"/>
                          </a:solidFill>
                          <a:effectLst/>
                          <a:latin typeface="Calibri"/>
                        </a:rPr>
                        <a:t>4 400</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800" b="0" i="0" u="none" strike="noStrike">
                          <a:solidFill>
                            <a:srgbClr val="000000"/>
                          </a:solidFill>
                          <a:effectLst/>
                          <a:latin typeface="Calibri"/>
                        </a:rPr>
                        <a:t>4 400</a:t>
                      </a:r>
                    </a:p>
                  </a:txBody>
                  <a:tcPr marL="18000" marR="1800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extLst>
                  <a:ext uri="{0D108BD9-81ED-4DB2-BD59-A6C34878D82A}">
                    <a16:rowId xmlns:a16="http://schemas.microsoft.com/office/drawing/2014/main" val="10020"/>
                  </a:ext>
                </a:extLst>
              </a:tr>
              <a:tr h="109742">
                <a:tc>
                  <a:txBody>
                    <a:bodyPr/>
                    <a:lstStyle/>
                    <a:p>
                      <a:pPr algn="l" fontAlgn="b"/>
                      <a:r>
                        <a:rPr lang="en-US" sz="800" b="0" i="0" u="none" strike="noStrike">
                          <a:solidFill>
                            <a:srgbClr val="000000"/>
                          </a:solidFill>
                          <a:effectLst/>
                          <a:latin typeface="Calibri"/>
                        </a:rPr>
                        <a:t>Chief financial officer</a:t>
                      </a:r>
                    </a:p>
                  </a:txBody>
                  <a:tcPr marL="18000" marR="1800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3 000</a:t>
                      </a:r>
                    </a:p>
                  </a:txBody>
                  <a:tcPr marL="18000" marR="1800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1</a:t>
                      </a:r>
                    </a:p>
                  </a:txBody>
                  <a:tcPr marL="18000" marR="1800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1</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1</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1</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1</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3 000</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3 000</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3 000</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3 000</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3 000</a:t>
                      </a:r>
                    </a:p>
                  </a:txBody>
                  <a:tcPr marL="18000" marR="1800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1"/>
                  </a:ext>
                </a:extLst>
              </a:tr>
              <a:tr h="109742">
                <a:tc>
                  <a:txBody>
                    <a:bodyPr/>
                    <a:lstStyle/>
                    <a:p>
                      <a:pPr algn="l" fontAlgn="b"/>
                      <a:r>
                        <a:rPr lang="en-US" sz="800" b="0" i="0" u="none" strike="noStrike">
                          <a:solidFill>
                            <a:srgbClr val="000000"/>
                          </a:solidFill>
                          <a:effectLst/>
                          <a:latin typeface="Calibri"/>
                        </a:rPr>
                        <a:t>Accountant/financial manager</a:t>
                      </a:r>
                    </a:p>
                  </a:txBody>
                  <a:tcPr marL="18000" marR="1800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700</a:t>
                      </a:r>
                    </a:p>
                  </a:txBody>
                  <a:tcPr marL="18000" marR="1800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1</a:t>
                      </a:r>
                    </a:p>
                  </a:txBody>
                  <a:tcPr marL="18000" marR="1800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1</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1</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1</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1</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700</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700</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700</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700</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700</a:t>
                      </a:r>
                    </a:p>
                  </a:txBody>
                  <a:tcPr marL="18000" marR="1800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2"/>
                  </a:ext>
                </a:extLst>
              </a:tr>
              <a:tr h="109742">
                <a:tc>
                  <a:txBody>
                    <a:bodyPr/>
                    <a:lstStyle/>
                    <a:p>
                      <a:pPr algn="l" fontAlgn="b"/>
                      <a:r>
                        <a:rPr lang="en-US" sz="800" b="0" i="0" u="none" strike="noStrike">
                          <a:solidFill>
                            <a:srgbClr val="000000"/>
                          </a:solidFill>
                          <a:effectLst/>
                          <a:latin typeface="Calibri"/>
                        </a:rPr>
                        <a:t>Reporting manager</a:t>
                      </a:r>
                    </a:p>
                  </a:txBody>
                  <a:tcPr marL="18000" marR="1800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700</a:t>
                      </a:r>
                    </a:p>
                  </a:txBody>
                  <a:tcPr marL="18000" marR="1800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1</a:t>
                      </a:r>
                    </a:p>
                  </a:txBody>
                  <a:tcPr marL="18000" marR="1800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1</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1</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1</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1</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700</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700</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700</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700</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700</a:t>
                      </a:r>
                    </a:p>
                  </a:txBody>
                  <a:tcPr marL="18000" marR="1800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3"/>
                  </a:ext>
                </a:extLst>
              </a:tr>
              <a:tr h="109742">
                <a:tc>
                  <a:txBody>
                    <a:bodyPr/>
                    <a:lstStyle/>
                    <a:p>
                      <a:pPr algn="l" fontAlgn="b"/>
                      <a:r>
                        <a:rPr lang="en-US" sz="800" b="0" i="0" u="none" strike="noStrike">
                          <a:solidFill>
                            <a:srgbClr val="000000"/>
                          </a:solidFill>
                          <a:effectLst/>
                          <a:latin typeface="Calibri"/>
                        </a:rPr>
                        <a:t>Marketing department</a:t>
                      </a:r>
                    </a:p>
                  </a:txBody>
                  <a:tcPr marL="18000" marR="1800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ru-RU" sz="800" b="0" i="0" u="none" strike="noStrike">
                          <a:solidFill>
                            <a:srgbClr val="000000"/>
                          </a:solidFill>
                          <a:effectLst/>
                          <a:latin typeface="Calibri"/>
                        </a:rPr>
                        <a:t> </a:t>
                      </a:r>
                    </a:p>
                  </a:txBody>
                  <a:tcPr marL="18000" marR="1800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800" b="0" i="0" u="none" strike="noStrike">
                          <a:solidFill>
                            <a:srgbClr val="000000"/>
                          </a:solidFill>
                          <a:effectLst/>
                          <a:latin typeface="Calibri"/>
                        </a:rPr>
                        <a:t>1</a:t>
                      </a:r>
                    </a:p>
                  </a:txBody>
                  <a:tcPr marL="18000" marR="1800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800" b="0" i="0" u="none" strike="noStrike">
                          <a:solidFill>
                            <a:srgbClr val="000000"/>
                          </a:solidFill>
                          <a:effectLst/>
                          <a:latin typeface="Calibri"/>
                        </a:rPr>
                        <a:t>1</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800" b="0" i="0" u="none" strike="noStrike">
                          <a:solidFill>
                            <a:srgbClr val="000000"/>
                          </a:solidFill>
                          <a:effectLst/>
                          <a:latin typeface="Calibri"/>
                        </a:rPr>
                        <a:t>1</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800" b="0" i="0" u="none" strike="noStrike">
                          <a:solidFill>
                            <a:srgbClr val="000000"/>
                          </a:solidFill>
                          <a:effectLst/>
                          <a:latin typeface="Calibri"/>
                        </a:rPr>
                        <a:t>1</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800" b="0" i="0" u="none" strike="noStrike">
                          <a:solidFill>
                            <a:srgbClr val="000000"/>
                          </a:solidFill>
                          <a:effectLst/>
                          <a:latin typeface="Calibri"/>
                        </a:rPr>
                        <a:t>1</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800" b="0" i="0" u="none" strike="noStrike">
                          <a:solidFill>
                            <a:srgbClr val="000000"/>
                          </a:solidFill>
                          <a:effectLst/>
                          <a:latin typeface="Calibri"/>
                        </a:rPr>
                        <a:t>1 500</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800" b="0" i="0" u="none" strike="noStrike">
                          <a:solidFill>
                            <a:srgbClr val="000000"/>
                          </a:solidFill>
                          <a:effectLst/>
                          <a:latin typeface="Calibri"/>
                        </a:rPr>
                        <a:t>1 500</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800" b="0" i="0" u="none" strike="noStrike">
                          <a:solidFill>
                            <a:srgbClr val="000000"/>
                          </a:solidFill>
                          <a:effectLst/>
                          <a:latin typeface="Calibri"/>
                        </a:rPr>
                        <a:t>1 500</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800" b="0" i="0" u="none" strike="noStrike">
                          <a:solidFill>
                            <a:srgbClr val="000000"/>
                          </a:solidFill>
                          <a:effectLst/>
                          <a:latin typeface="Calibri"/>
                        </a:rPr>
                        <a:t>1 500</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800" b="0" i="0" u="none" strike="noStrike">
                          <a:solidFill>
                            <a:srgbClr val="000000"/>
                          </a:solidFill>
                          <a:effectLst/>
                          <a:latin typeface="Calibri"/>
                        </a:rPr>
                        <a:t>1 500</a:t>
                      </a:r>
                    </a:p>
                  </a:txBody>
                  <a:tcPr marL="18000" marR="1800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extLst>
                  <a:ext uri="{0D108BD9-81ED-4DB2-BD59-A6C34878D82A}">
                    <a16:rowId xmlns:a16="http://schemas.microsoft.com/office/drawing/2014/main" val="10024"/>
                  </a:ext>
                </a:extLst>
              </a:tr>
              <a:tr h="109742">
                <a:tc>
                  <a:txBody>
                    <a:bodyPr/>
                    <a:lstStyle/>
                    <a:p>
                      <a:pPr algn="l" fontAlgn="b"/>
                      <a:r>
                        <a:rPr lang="en-US" sz="800" b="0" i="0" u="none" strike="noStrike">
                          <a:solidFill>
                            <a:srgbClr val="000000"/>
                          </a:solidFill>
                          <a:effectLst/>
                          <a:latin typeface="Calibri"/>
                        </a:rPr>
                        <a:t>Marketing manager</a:t>
                      </a:r>
                    </a:p>
                  </a:txBody>
                  <a:tcPr marL="18000" marR="1800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1 500</a:t>
                      </a:r>
                    </a:p>
                  </a:txBody>
                  <a:tcPr marL="18000" marR="1800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1</a:t>
                      </a:r>
                    </a:p>
                  </a:txBody>
                  <a:tcPr marL="18000" marR="1800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1</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1</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1</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1</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1 500</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1 500</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1 500</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1 500</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1 500</a:t>
                      </a:r>
                    </a:p>
                  </a:txBody>
                  <a:tcPr marL="18000" marR="1800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5"/>
                  </a:ext>
                </a:extLst>
              </a:tr>
              <a:tr h="109742">
                <a:tc>
                  <a:txBody>
                    <a:bodyPr/>
                    <a:lstStyle/>
                    <a:p>
                      <a:pPr algn="l" fontAlgn="b"/>
                      <a:r>
                        <a:rPr lang="en-US" sz="800" b="0" i="0" u="none" strike="noStrike">
                          <a:solidFill>
                            <a:srgbClr val="000000"/>
                          </a:solidFill>
                          <a:effectLst/>
                          <a:latin typeface="Calibri"/>
                        </a:rPr>
                        <a:t>Digital marketing department</a:t>
                      </a:r>
                    </a:p>
                  </a:txBody>
                  <a:tcPr marL="18000" marR="1800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ru-RU" sz="800" b="0" i="0" u="none" strike="noStrike">
                          <a:solidFill>
                            <a:srgbClr val="000000"/>
                          </a:solidFill>
                          <a:effectLst/>
                          <a:latin typeface="Calibri"/>
                        </a:rPr>
                        <a:t> </a:t>
                      </a:r>
                    </a:p>
                  </a:txBody>
                  <a:tcPr marL="18000" marR="1800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800" b="0" i="0" u="none" strike="noStrike">
                          <a:solidFill>
                            <a:srgbClr val="000000"/>
                          </a:solidFill>
                          <a:effectLst/>
                          <a:latin typeface="Calibri"/>
                        </a:rPr>
                        <a:t>1</a:t>
                      </a:r>
                    </a:p>
                  </a:txBody>
                  <a:tcPr marL="18000" marR="1800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800" b="0" i="0" u="none" strike="noStrike">
                          <a:solidFill>
                            <a:srgbClr val="000000"/>
                          </a:solidFill>
                          <a:effectLst/>
                          <a:latin typeface="Calibri"/>
                        </a:rPr>
                        <a:t>1</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800" b="0" i="0" u="none" strike="noStrike">
                          <a:solidFill>
                            <a:srgbClr val="000000"/>
                          </a:solidFill>
                          <a:effectLst/>
                          <a:latin typeface="Calibri"/>
                        </a:rPr>
                        <a:t>1</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800" b="0" i="0" u="none" strike="noStrike">
                          <a:solidFill>
                            <a:srgbClr val="000000"/>
                          </a:solidFill>
                          <a:effectLst/>
                          <a:latin typeface="Calibri"/>
                        </a:rPr>
                        <a:t>1</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800" b="0" i="0" u="none" strike="noStrike">
                          <a:solidFill>
                            <a:srgbClr val="000000"/>
                          </a:solidFill>
                          <a:effectLst/>
                          <a:latin typeface="Calibri"/>
                        </a:rPr>
                        <a:t>1</a:t>
                      </a:r>
                    </a:p>
                  </a:txBody>
                  <a:tcPr marL="18000" marR="1800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800" b="0" i="0" u="none" strike="noStrike">
                          <a:solidFill>
                            <a:srgbClr val="000000"/>
                          </a:solidFill>
                          <a:effectLst/>
                          <a:latin typeface="Calibri"/>
                        </a:rPr>
                        <a:t>2 000</a:t>
                      </a:r>
                    </a:p>
                  </a:txBody>
                  <a:tcPr marL="18000" marR="1800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800" b="0" i="0" u="none" strike="noStrike">
                          <a:solidFill>
                            <a:srgbClr val="000000"/>
                          </a:solidFill>
                          <a:effectLst/>
                          <a:latin typeface="Calibri"/>
                        </a:rPr>
                        <a:t>2 000</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800" b="0" i="0" u="none" strike="noStrike">
                          <a:solidFill>
                            <a:srgbClr val="000000"/>
                          </a:solidFill>
                          <a:effectLst/>
                          <a:latin typeface="Calibri"/>
                        </a:rPr>
                        <a:t>2 000</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800" b="0" i="0" u="none" strike="noStrike">
                          <a:solidFill>
                            <a:srgbClr val="000000"/>
                          </a:solidFill>
                          <a:effectLst/>
                          <a:latin typeface="Calibri"/>
                        </a:rPr>
                        <a:t>2 000</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800" b="0" i="0" u="none" strike="noStrike">
                          <a:solidFill>
                            <a:srgbClr val="000000"/>
                          </a:solidFill>
                          <a:effectLst/>
                          <a:latin typeface="Calibri"/>
                        </a:rPr>
                        <a:t>2 000</a:t>
                      </a:r>
                    </a:p>
                  </a:txBody>
                  <a:tcPr marL="18000" marR="1800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extLst>
                  <a:ext uri="{0D108BD9-81ED-4DB2-BD59-A6C34878D82A}">
                    <a16:rowId xmlns:a16="http://schemas.microsoft.com/office/drawing/2014/main" val="10026"/>
                  </a:ext>
                </a:extLst>
              </a:tr>
              <a:tr h="109742">
                <a:tc>
                  <a:txBody>
                    <a:bodyPr/>
                    <a:lstStyle/>
                    <a:p>
                      <a:pPr algn="l" fontAlgn="b"/>
                      <a:r>
                        <a:rPr lang="en-US" sz="800" b="0" i="0" u="none" strike="noStrike">
                          <a:solidFill>
                            <a:srgbClr val="000000"/>
                          </a:solidFill>
                          <a:effectLst/>
                          <a:latin typeface="Calibri"/>
                        </a:rPr>
                        <a:t>Digital marketing manager</a:t>
                      </a:r>
                    </a:p>
                  </a:txBody>
                  <a:tcPr marL="18000" marR="1800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2 000</a:t>
                      </a:r>
                    </a:p>
                  </a:txBody>
                  <a:tcPr marL="18000" marR="1800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1</a:t>
                      </a:r>
                    </a:p>
                  </a:txBody>
                  <a:tcPr marL="18000" marR="1800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1</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1</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1</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1</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2 000</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2 000</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2 000</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2 000</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2 000</a:t>
                      </a:r>
                    </a:p>
                  </a:txBody>
                  <a:tcPr marL="18000" marR="1800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7"/>
                  </a:ext>
                </a:extLst>
              </a:tr>
              <a:tr h="109742">
                <a:tc>
                  <a:txBody>
                    <a:bodyPr/>
                    <a:lstStyle/>
                    <a:p>
                      <a:pPr algn="l" fontAlgn="b"/>
                      <a:r>
                        <a:rPr lang="en-US" sz="800" b="0" i="0" u="none" strike="noStrike">
                          <a:solidFill>
                            <a:srgbClr val="000000"/>
                          </a:solidFill>
                          <a:effectLst/>
                          <a:latin typeface="Calibri"/>
                        </a:rPr>
                        <a:t>IT department</a:t>
                      </a:r>
                    </a:p>
                  </a:txBody>
                  <a:tcPr marL="18000" marR="1800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ru-RU" sz="800" b="0" i="0" u="none" strike="noStrike">
                          <a:solidFill>
                            <a:srgbClr val="000000"/>
                          </a:solidFill>
                          <a:effectLst/>
                          <a:latin typeface="Calibri"/>
                        </a:rPr>
                        <a:t> </a:t>
                      </a:r>
                    </a:p>
                  </a:txBody>
                  <a:tcPr marL="18000" marR="1800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800" b="0" i="0" u="none" strike="noStrike">
                          <a:solidFill>
                            <a:srgbClr val="000000"/>
                          </a:solidFill>
                          <a:effectLst/>
                          <a:latin typeface="Calibri"/>
                        </a:rPr>
                        <a:t>1</a:t>
                      </a:r>
                    </a:p>
                  </a:txBody>
                  <a:tcPr marL="18000" marR="1800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800" b="0" i="0" u="none" strike="noStrike">
                          <a:solidFill>
                            <a:srgbClr val="000000"/>
                          </a:solidFill>
                          <a:effectLst/>
                          <a:latin typeface="Calibri"/>
                        </a:rPr>
                        <a:t>1</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800" b="0" i="0" u="none" strike="noStrike">
                          <a:solidFill>
                            <a:srgbClr val="000000"/>
                          </a:solidFill>
                          <a:effectLst/>
                          <a:latin typeface="Calibri"/>
                        </a:rPr>
                        <a:t>1</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800" b="0" i="0" u="none" strike="noStrike">
                          <a:solidFill>
                            <a:srgbClr val="000000"/>
                          </a:solidFill>
                          <a:effectLst/>
                          <a:latin typeface="Calibri"/>
                        </a:rPr>
                        <a:t>1</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800" b="0" i="0" u="none" strike="noStrike">
                          <a:solidFill>
                            <a:srgbClr val="000000"/>
                          </a:solidFill>
                          <a:effectLst/>
                          <a:latin typeface="Calibri"/>
                        </a:rPr>
                        <a:t>1</a:t>
                      </a:r>
                    </a:p>
                  </a:txBody>
                  <a:tcPr marL="18000" marR="1800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800" b="0" i="0" u="none" strike="noStrike">
                          <a:solidFill>
                            <a:srgbClr val="000000"/>
                          </a:solidFill>
                          <a:effectLst/>
                          <a:latin typeface="Calibri"/>
                        </a:rPr>
                        <a:t>2 000</a:t>
                      </a:r>
                    </a:p>
                  </a:txBody>
                  <a:tcPr marL="18000" marR="1800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800" b="0" i="0" u="none" strike="noStrike">
                          <a:solidFill>
                            <a:srgbClr val="000000"/>
                          </a:solidFill>
                          <a:effectLst/>
                          <a:latin typeface="Calibri"/>
                        </a:rPr>
                        <a:t>2 000</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800" b="0" i="0" u="none" strike="noStrike">
                          <a:solidFill>
                            <a:srgbClr val="000000"/>
                          </a:solidFill>
                          <a:effectLst/>
                          <a:latin typeface="Calibri"/>
                        </a:rPr>
                        <a:t>2 000</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800" b="0" i="0" u="none" strike="noStrike">
                          <a:solidFill>
                            <a:srgbClr val="000000"/>
                          </a:solidFill>
                          <a:effectLst/>
                          <a:latin typeface="Calibri"/>
                        </a:rPr>
                        <a:t>2 000</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800" b="0" i="0" u="none" strike="noStrike">
                          <a:solidFill>
                            <a:srgbClr val="000000"/>
                          </a:solidFill>
                          <a:effectLst/>
                          <a:latin typeface="Calibri"/>
                        </a:rPr>
                        <a:t>2 000</a:t>
                      </a:r>
                    </a:p>
                  </a:txBody>
                  <a:tcPr marL="18000" marR="1800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extLst>
                  <a:ext uri="{0D108BD9-81ED-4DB2-BD59-A6C34878D82A}">
                    <a16:rowId xmlns:a16="http://schemas.microsoft.com/office/drawing/2014/main" val="10028"/>
                  </a:ext>
                </a:extLst>
              </a:tr>
              <a:tr h="109742">
                <a:tc>
                  <a:txBody>
                    <a:bodyPr/>
                    <a:lstStyle/>
                    <a:p>
                      <a:pPr algn="l" fontAlgn="b"/>
                      <a:r>
                        <a:rPr lang="en-US" sz="800" b="0" i="0" u="none" strike="noStrike">
                          <a:solidFill>
                            <a:srgbClr val="000000"/>
                          </a:solidFill>
                          <a:effectLst/>
                          <a:latin typeface="Calibri"/>
                        </a:rPr>
                        <a:t>IT Manager</a:t>
                      </a:r>
                    </a:p>
                  </a:txBody>
                  <a:tcPr marL="18000" marR="1800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2 000</a:t>
                      </a:r>
                    </a:p>
                  </a:txBody>
                  <a:tcPr marL="18000" marR="1800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1</a:t>
                      </a:r>
                    </a:p>
                  </a:txBody>
                  <a:tcPr marL="18000" marR="1800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1</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1</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1</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1</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2 000</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2 000</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2 000</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2 000</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2 000</a:t>
                      </a:r>
                    </a:p>
                  </a:txBody>
                  <a:tcPr marL="18000" marR="1800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9"/>
                  </a:ext>
                </a:extLst>
              </a:tr>
              <a:tr h="109742">
                <a:tc>
                  <a:txBody>
                    <a:bodyPr/>
                    <a:lstStyle/>
                    <a:p>
                      <a:pPr algn="l" fontAlgn="b"/>
                      <a:r>
                        <a:rPr lang="en-US" sz="800" b="0" i="0" u="none" strike="noStrike">
                          <a:solidFill>
                            <a:srgbClr val="000000"/>
                          </a:solidFill>
                          <a:effectLst/>
                          <a:latin typeface="Calibri"/>
                        </a:rPr>
                        <a:t>HR department</a:t>
                      </a:r>
                    </a:p>
                  </a:txBody>
                  <a:tcPr marL="18000" marR="1800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ru-RU" sz="800" b="0" i="0" u="none" strike="noStrike">
                          <a:solidFill>
                            <a:srgbClr val="000000"/>
                          </a:solidFill>
                          <a:effectLst/>
                          <a:latin typeface="Calibri"/>
                        </a:rPr>
                        <a:t> </a:t>
                      </a:r>
                    </a:p>
                  </a:txBody>
                  <a:tcPr marL="18000" marR="1800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800" b="0" i="0" u="none" strike="noStrike">
                          <a:solidFill>
                            <a:srgbClr val="000000"/>
                          </a:solidFill>
                          <a:effectLst/>
                          <a:latin typeface="Calibri"/>
                        </a:rPr>
                        <a:t>4</a:t>
                      </a:r>
                    </a:p>
                  </a:txBody>
                  <a:tcPr marL="18000" marR="1800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800" b="0" i="0" u="none" strike="noStrike">
                          <a:solidFill>
                            <a:srgbClr val="000000"/>
                          </a:solidFill>
                          <a:effectLst/>
                          <a:latin typeface="Calibri"/>
                        </a:rPr>
                        <a:t>4</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800" b="0" i="0" u="none" strike="noStrike">
                          <a:solidFill>
                            <a:srgbClr val="000000"/>
                          </a:solidFill>
                          <a:effectLst/>
                          <a:latin typeface="Calibri"/>
                        </a:rPr>
                        <a:t>4</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800" b="0" i="0" u="none" strike="noStrike">
                          <a:solidFill>
                            <a:srgbClr val="000000"/>
                          </a:solidFill>
                          <a:effectLst/>
                          <a:latin typeface="Calibri"/>
                        </a:rPr>
                        <a:t>4</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800" b="0" i="0" u="none" strike="noStrike">
                          <a:solidFill>
                            <a:srgbClr val="000000"/>
                          </a:solidFill>
                          <a:effectLst/>
                          <a:latin typeface="Calibri"/>
                        </a:rPr>
                        <a:t>4</a:t>
                      </a:r>
                    </a:p>
                  </a:txBody>
                  <a:tcPr marL="18000" marR="1800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800" b="0" i="0" u="none" strike="noStrike">
                          <a:solidFill>
                            <a:srgbClr val="000000"/>
                          </a:solidFill>
                          <a:effectLst/>
                          <a:latin typeface="Calibri"/>
                        </a:rPr>
                        <a:t>3 350</a:t>
                      </a:r>
                    </a:p>
                  </a:txBody>
                  <a:tcPr marL="18000" marR="1800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800" b="0" i="0" u="none" strike="noStrike">
                          <a:solidFill>
                            <a:srgbClr val="000000"/>
                          </a:solidFill>
                          <a:effectLst/>
                          <a:latin typeface="Calibri"/>
                        </a:rPr>
                        <a:t>3 350</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800" b="0" i="0" u="none" strike="noStrike">
                          <a:solidFill>
                            <a:srgbClr val="000000"/>
                          </a:solidFill>
                          <a:effectLst/>
                          <a:latin typeface="Calibri"/>
                        </a:rPr>
                        <a:t>3 350</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800" b="0" i="0" u="none" strike="noStrike">
                          <a:solidFill>
                            <a:srgbClr val="000000"/>
                          </a:solidFill>
                          <a:effectLst/>
                          <a:latin typeface="Calibri"/>
                        </a:rPr>
                        <a:t>3 350</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800" b="0" i="0" u="none" strike="noStrike">
                          <a:solidFill>
                            <a:srgbClr val="000000"/>
                          </a:solidFill>
                          <a:effectLst/>
                          <a:latin typeface="Calibri"/>
                        </a:rPr>
                        <a:t>3 350</a:t>
                      </a:r>
                    </a:p>
                  </a:txBody>
                  <a:tcPr marL="18000" marR="1800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extLst>
                  <a:ext uri="{0D108BD9-81ED-4DB2-BD59-A6C34878D82A}">
                    <a16:rowId xmlns:a16="http://schemas.microsoft.com/office/drawing/2014/main" val="10030"/>
                  </a:ext>
                </a:extLst>
              </a:tr>
              <a:tr h="109742">
                <a:tc>
                  <a:txBody>
                    <a:bodyPr/>
                    <a:lstStyle/>
                    <a:p>
                      <a:pPr algn="l" fontAlgn="b"/>
                      <a:r>
                        <a:rPr lang="en-US" sz="800" b="0" i="0" u="none" strike="noStrike">
                          <a:solidFill>
                            <a:srgbClr val="000000"/>
                          </a:solidFill>
                          <a:effectLst/>
                          <a:latin typeface="Calibri"/>
                        </a:rPr>
                        <a:t>HR Director</a:t>
                      </a:r>
                    </a:p>
                  </a:txBody>
                  <a:tcPr marL="18000" marR="1800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2 000</a:t>
                      </a:r>
                    </a:p>
                  </a:txBody>
                  <a:tcPr marL="18000" marR="1800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1</a:t>
                      </a:r>
                    </a:p>
                  </a:txBody>
                  <a:tcPr marL="18000" marR="1800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1</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1</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1</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1</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2 000</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2 000</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2 000</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2 000</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2 000</a:t>
                      </a:r>
                    </a:p>
                  </a:txBody>
                  <a:tcPr marL="18000" marR="1800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31"/>
                  </a:ext>
                </a:extLst>
              </a:tr>
              <a:tr h="109742">
                <a:tc>
                  <a:txBody>
                    <a:bodyPr/>
                    <a:lstStyle/>
                    <a:p>
                      <a:pPr algn="l" fontAlgn="b"/>
                      <a:r>
                        <a:rPr lang="en-US" sz="800" b="0" i="0" u="none" strike="noStrike">
                          <a:solidFill>
                            <a:srgbClr val="000000"/>
                          </a:solidFill>
                          <a:effectLst/>
                          <a:latin typeface="Calibri"/>
                        </a:rPr>
                        <a:t>Recruiter</a:t>
                      </a:r>
                    </a:p>
                  </a:txBody>
                  <a:tcPr marL="18000" marR="1800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450</a:t>
                      </a:r>
                    </a:p>
                  </a:txBody>
                  <a:tcPr marL="18000" marR="1800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1</a:t>
                      </a:r>
                    </a:p>
                  </a:txBody>
                  <a:tcPr marL="18000" marR="1800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1</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1</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1</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1</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450</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450</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450</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450</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450</a:t>
                      </a:r>
                    </a:p>
                  </a:txBody>
                  <a:tcPr marL="18000" marR="1800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32"/>
                  </a:ext>
                </a:extLst>
              </a:tr>
              <a:tr h="109742">
                <a:tc>
                  <a:txBody>
                    <a:bodyPr/>
                    <a:lstStyle/>
                    <a:p>
                      <a:pPr algn="l" fontAlgn="b"/>
                      <a:r>
                        <a:rPr lang="en-US" sz="800" b="0" i="0" u="none" strike="noStrike">
                          <a:solidFill>
                            <a:srgbClr val="000000"/>
                          </a:solidFill>
                          <a:effectLst/>
                          <a:latin typeface="Calibri"/>
                        </a:rPr>
                        <a:t>HR Training&amp; Development Manager</a:t>
                      </a:r>
                    </a:p>
                  </a:txBody>
                  <a:tcPr marL="18000" marR="1800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450</a:t>
                      </a:r>
                    </a:p>
                  </a:txBody>
                  <a:tcPr marL="18000" marR="1800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1</a:t>
                      </a:r>
                    </a:p>
                  </a:txBody>
                  <a:tcPr marL="18000" marR="1800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1</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1</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1</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1</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450</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450</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450</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450</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450</a:t>
                      </a:r>
                    </a:p>
                  </a:txBody>
                  <a:tcPr marL="18000" marR="1800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33"/>
                  </a:ext>
                </a:extLst>
              </a:tr>
              <a:tr h="115229">
                <a:tc>
                  <a:txBody>
                    <a:bodyPr/>
                    <a:lstStyle/>
                    <a:p>
                      <a:pPr algn="l" fontAlgn="b"/>
                      <a:r>
                        <a:rPr lang="en-US" sz="800" b="0" i="0" u="none" strike="noStrike">
                          <a:solidFill>
                            <a:srgbClr val="000000"/>
                          </a:solidFill>
                          <a:effectLst/>
                          <a:latin typeface="Calibri"/>
                        </a:rPr>
                        <a:t>Personal admin&amp;payroll specialist</a:t>
                      </a:r>
                    </a:p>
                  </a:txBody>
                  <a:tcPr marL="18000" marR="1800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450</a:t>
                      </a:r>
                    </a:p>
                  </a:txBody>
                  <a:tcPr marL="18000" marR="1800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1</a:t>
                      </a:r>
                    </a:p>
                  </a:txBody>
                  <a:tcPr marL="18000" marR="1800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1</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1</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1</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1</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450</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450</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450</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450</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450</a:t>
                      </a:r>
                    </a:p>
                  </a:txBody>
                  <a:tcPr marL="18000" marR="1800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34"/>
                  </a:ext>
                </a:extLst>
              </a:tr>
              <a:tr h="109742">
                <a:tc>
                  <a:txBody>
                    <a:bodyPr/>
                    <a:lstStyle/>
                    <a:p>
                      <a:pPr algn="l" fontAlgn="b"/>
                      <a:r>
                        <a:rPr lang="en-US" sz="800" b="1" i="0" u="none" strike="noStrike">
                          <a:solidFill>
                            <a:srgbClr val="000000"/>
                          </a:solidFill>
                          <a:effectLst/>
                          <a:latin typeface="Calibri"/>
                        </a:rPr>
                        <a:t>Total variable staff</a:t>
                      </a:r>
                    </a:p>
                  </a:txBody>
                  <a:tcPr marL="18000" marR="1800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8CCE4"/>
                    </a:solidFill>
                  </a:tcPr>
                </a:tc>
                <a:tc>
                  <a:txBody>
                    <a:bodyPr/>
                    <a:lstStyle/>
                    <a:p>
                      <a:pPr algn="l" fontAlgn="b"/>
                      <a:r>
                        <a:rPr lang="ru-RU" sz="800" b="1" i="0" u="none" strike="noStrike">
                          <a:solidFill>
                            <a:srgbClr val="000000"/>
                          </a:solidFill>
                          <a:effectLst/>
                          <a:latin typeface="Calibri"/>
                        </a:rPr>
                        <a:t> </a:t>
                      </a:r>
                    </a:p>
                  </a:txBody>
                  <a:tcPr marL="18000" marR="1800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8CCE4"/>
                    </a:solidFill>
                  </a:tcPr>
                </a:tc>
                <a:tc>
                  <a:txBody>
                    <a:bodyPr/>
                    <a:lstStyle/>
                    <a:p>
                      <a:pPr algn="r" fontAlgn="b"/>
                      <a:r>
                        <a:rPr lang="ru-RU" sz="800" b="1" i="0" u="none" strike="noStrike">
                          <a:solidFill>
                            <a:srgbClr val="000000"/>
                          </a:solidFill>
                          <a:effectLst/>
                          <a:latin typeface="Calibri"/>
                        </a:rPr>
                        <a:t>40</a:t>
                      </a:r>
                    </a:p>
                  </a:txBody>
                  <a:tcPr marL="18000" marR="1800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8CCE4"/>
                    </a:solidFill>
                  </a:tcPr>
                </a:tc>
                <a:tc>
                  <a:txBody>
                    <a:bodyPr/>
                    <a:lstStyle/>
                    <a:p>
                      <a:pPr algn="r" fontAlgn="b"/>
                      <a:r>
                        <a:rPr lang="ru-RU" sz="800" b="1" i="0" u="none" strike="noStrike">
                          <a:solidFill>
                            <a:srgbClr val="000000"/>
                          </a:solidFill>
                          <a:effectLst/>
                          <a:latin typeface="Calibri"/>
                        </a:rPr>
                        <a:t>118</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8CCE4"/>
                    </a:solidFill>
                  </a:tcPr>
                </a:tc>
                <a:tc>
                  <a:txBody>
                    <a:bodyPr/>
                    <a:lstStyle/>
                    <a:p>
                      <a:pPr algn="r" fontAlgn="b"/>
                      <a:r>
                        <a:rPr lang="ru-RU" sz="800" b="1" i="0" u="none" strike="noStrike">
                          <a:solidFill>
                            <a:srgbClr val="000000"/>
                          </a:solidFill>
                          <a:effectLst/>
                          <a:latin typeface="Calibri"/>
                        </a:rPr>
                        <a:t>160</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8CCE4"/>
                    </a:solidFill>
                  </a:tcPr>
                </a:tc>
                <a:tc>
                  <a:txBody>
                    <a:bodyPr/>
                    <a:lstStyle/>
                    <a:p>
                      <a:pPr algn="r" fontAlgn="b"/>
                      <a:r>
                        <a:rPr lang="ru-RU" sz="800" b="1" i="0" u="none" strike="noStrike">
                          <a:solidFill>
                            <a:srgbClr val="000000"/>
                          </a:solidFill>
                          <a:effectLst/>
                          <a:latin typeface="Calibri"/>
                        </a:rPr>
                        <a:t>211</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8CCE4"/>
                    </a:solidFill>
                  </a:tcPr>
                </a:tc>
                <a:tc>
                  <a:txBody>
                    <a:bodyPr/>
                    <a:lstStyle/>
                    <a:p>
                      <a:pPr algn="r" fontAlgn="b"/>
                      <a:r>
                        <a:rPr lang="ru-RU" sz="800" b="1" i="0" u="none" strike="noStrike">
                          <a:solidFill>
                            <a:srgbClr val="000000"/>
                          </a:solidFill>
                          <a:effectLst/>
                          <a:latin typeface="Calibri"/>
                        </a:rPr>
                        <a:t>226</a:t>
                      </a:r>
                    </a:p>
                  </a:txBody>
                  <a:tcPr marL="18000" marR="1800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8CCE4"/>
                    </a:solidFill>
                  </a:tcPr>
                </a:tc>
                <a:tc>
                  <a:txBody>
                    <a:bodyPr/>
                    <a:lstStyle/>
                    <a:p>
                      <a:pPr algn="r" fontAlgn="b"/>
                      <a:r>
                        <a:rPr lang="ru-RU" sz="800" b="1" i="0" u="none" strike="noStrike">
                          <a:solidFill>
                            <a:srgbClr val="000000"/>
                          </a:solidFill>
                          <a:effectLst/>
                          <a:latin typeface="Calibri"/>
                        </a:rPr>
                        <a:t>14 200</a:t>
                      </a:r>
                    </a:p>
                  </a:txBody>
                  <a:tcPr marL="18000" marR="1800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8CCE4"/>
                    </a:solidFill>
                  </a:tcPr>
                </a:tc>
                <a:tc>
                  <a:txBody>
                    <a:bodyPr/>
                    <a:lstStyle/>
                    <a:p>
                      <a:pPr algn="r" fontAlgn="b"/>
                      <a:r>
                        <a:rPr lang="ru-RU" sz="800" b="1" i="0" u="none" strike="noStrike">
                          <a:solidFill>
                            <a:srgbClr val="000000"/>
                          </a:solidFill>
                          <a:effectLst/>
                          <a:latin typeface="Calibri"/>
                        </a:rPr>
                        <a:t>41 140</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8CCE4"/>
                    </a:solidFill>
                  </a:tcPr>
                </a:tc>
                <a:tc>
                  <a:txBody>
                    <a:bodyPr/>
                    <a:lstStyle/>
                    <a:p>
                      <a:pPr algn="r" fontAlgn="b"/>
                      <a:r>
                        <a:rPr lang="ru-RU" sz="800" b="1" i="0" u="none" strike="noStrike">
                          <a:solidFill>
                            <a:srgbClr val="000000"/>
                          </a:solidFill>
                          <a:effectLst/>
                          <a:latin typeface="Calibri"/>
                        </a:rPr>
                        <a:t>55 580</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8CCE4"/>
                    </a:solidFill>
                  </a:tcPr>
                </a:tc>
                <a:tc>
                  <a:txBody>
                    <a:bodyPr/>
                    <a:lstStyle/>
                    <a:p>
                      <a:pPr algn="r" fontAlgn="b"/>
                      <a:r>
                        <a:rPr lang="ru-RU" sz="800" b="1" i="0" u="none" strike="noStrike">
                          <a:solidFill>
                            <a:srgbClr val="000000"/>
                          </a:solidFill>
                          <a:effectLst/>
                          <a:latin typeface="Calibri"/>
                        </a:rPr>
                        <a:t>73 010</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8CCE4"/>
                    </a:solidFill>
                  </a:tcPr>
                </a:tc>
                <a:tc>
                  <a:txBody>
                    <a:bodyPr/>
                    <a:lstStyle/>
                    <a:p>
                      <a:pPr algn="r" fontAlgn="b"/>
                      <a:r>
                        <a:rPr lang="ru-RU" sz="800" b="1" i="0" u="none" strike="noStrike">
                          <a:solidFill>
                            <a:srgbClr val="000000"/>
                          </a:solidFill>
                          <a:effectLst/>
                          <a:latin typeface="Calibri"/>
                        </a:rPr>
                        <a:t>78 120</a:t>
                      </a:r>
                    </a:p>
                  </a:txBody>
                  <a:tcPr marL="18000" marR="1800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8CCE4"/>
                    </a:solidFill>
                  </a:tcPr>
                </a:tc>
                <a:extLst>
                  <a:ext uri="{0D108BD9-81ED-4DB2-BD59-A6C34878D82A}">
                    <a16:rowId xmlns:a16="http://schemas.microsoft.com/office/drawing/2014/main" val="10035"/>
                  </a:ext>
                </a:extLst>
              </a:tr>
              <a:tr h="109742">
                <a:tc>
                  <a:txBody>
                    <a:bodyPr/>
                    <a:lstStyle/>
                    <a:p>
                      <a:pPr algn="l" fontAlgn="b"/>
                      <a:r>
                        <a:rPr lang="en-US" sz="800" b="0" i="0" u="none" strike="noStrike">
                          <a:solidFill>
                            <a:srgbClr val="000000"/>
                          </a:solidFill>
                          <a:effectLst/>
                          <a:latin typeface="Calibri"/>
                        </a:rPr>
                        <a:t>Operations department</a:t>
                      </a:r>
                    </a:p>
                  </a:txBody>
                  <a:tcPr marL="18000" marR="1800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ru-RU" sz="800" b="0" i="0" u="none" strike="noStrike">
                          <a:solidFill>
                            <a:srgbClr val="000000"/>
                          </a:solidFill>
                          <a:effectLst/>
                          <a:latin typeface="Calibri"/>
                        </a:rPr>
                        <a:t> </a:t>
                      </a:r>
                    </a:p>
                  </a:txBody>
                  <a:tcPr marL="18000" marR="1800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800" b="0" i="0" u="none" strike="noStrike">
                          <a:solidFill>
                            <a:srgbClr val="000000"/>
                          </a:solidFill>
                          <a:effectLst/>
                          <a:latin typeface="Calibri"/>
                        </a:rPr>
                        <a:t>19</a:t>
                      </a:r>
                    </a:p>
                  </a:txBody>
                  <a:tcPr marL="18000" marR="1800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800" b="0" i="0" u="none" strike="noStrike">
                          <a:solidFill>
                            <a:srgbClr val="000000"/>
                          </a:solidFill>
                          <a:effectLst/>
                          <a:latin typeface="Calibri"/>
                        </a:rPr>
                        <a:t>53</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800" b="0" i="0" u="none" strike="noStrike">
                          <a:solidFill>
                            <a:srgbClr val="000000"/>
                          </a:solidFill>
                          <a:effectLst/>
                          <a:latin typeface="Calibri"/>
                        </a:rPr>
                        <a:t>79</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800" b="0" i="0" u="none" strike="noStrike">
                          <a:solidFill>
                            <a:srgbClr val="000000"/>
                          </a:solidFill>
                          <a:effectLst/>
                          <a:latin typeface="Calibri"/>
                        </a:rPr>
                        <a:t>104</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800" b="0" i="0" u="none" strike="noStrike">
                          <a:solidFill>
                            <a:srgbClr val="000000"/>
                          </a:solidFill>
                          <a:effectLst/>
                          <a:latin typeface="Calibri"/>
                        </a:rPr>
                        <a:t>110</a:t>
                      </a:r>
                    </a:p>
                  </a:txBody>
                  <a:tcPr marL="18000" marR="1800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800" b="0" i="0" u="none" strike="noStrike">
                          <a:solidFill>
                            <a:srgbClr val="000000"/>
                          </a:solidFill>
                          <a:effectLst/>
                          <a:latin typeface="Calibri"/>
                        </a:rPr>
                        <a:t>6 980</a:t>
                      </a:r>
                    </a:p>
                  </a:txBody>
                  <a:tcPr marL="18000" marR="1800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800" b="0" i="0" u="none" strike="noStrike">
                          <a:solidFill>
                            <a:srgbClr val="000000"/>
                          </a:solidFill>
                          <a:effectLst/>
                          <a:latin typeface="Calibri"/>
                        </a:rPr>
                        <a:t>18 990</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800" b="0" i="0" u="none" strike="noStrike">
                          <a:solidFill>
                            <a:srgbClr val="000000"/>
                          </a:solidFill>
                          <a:effectLst/>
                          <a:latin typeface="Calibri"/>
                        </a:rPr>
                        <a:t>28 200</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800" b="0" i="0" u="none" strike="noStrike">
                          <a:solidFill>
                            <a:srgbClr val="000000"/>
                          </a:solidFill>
                          <a:effectLst/>
                          <a:latin typeface="Calibri"/>
                        </a:rPr>
                        <a:t>36 950</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800" b="0" i="0" u="none" strike="noStrike">
                          <a:solidFill>
                            <a:srgbClr val="000000"/>
                          </a:solidFill>
                          <a:effectLst/>
                          <a:latin typeface="Calibri"/>
                        </a:rPr>
                        <a:t>39 010</a:t>
                      </a:r>
                    </a:p>
                  </a:txBody>
                  <a:tcPr marL="18000" marR="1800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extLst>
                  <a:ext uri="{0D108BD9-81ED-4DB2-BD59-A6C34878D82A}">
                    <a16:rowId xmlns:a16="http://schemas.microsoft.com/office/drawing/2014/main" val="10036"/>
                  </a:ext>
                </a:extLst>
              </a:tr>
              <a:tr h="109742">
                <a:tc>
                  <a:txBody>
                    <a:bodyPr/>
                    <a:lstStyle/>
                    <a:p>
                      <a:pPr algn="l" fontAlgn="b"/>
                      <a:r>
                        <a:rPr lang="en-US" sz="800" b="0" i="0" u="none" strike="noStrike">
                          <a:solidFill>
                            <a:srgbClr val="000000"/>
                          </a:solidFill>
                          <a:effectLst/>
                          <a:latin typeface="Calibri"/>
                        </a:rPr>
                        <a:t>Verificator Teamleader</a:t>
                      </a:r>
                    </a:p>
                  </a:txBody>
                  <a:tcPr marL="18000" marR="1800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480</a:t>
                      </a:r>
                    </a:p>
                  </a:txBody>
                  <a:tcPr marL="18000" marR="1800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1</a:t>
                      </a:r>
                    </a:p>
                  </a:txBody>
                  <a:tcPr marL="18000" marR="1800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2</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2</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2</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2</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480</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960</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960</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960</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960</a:t>
                      </a:r>
                    </a:p>
                  </a:txBody>
                  <a:tcPr marL="18000" marR="1800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37"/>
                  </a:ext>
                </a:extLst>
              </a:tr>
              <a:tr h="109742">
                <a:tc>
                  <a:txBody>
                    <a:bodyPr/>
                    <a:lstStyle/>
                    <a:p>
                      <a:pPr algn="l" fontAlgn="b"/>
                      <a:r>
                        <a:rPr lang="en-US" sz="800" b="0" i="0" u="none" strike="noStrike">
                          <a:solidFill>
                            <a:srgbClr val="000000"/>
                          </a:solidFill>
                          <a:effectLst/>
                          <a:latin typeface="Calibri"/>
                        </a:rPr>
                        <a:t>Verificator</a:t>
                      </a:r>
                    </a:p>
                  </a:txBody>
                  <a:tcPr marL="18000" marR="1800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350</a:t>
                      </a:r>
                    </a:p>
                  </a:txBody>
                  <a:tcPr marL="18000" marR="1800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7</a:t>
                      </a:r>
                    </a:p>
                  </a:txBody>
                  <a:tcPr marL="18000" marR="1800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17</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20</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26</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26</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2 450</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5 950</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7 000</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9 100</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9 100</a:t>
                      </a:r>
                    </a:p>
                  </a:txBody>
                  <a:tcPr marL="18000" marR="1800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38"/>
                  </a:ext>
                </a:extLst>
              </a:tr>
              <a:tr h="109742">
                <a:tc>
                  <a:txBody>
                    <a:bodyPr/>
                    <a:lstStyle/>
                    <a:p>
                      <a:pPr algn="l" fontAlgn="b"/>
                      <a:r>
                        <a:rPr lang="en-US" sz="800" b="0" i="0" u="none" strike="noStrike">
                          <a:solidFill>
                            <a:srgbClr val="000000"/>
                          </a:solidFill>
                          <a:effectLst/>
                          <a:latin typeface="Calibri"/>
                        </a:rPr>
                        <a:t>Telesale operators Teamleader</a:t>
                      </a:r>
                    </a:p>
                  </a:txBody>
                  <a:tcPr marL="18000" marR="1800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480</a:t>
                      </a:r>
                    </a:p>
                  </a:txBody>
                  <a:tcPr marL="18000" marR="1800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1</a:t>
                      </a:r>
                    </a:p>
                  </a:txBody>
                  <a:tcPr marL="18000" marR="1800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2</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3</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4</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4</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480</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960</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1 440</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1 920</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1 920</a:t>
                      </a:r>
                    </a:p>
                  </a:txBody>
                  <a:tcPr marL="18000" marR="1800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39"/>
                  </a:ext>
                </a:extLst>
              </a:tr>
              <a:tr h="109742">
                <a:tc>
                  <a:txBody>
                    <a:bodyPr/>
                    <a:lstStyle/>
                    <a:p>
                      <a:pPr algn="l" fontAlgn="b"/>
                      <a:r>
                        <a:rPr lang="en-US" sz="800" b="0" i="0" u="none" strike="noStrike">
                          <a:solidFill>
                            <a:srgbClr val="000000"/>
                          </a:solidFill>
                          <a:effectLst/>
                          <a:latin typeface="Calibri"/>
                        </a:rPr>
                        <a:t>Telesale operators</a:t>
                      </a:r>
                    </a:p>
                  </a:txBody>
                  <a:tcPr marL="18000" marR="1800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340</a:t>
                      </a:r>
                    </a:p>
                  </a:txBody>
                  <a:tcPr marL="18000" marR="1800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6</a:t>
                      </a:r>
                    </a:p>
                  </a:txBody>
                  <a:tcPr marL="18000" marR="1800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21</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36</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49</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53</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2 040</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7 140</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12 240</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16 660</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18 020</a:t>
                      </a:r>
                    </a:p>
                  </a:txBody>
                  <a:tcPr marL="18000" marR="1800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40"/>
                  </a:ext>
                </a:extLst>
              </a:tr>
              <a:tr h="109742">
                <a:tc>
                  <a:txBody>
                    <a:bodyPr/>
                    <a:lstStyle/>
                    <a:p>
                      <a:pPr algn="l" fontAlgn="b"/>
                      <a:r>
                        <a:rPr lang="en-US" sz="800" b="0" i="0" u="none" strike="noStrike">
                          <a:solidFill>
                            <a:srgbClr val="000000"/>
                          </a:solidFill>
                          <a:effectLst/>
                          <a:latin typeface="Calibri"/>
                        </a:rPr>
                        <a:t>Customer support Teamleader</a:t>
                      </a:r>
                    </a:p>
                  </a:txBody>
                  <a:tcPr marL="18000" marR="1800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480</a:t>
                      </a:r>
                    </a:p>
                  </a:txBody>
                  <a:tcPr marL="18000" marR="1800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1</a:t>
                      </a:r>
                    </a:p>
                  </a:txBody>
                  <a:tcPr marL="18000" marR="1800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1</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2</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2</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2</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480</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480</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960</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960</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960</a:t>
                      </a:r>
                    </a:p>
                  </a:txBody>
                  <a:tcPr marL="18000" marR="1800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41"/>
                  </a:ext>
                </a:extLst>
              </a:tr>
              <a:tr h="109742">
                <a:tc>
                  <a:txBody>
                    <a:bodyPr/>
                    <a:lstStyle/>
                    <a:p>
                      <a:pPr algn="l" fontAlgn="b"/>
                      <a:r>
                        <a:rPr lang="en-US" sz="800" b="0" i="0" u="none" strike="noStrike">
                          <a:solidFill>
                            <a:srgbClr val="000000"/>
                          </a:solidFill>
                          <a:effectLst/>
                          <a:latin typeface="Calibri"/>
                        </a:rPr>
                        <a:t>Customer support</a:t>
                      </a:r>
                    </a:p>
                  </a:txBody>
                  <a:tcPr marL="18000" marR="1800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350</a:t>
                      </a:r>
                    </a:p>
                  </a:txBody>
                  <a:tcPr marL="18000" marR="1800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3</a:t>
                      </a:r>
                    </a:p>
                  </a:txBody>
                  <a:tcPr marL="18000" marR="1800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10</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16</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21</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23</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1 050</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3 500</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5 600</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7 350</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ru-RU" sz="800" b="0" i="0" u="none" strike="noStrike">
                          <a:solidFill>
                            <a:srgbClr val="000000"/>
                          </a:solidFill>
                          <a:effectLst/>
                          <a:latin typeface="Calibri"/>
                        </a:rPr>
                        <a:t>8 050</a:t>
                      </a:r>
                    </a:p>
                  </a:txBody>
                  <a:tcPr marL="18000" marR="1800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42"/>
                  </a:ext>
                </a:extLst>
              </a:tr>
              <a:tr h="109742">
                <a:tc>
                  <a:txBody>
                    <a:bodyPr/>
                    <a:lstStyle/>
                    <a:p>
                      <a:pPr algn="l" fontAlgn="b"/>
                      <a:r>
                        <a:rPr lang="en-US" sz="800" b="0" i="0" u="none" strike="noStrike">
                          <a:solidFill>
                            <a:srgbClr val="000000"/>
                          </a:solidFill>
                          <a:effectLst/>
                          <a:latin typeface="Calibri"/>
                        </a:rPr>
                        <a:t>Risk department</a:t>
                      </a:r>
                    </a:p>
                  </a:txBody>
                  <a:tcPr marL="18000" marR="1800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ru-RU" sz="800" b="0" i="0" u="none" strike="noStrike">
                          <a:solidFill>
                            <a:srgbClr val="000000"/>
                          </a:solidFill>
                          <a:effectLst/>
                          <a:latin typeface="Calibri"/>
                        </a:rPr>
                        <a:t> </a:t>
                      </a:r>
                    </a:p>
                  </a:txBody>
                  <a:tcPr marL="18000" marR="1800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800" b="0" i="0" u="none" strike="noStrike">
                          <a:solidFill>
                            <a:srgbClr val="000000"/>
                          </a:solidFill>
                          <a:effectLst/>
                          <a:latin typeface="Calibri"/>
                        </a:rPr>
                        <a:t>21</a:t>
                      </a:r>
                    </a:p>
                  </a:txBody>
                  <a:tcPr marL="18000" marR="1800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800" b="0" i="0" u="none" strike="noStrike">
                          <a:solidFill>
                            <a:srgbClr val="000000"/>
                          </a:solidFill>
                          <a:effectLst/>
                          <a:latin typeface="Calibri"/>
                        </a:rPr>
                        <a:t>65</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800" b="0" i="0" u="none" strike="noStrike">
                          <a:solidFill>
                            <a:srgbClr val="000000"/>
                          </a:solidFill>
                          <a:effectLst/>
                          <a:latin typeface="Calibri"/>
                        </a:rPr>
                        <a:t>81</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800" b="0" i="0" u="none" strike="noStrike">
                          <a:solidFill>
                            <a:srgbClr val="000000"/>
                          </a:solidFill>
                          <a:effectLst/>
                          <a:latin typeface="Calibri"/>
                        </a:rPr>
                        <a:t>107</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800" b="0" i="0" u="none" strike="noStrike">
                          <a:solidFill>
                            <a:srgbClr val="000000"/>
                          </a:solidFill>
                          <a:effectLst/>
                          <a:latin typeface="Calibri"/>
                        </a:rPr>
                        <a:t>116</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800" b="0" i="0" u="none" strike="noStrike">
                          <a:solidFill>
                            <a:srgbClr val="000000"/>
                          </a:solidFill>
                          <a:effectLst/>
                          <a:latin typeface="Calibri"/>
                        </a:rPr>
                        <a:t>7 220</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800" b="0" i="0" u="none" strike="noStrike">
                          <a:solidFill>
                            <a:srgbClr val="000000"/>
                          </a:solidFill>
                          <a:effectLst/>
                          <a:latin typeface="Calibri"/>
                        </a:rPr>
                        <a:t>22 150</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800" b="0" i="0" u="none" strike="noStrike">
                          <a:solidFill>
                            <a:srgbClr val="000000"/>
                          </a:solidFill>
                          <a:effectLst/>
                          <a:latin typeface="Calibri"/>
                        </a:rPr>
                        <a:t>27 380</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800" b="0" i="0" u="none" strike="noStrike">
                          <a:solidFill>
                            <a:srgbClr val="000000"/>
                          </a:solidFill>
                          <a:effectLst/>
                          <a:latin typeface="Calibri"/>
                        </a:rPr>
                        <a:t>36 060</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ru-RU" sz="800" b="0" i="0" u="none" strike="noStrike">
                          <a:solidFill>
                            <a:srgbClr val="000000"/>
                          </a:solidFill>
                          <a:effectLst/>
                          <a:latin typeface="Calibri"/>
                        </a:rPr>
                        <a:t>39 110</a:t>
                      </a:r>
                    </a:p>
                  </a:txBody>
                  <a:tcPr marL="18000" marR="1800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extLst>
                  <a:ext uri="{0D108BD9-81ED-4DB2-BD59-A6C34878D82A}">
                    <a16:rowId xmlns:a16="http://schemas.microsoft.com/office/drawing/2014/main" val="10043"/>
                  </a:ext>
                </a:extLst>
              </a:tr>
              <a:tr h="109742">
                <a:tc>
                  <a:txBody>
                    <a:bodyPr/>
                    <a:lstStyle/>
                    <a:p>
                      <a:pPr algn="l" fontAlgn="b"/>
                      <a:r>
                        <a:rPr lang="en-US" sz="800" b="0" i="0" u="none" strike="noStrike" dirty="0" err="1">
                          <a:solidFill>
                            <a:srgbClr val="000000"/>
                          </a:solidFill>
                          <a:effectLst/>
                          <a:latin typeface="Calibri"/>
                        </a:rPr>
                        <a:t>Telecollector</a:t>
                      </a:r>
                      <a:r>
                        <a:rPr lang="en-US" sz="800" b="0" i="0" u="none" strike="noStrike" dirty="0">
                          <a:solidFill>
                            <a:srgbClr val="000000"/>
                          </a:solidFill>
                          <a:effectLst/>
                          <a:latin typeface="Calibri"/>
                        </a:rPr>
                        <a:t> </a:t>
                      </a:r>
                      <a:r>
                        <a:rPr lang="en-US" sz="800" b="0" i="0" u="none" strike="noStrike" dirty="0" err="1">
                          <a:solidFill>
                            <a:srgbClr val="000000"/>
                          </a:solidFill>
                          <a:effectLst/>
                          <a:latin typeface="Calibri"/>
                        </a:rPr>
                        <a:t>Teamleader</a:t>
                      </a:r>
                      <a:endParaRPr lang="en-US" sz="800" b="0" i="0" u="none" strike="noStrike" dirty="0">
                        <a:solidFill>
                          <a:srgbClr val="000000"/>
                        </a:solidFill>
                        <a:effectLst/>
                        <a:latin typeface="Calibri"/>
                      </a:endParaRPr>
                    </a:p>
                  </a:txBody>
                  <a:tcPr marL="18000" marR="1800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r" fontAlgn="b"/>
                      <a:r>
                        <a:rPr lang="ru-RU" sz="800" b="0" i="0" u="none" strike="noStrike">
                          <a:solidFill>
                            <a:srgbClr val="000000"/>
                          </a:solidFill>
                          <a:effectLst/>
                          <a:latin typeface="Calibri"/>
                        </a:rPr>
                        <a:t>480</a:t>
                      </a:r>
                    </a:p>
                  </a:txBody>
                  <a:tcPr marL="18000" marR="1800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r" fontAlgn="b"/>
                      <a:r>
                        <a:rPr lang="ru-RU" sz="800" b="0" i="0" u="none" strike="noStrike">
                          <a:solidFill>
                            <a:srgbClr val="000000"/>
                          </a:solidFill>
                          <a:effectLst/>
                          <a:latin typeface="Calibri"/>
                        </a:rPr>
                        <a:t>1</a:t>
                      </a:r>
                    </a:p>
                  </a:txBody>
                  <a:tcPr marL="18000" marR="1800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r" fontAlgn="b"/>
                      <a:r>
                        <a:rPr lang="ru-RU" sz="800" b="0" i="0" u="none" strike="noStrike">
                          <a:solidFill>
                            <a:srgbClr val="000000"/>
                          </a:solidFill>
                          <a:effectLst/>
                          <a:latin typeface="Calibri"/>
                        </a:rPr>
                        <a:t>4</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r" fontAlgn="b"/>
                      <a:r>
                        <a:rPr lang="ru-RU" sz="800" b="0" i="0" u="none" strike="noStrike">
                          <a:solidFill>
                            <a:srgbClr val="000000"/>
                          </a:solidFill>
                          <a:effectLst/>
                          <a:latin typeface="Calibri"/>
                        </a:rPr>
                        <a:t>4</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r" fontAlgn="b"/>
                      <a:r>
                        <a:rPr lang="ru-RU" sz="800" b="0" i="0" u="none" strike="noStrike">
                          <a:solidFill>
                            <a:srgbClr val="000000"/>
                          </a:solidFill>
                          <a:effectLst/>
                          <a:latin typeface="Calibri"/>
                        </a:rPr>
                        <a:t>5</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r" fontAlgn="b"/>
                      <a:r>
                        <a:rPr lang="ru-RU" sz="800" b="0" i="0" u="none" strike="noStrike">
                          <a:solidFill>
                            <a:srgbClr val="000000"/>
                          </a:solidFill>
                          <a:effectLst/>
                          <a:latin typeface="Calibri"/>
                        </a:rPr>
                        <a:t>6</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r" fontAlgn="b"/>
                      <a:r>
                        <a:rPr lang="ru-RU" sz="800" b="0" i="0" u="none" strike="noStrike">
                          <a:solidFill>
                            <a:srgbClr val="000000"/>
                          </a:solidFill>
                          <a:effectLst/>
                          <a:latin typeface="Calibri"/>
                        </a:rPr>
                        <a:t>480</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r" fontAlgn="b"/>
                      <a:r>
                        <a:rPr lang="ru-RU" sz="800" b="0" i="0" u="none" strike="noStrike">
                          <a:solidFill>
                            <a:srgbClr val="000000"/>
                          </a:solidFill>
                          <a:effectLst/>
                          <a:latin typeface="Calibri"/>
                        </a:rPr>
                        <a:t>1 920</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r" fontAlgn="b"/>
                      <a:r>
                        <a:rPr lang="ru-RU" sz="800" b="0" i="0" u="none" strike="noStrike">
                          <a:solidFill>
                            <a:srgbClr val="000000"/>
                          </a:solidFill>
                          <a:effectLst/>
                          <a:latin typeface="Calibri"/>
                        </a:rPr>
                        <a:t>1 920</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r" fontAlgn="b"/>
                      <a:r>
                        <a:rPr lang="ru-RU" sz="800" b="0" i="0" u="none" strike="noStrike">
                          <a:solidFill>
                            <a:srgbClr val="000000"/>
                          </a:solidFill>
                          <a:effectLst/>
                          <a:latin typeface="Calibri"/>
                        </a:rPr>
                        <a:t>2 400</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r" fontAlgn="b"/>
                      <a:r>
                        <a:rPr lang="ru-RU" sz="800" b="0" i="0" u="none" strike="noStrike">
                          <a:solidFill>
                            <a:srgbClr val="000000"/>
                          </a:solidFill>
                          <a:effectLst/>
                          <a:latin typeface="Calibri"/>
                        </a:rPr>
                        <a:t>2 880</a:t>
                      </a:r>
                    </a:p>
                  </a:txBody>
                  <a:tcPr marL="18000" marR="1800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44"/>
                  </a:ext>
                </a:extLst>
              </a:tr>
              <a:tr h="109742">
                <a:tc>
                  <a:txBody>
                    <a:bodyPr/>
                    <a:lstStyle/>
                    <a:p>
                      <a:pPr algn="l" fontAlgn="b"/>
                      <a:r>
                        <a:rPr lang="en-US" sz="800" b="0" i="0" u="none" strike="noStrike" dirty="0" err="1">
                          <a:solidFill>
                            <a:srgbClr val="000000"/>
                          </a:solidFill>
                          <a:effectLst/>
                          <a:latin typeface="Calibri"/>
                        </a:rPr>
                        <a:t>Telecollector</a:t>
                      </a:r>
                      <a:endParaRPr lang="en-US" sz="800" b="0" i="0" u="none" strike="noStrike" dirty="0">
                        <a:solidFill>
                          <a:srgbClr val="000000"/>
                        </a:solidFill>
                        <a:effectLst/>
                        <a:latin typeface="Calibri"/>
                      </a:endParaRPr>
                    </a:p>
                  </a:txBody>
                  <a:tcPr marL="18000" marR="1800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r" fontAlgn="b"/>
                      <a:r>
                        <a:rPr lang="ru-RU" sz="800" b="0" i="0" u="none" strike="noStrike" dirty="0">
                          <a:solidFill>
                            <a:srgbClr val="000000"/>
                          </a:solidFill>
                          <a:effectLst/>
                          <a:latin typeface="Calibri"/>
                        </a:rPr>
                        <a:t>340</a:t>
                      </a:r>
                    </a:p>
                  </a:txBody>
                  <a:tcPr marL="18000" marR="1800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r" fontAlgn="b"/>
                      <a:r>
                        <a:rPr lang="ru-RU" sz="800" b="0" i="0" u="none" strike="noStrike" dirty="0">
                          <a:solidFill>
                            <a:srgbClr val="000000"/>
                          </a:solidFill>
                          <a:effectLst/>
                          <a:latin typeface="Calibri"/>
                        </a:rPr>
                        <a:t>15</a:t>
                      </a:r>
                    </a:p>
                  </a:txBody>
                  <a:tcPr marL="18000" marR="1800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r" fontAlgn="b"/>
                      <a:r>
                        <a:rPr lang="ru-RU" sz="800" b="0" i="0" u="none" strike="noStrike" dirty="0">
                          <a:solidFill>
                            <a:srgbClr val="000000"/>
                          </a:solidFill>
                          <a:effectLst/>
                          <a:latin typeface="Calibri"/>
                        </a:rPr>
                        <a:t>47</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r" fontAlgn="b"/>
                      <a:r>
                        <a:rPr lang="ru-RU" sz="800" b="0" i="0" u="none" strike="noStrike" dirty="0">
                          <a:solidFill>
                            <a:srgbClr val="000000"/>
                          </a:solidFill>
                          <a:effectLst/>
                          <a:latin typeface="Calibri"/>
                        </a:rPr>
                        <a:t>55</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r" fontAlgn="b"/>
                      <a:r>
                        <a:rPr lang="ru-RU" sz="800" b="0" i="0" u="none" strike="noStrike">
                          <a:solidFill>
                            <a:srgbClr val="000000"/>
                          </a:solidFill>
                          <a:effectLst/>
                          <a:latin typeface="Calibri"/>
                        </a:rPr>
                        <a:t>74</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r" fontAlgn="b"/>
                      <a:r>
                        <a:rPr lang="ru-RU" sz="800" b="0" i="0" u="none" strike="noStrike">
                          <a:solidFill>
                            <a:srgbClr val="000000"/>
                          </a:solidFill>
                          <a:effectLst/>
                          <a:latin typeface="Calibri"/>
                        </a:rPr>
                        <a:t>79</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r" fontAlgn="b"/>
                      <a:r>
                        <a:rPr lang="ru-RU" sz="800" b="0" i="0" u="none" strike="noStrike">
                          <a:solidFill>
                            <a:srgbClr val="000000"/>
                          </a:solidFill>
                          <a:effectLst/>
                          <a:latin typeface="Calibri"/>
                        </a:rPr>
                        <a:t>5 100</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r" fontAlgn="b"/>
                      <a:r>
                        <a:rPr lang="ru-RU" sz="800" b="0" i="0" u="none" strike="noStrike">
                          <a:solidFill>
                            <a:srgbClr val="000000"/>
                          </a:solidFill>
                          <a:effectLst/>
                          <a:latin typeface="Calibri"/>
                        </a:rPr>
                        <a:t>15 980</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r" fontAlgn="b"/>
                      <a:r>
                        <a:rPr lang="ru-RU" sz="800" b="0" i="0" u="none" strike="noStrike">
                          <a:solidFill>
                            <a:srgbClr val="000000"/>
                          </a:solidFill>
                          <a:effectLst/>
                          <a:latin typeface="Calibri"/>
                        </a:rPr>
                        <a:t>18 700</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r" fontAlgn="b"/>
                      <a:r>
                        <a:rPr lang="ru-RU" sz="800" b="0" i="0" u="none" strike="noStrike">
                          <a:solidFill>
                            <a:srgbClr val="000000"/>
                          </a:solidFill>
                          <a:effectLst/>
                          <a:latin typeface="Calibri"/>
                        </a:rPr>
                        <a:t>25 160</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r" fontAlgn="b"/>
                      <a:r>
                        <a:rPr lang="ru-RU" sz="800" b="0" i="0" u="none" strike="noStrike">
                          <a:solidFill>
                            <a:srgbClr val="000000"/>
                          </a:solidFill>
                          <a:effectLst/>
                          <a:latin typeface="Calibri"/>
                        </a:rPr>
                        <a:t>26 860</a:t>
                      </a:r>
                    </a:p>
                  </a:txBody>
                  <a:tcPr marL="18000" marR="1800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45"/>
                  </a:ext>
                </a:extLst>
              </a:tr>
              <a:tr h="109742">
                <a:tc>
                  <a:txBody>
                    <a:bodyPr/>
                    <a:lstStyle/>
                    <a:p>
                      <a:pPr algn="l" fontAlgn="b"/>
                      <a:r>
                        <a:rPr lang="en-US" sz="800" b="0" i="0" u="none" strike="noStrike">
                          <a:solidFill>
                            <a:srgbClr val="000000"/>
                          </a:solidFill>
                          <a:effectLst/>
                          <a:latin typeface="Calibri"/>
                        </a:rPr>
                        <a:t>Field collector Teamleader</a:t>
                      </a:r>
                    </a:p>
                  </a:txBody>
                  <a:tcPr marL="18000" marR="1800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r" fontAlgn="b"/>
                      <a:r>
                        <a:rPr lang="ru-RU" sz="800" b="0" i="0" u="none" strike="noStrike">
                          <a:solidFill>
                            <a:srgbClr val="000000"/>
                          </a:solidFill>
                          <a:effectLst/>
                          <a:latin typeface="Calibri"/>
                        </a:rPr>
                        <a:t>480</a:t>
                      </a:r>
                    </a:p>
                  </a:txBody>
                  <a:tcPr marL="18000" marR="1800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r" fontAlgn="b"/>
                      <a:r>
                        <a:rPr lang="ru-RU" sz="800" b="0" i="0" u="none" strike="noStrike">
                          <a:solidFill>
                            <a:srgbClr val="000000"/>
                          </a:solidFill>
                          <a:effectLst/>
                          <a:latin typeface="Calibri"/>
                        </a:rPr>
                        <a:t>1</a:t>
                      </a:r>
                    </a:p>
                  </a:txBody>
                  <a:tcPr marL="18000" marR="1800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r" fontAlgn="b"/>
                      <a:r>
                        <a:rPr lang="ru-RU" sz="800" b="0" i="0" u="none" strike="noStrike">
                          <a:solidFill>
                            <a:srgbClr val="000000"/>
                          </a:solidFill>
                          <a:effectLst/>
                          <a:latin typeface="Calibri"/>
                        </a:rPr>
                        <a:t>1</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r" fontAlgn="b"/>
                      <a:r>
                        <a:rPr lang="ru-RU" sz="800" b="0" i="0" u="none" strike="noStrike">
                          <a:solidFill>
                            <a:srgbClr val="000000"/>
                          </a:solidFill>
                          <a:effectLst/>
                          <a:latin typeface="Calibri"/>
                        </a:rPr>
                        <a:t>2</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r" fontAlgn="b"/>
                      <a:r>
                        <a:rPr lang="ru-RU" sz="800" b="0" i="0" u="none" strike="noStrike">
                          <a:solidFill>
                            <a:srgbClr val="000000"/>
                          </a:solidFill>
                          <a:effectLst/>
                          <a:latin typeface="Calibri"/>
                        </a:rPr>
                        <a:t>2</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r" fontAlgn="b"/>
                      <a:r>
                        <a:rPr lang="ru-RU" sz="800" b="0" i="0" u="none" strike="noStrike" dirty="0">
                          <a:solidFill>
                            <a:srgbClr val="000000"/>
                          </a:solidFill>
                          <a:effectLst/>
                          <a:latin typeface="Calibri"/>
                        </a:rPr>
                        <a:t>2</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r" fontAlgn="b"/>
                      <a:r>
                        <a:rPr lang="ru-RU" sz="800" b="0" i="0" u="none" strike="noStrike" dirty="0">
                          <a:solidFill>
                            <a:srgbClr val="000000"/>
                          </a:solidFill>
                          <a:effectLst/>
                          <a:latin typeface="Calibri"/>
                        </a:rPr>
                        <a:t>480</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r" fontAlgn="b"/>
                      <a:r>
                        <a:rPr lang="ru-RU" sz="800" b="0" i="0" u="none" strike="noStrike" dirty="0">
                          <a:solidFill>
                            <a:srgbClr val="000000"/>
                          </a:solidFill>
                          <a:effectLst/>
                          <a:latin typeface="Calibri"/>
                        </a:rPr>
                        <a:t>480</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r" fontAlgn="b"/>
                      <a:r>
                        <a:rPr lang="ru-RU" sz="800" b="0" i="0" u="none" strike="noStrike" dirty="0">
                          <a:solidFill>
                            <a:srgbClr val="000000"/>
                          </a:solidFill>
                          <a:effectLst/>
                          <a:latin typeface="Calibri"/>
                        </a:rPr>
                        <a:t>960</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r" fontAlgn="b"/>
                      <a:r>
                        <a:rPr lang="ru-RU" sz="800" b="0" i="0" u="none" strike="noStrike">
                          <a:solidFill>
                            <a:srgbClr val="000000"/>
                          </a:solidFill>
                          <a:effectLst/>
                          <a:latin typeface="Calibri"/>
                        </a:rPr>
                        <a:t>960</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r" fontAlgn="b"/>
                      <a:r>
                        <a:rPr lang="ru-RU" sz="800" b="0" i="0" u="none" strike="noStrike">
                          <a:solidFill>
                            <a:srgbClr val="000000"/>
                          </a:solidFill>
                          <a:effectLst/>
                          <a:latin typeface="Calibri"/>
                        </a:rPr>
                        <a:t>960</a:t>
                      </a:r>
                    </a:p>
                  </a:txBody>
                  <a:tcPr marL="18000" marR="1800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46"/>
                  </a:ext>
                </a:extLst>
              </a:tr>
              <a:tr h="115229">
                <a:tc>
                  <a:txBody>
                    <a:bodyPr/>
                    <a:lstStyle/>
                    <a:p>
                      <a:pPr algn="l" fontAlgn="b"/>
                      <a:r>
                        <a:rPr lang="en-US" sz="800" b="0" i="0" u="none" strike="noStrike">
                          <a:solidFill>
                            <a:srgbClr val="000000"/>
                          </a:solidFill>
                          <a:effectLst/>
                          <a:latin typeface="Calibri"/>
                        </a:rPr>
                        <a:t>Field collector</a:t>
                      </a:r>
                    </a:p>
                  </a:txBody>
                  <a:tcPr marL="18000" marR="1800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r" fontAlgn="b"/>
                      <a:r>
                        <a:rPr lang="ru-RU" sz="800" b="0" i="0" u="none" strike="noStrike">
                          <a:solidFill>
                            <a:srgbClr val="000000"/>
                          </a:solidFill>
                          <a:effectLst/>
                          <a:latin typeface="Calibri"/>
                        </a:rPr>
                        <a:t>290</a:t>
                      </a:r>
                    </a:p>
                  </a:txBody>
                  <a:tcPr marL="18000" marR="1800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r" fontAlgn="b"/>
                      <a:r>
                        <a:rPr lang="ru-RU" sz="800" b="0" i="0" u="none" strike="noStrike">
                          <a:solidFill>
                            <a:srgbClr val="000000"/>
                          </a:solidFill>
                          <a:effectLst/>
                          <a:latin typeface="Calibri"/>
                        </a:rPr>
                        <a:t>4</a:t>
                      </a:r>
                    </a:p>
                  </a:txBody>
                  <a:tcPr marL="18000" marR="1800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r" fontAlgn="b"/>
                      <a:r>
                        <a:rPr lang="ru-RU" sz="800" b="0" i="0" u="none" strike="noStrike">
                          <a:solidFill>
                            <a:srgbClr val="000000"/>
                          </a:solidFill>
                          <a:effectLst/>
                          <a:latin typeface="Calibri"/>
                        </a:rPr>
                        <a:t>13</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r" fontAlgn="b"/>
                      <a:r>
                        <a:rPr lang="ru-RU" sz="800" b="0" i="0" u="none" strike="noStrike">
                          <a:solidFill>
                            <a:srgbClr val="000000"/>
                          </a:solidFill>
                          <a:effectLst/>
                          <a:latin typeface="Calibri"/>
                        </a:rPr>
                        <a:t>20</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r" fontAlgn="b"/>
                      <a:r>
                        <a:rPr lang="ru-RU" sz="800" b="0" i="0" u="none" strike="noStrike">
                          <a:solidFill>
                            <a:srgbClr val="000000"/>
                          </a:solidFill>
                          <a:effectLst/>
                          <a:latin typeface="Calibri"/>
                        </a:rPr>
                        <a:t>26</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r" fontAlgn="b"/>
                      <a:r>
                        <a:rPr lang="ru-RU" sz="800" b="0" i="0" u="none" strike="noStrike">
                          <a:solidFill>
                            <a:srgbClr val="000000"/>
                          </a:solidFill>
                          <a:effectLst/>
                          <a:latin typeface="Calibri"/>
                        </a:rPr>
                        <a:t>29</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r" fontAlgn="b"/>
                      <a:r>
                        <a:rPr lang="ru-RU" sz="800" b="0" i="0" u="none" strike="noStrike">
                          <a:solidFill>
                            <a:srgbClr val="000000"/>
                          </a:solidFill>
                          <a:effectLst/>
                          <a:latin typeface="Calibri"/>
                        </a:rPr>
                        <a:t>1 160</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r" fontAlgn="b"/>
                      <a:r>
                        <a:rPr lang="ru-RU" sz="800" b="0" i="0" u="none" strike="noStrike">
                          <a:solidFill>
                            <a:srgbClr val="000000"/>
                          </a:solidFill>
                          <a:effectLst/>
                          <a:latin typeface="Calibri"/>
                        </a:rPr>
                        <a:t>3 770</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r" fontAlgn="b"/>
                      <a:r>
                        <a:rPr lang="ru-RU" sz="800" b="0" i="0" u="none" strike="noStrike" dirty="0">
                          <a:solidFill>
                            <a:srgbClr val="000000"/>
                          </a:solidFill>
                          <a:effectLst/>
                          <a:latin typeface="Calibri"/>
                        </a:rPr>
                        <a:t>5 800</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r" fontAlgn="b"/>
                      <a:r>
                        <a:rPr lang="ru-RU" sz="800" b="0" i="0" u="none" strike="noStrike" dirty="0">
                          <a:solidFill>
                            <a:srgbClr val="000000"/>
                          </a:solidFill>
                          <a:effectLst/>
                          <a:latin typeface="Calibri"/>
                        </a:rPr>
                        <a:t>7 540</a:t>
                      </a:r>
                    </a:p>
                  </a:txBody>
                  <a:tcPr marL="18000" marR="1800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r" fontAlgn="b"/>
                      <a:r>
                        <a:rPr lang="ru-RU" sz="800" b="0" i="0" u="none" strike="noStrike" dirty="0">
                          <a:solidFill>
                            <a:srgbClr val="000000"/>
                          </a:solidFill>
                          <a:effectLst/>
                          <a:latin typeface="Calibri"/>
                        </a:rPr>
                        <a:t>8 410</a:t>
                      </a:r>
                    </a:p>
                  </a:txBody>
                  <a:tcPr marL="18000" marR="1800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47"/>
                  </a:ext>
                </a:extLst>
              </a:tr>
            </a:tbl>
          </a:graphicData>
        </a:graphic>
      </p:graphicFrame>
    </p:spTree>
    <p:extLst>
      <p:ext uri="{BB962C8B-B14F-4D97-AF65-F5344CB8AC3E}">
        <p14:creationId xmlns:p14="http://schemas.microsoft.com/office/powerpoint/2010/main" val="424817449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http://5starmyanmar.com/MyanmarStatesMap.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516216" y="647760"/>
            <a:ext cx="2596969" cy="5594144"/>
          </a:xfrm>
          <a:prstGeom prst="rect">
            <a:avLst/>
          </a:prstGeom>
          <a:noFill/>
          <a:extLst>
            <a:ext uri="{909E8E84-426E-40DD-AFC4-6F175D3DCCD1}">
              <a14:hiddenFill xmlns:a14="http://schemas.microsoft.com/office/drawing/2010/main">
                <a:solidFill>
                  <a:srgbClr val="FFFFFF"/>
                </a:solidFill>
              </a14:hiddenFill>
            </a:ext>
          </a:extLst>
        </p:spPr>
      </p:pic>
      <p:sp>
        <p:nvSpPr>
          <p:cNvPr id="6" name="Заголовок 1"/>
          <p:cNvSpPr>
            <a:spLocks noGrp="1"/>
          </p:cNvSpPr>
          <p:nvPr>
            <p:ph type="title"/>
          </p:nvPr>
        </p:nvSpPr>
        <p:spPr>
          <a:xfrm>
            <a:off x="251520" y="164391"/>
            <a:ext cx="8159540" cy="312281"/>
          </a:xfrm>
        </p:spPr>
        <p:txBody>
          <a:bodyPr/>
          <a:lstStyle/>
          <a:p>
            <a:r>
              <a:rPr lang="en-US" sz="2200"/>
              <a:t>Appendix 3: Largest banks in Myanmar: Domestic remittance</a:t>
            </a:r>
            <a:endParaRPr lang="ru-RU" sz="2200"/>
          </a:p>
        </p:txBody>
      </p:sp>
      <p:graphicFrame>
        <p:nvGraphicFramePr>
          <p:cNvPr id="3" name="Таблица 2"/>
          <p:cNvGraphicFramePr>
            <a:graphicFrameLocks noGrp="1"/>
          </p:cNvGraphicFramePr>
          <p:nvPr>
            <p:extLst/>
          </p:nvPr>
        </p:nvGraphicFramePr>
        <p:xfrm>
          <a:off x="141440" y="764704"/>
          <a:ext cx="6446782" cy="2248252"/>
        </p:xfrm>
        <a:graphic>
          <a:graphicData uri="http://schemas.openxmlformats.org/drawingml/2006/table">
            <a:tbl>
              <a:tblPr firstRow="1" bandRow="1">
                <a:tableStyleId>{5C22544A-7EE6-4342-B048-85BDC9FD1C3A}</a:tableStyleId>
              </a:tblPr>
              <a:tblGrid>
                <a:gridCol w="248982">
                  <a:extLst>
                    <a:ext uri="{9D8B030D-6E8A-4147-A177-3AD203B41FA5}">
                      <a16:colId xmlns:a16="http://schemas.microsoft.com/office/drawing/2014/main" val="2813447938"/>
                    </a:ext>
                  </a:extLst>
                </a:gridCol>
                <a:gridCol w="847797">
                  <a:extLst>
                    <a:ext uri="{9D8B030D-6E8A-4147-A177-3AD203B41FA5}">
                      <a16:colId xmlns:a16="http://schemas.microsoft.com/office/drawing/2014/main" val="2281888314"/>
                    </a:ext>
                  </a:extLst>
                </a:gridCol>
                <a:gridCol w="923004">
                  <a:extLst>
                    <a:ext uri="{9D8B030D-6E8A-4147-A177-3AD203B41FA5}">
                      <a16:colId xmlns:a16="http://schemas.microsoft.com/office/drawing/2014/main" val="3378128975"/>
                    </a:ext>
                  </a:extLst>
                </a:gridCol>
                <a:gridCol w="885400">
                  <a:extLst>
                    <a:ext uri="{9D8B030D-6E8A-4147-A177-3AD203B41FA5}">
                      <a16:colId xmlns:a16="http://schemas.microsoft.com/office/drawing/2014/main" val="2066213163"/>
                    </a:ext>
                  </a:extLst>
                </a:gridCol>
                <a:gridCol w="885400">
                  <a:extLst>
                    <a:ext uri="{9D8B030D-6E8A-4147-A177-3AD203B41FA5}">
                      <a16:colId xmlns:a16="http://schemas.microsoft.com/office/drawing/2014/main" val="4087157808"/>
                    </a:ext>
                  </a:extLst>
                </a:gridCol>
                <a:gridCol w="503827">
                  <a:extLst>
                    <a:ext uri="{9D8B030D-6E8A-4147-A177-3AD203B41FA5}">
                      <a16:colId xmlns:a16="http://schemas.microsoft.com/office/drawing/2014/main" val="83751250"/>
                    </a:ext>
                  </a:extLst>
                </a:gridCol>
                <a:gridCol w="837913">
                  <a:extLst>
                    <a:ext uri="{9D8B030D-6E8A-4147-A177-3AD203B41FA5}">
                      <a16:colId xmlns:a16="http://schemas.microsoft.com/office/drawing/2014/main" val="2060045126"/>
                    </a:ext>
                  </a:extLst>
                </a:gridCol>
                <a:gridCol w="1314459">
                  <a:extLst>
                    <a:ext uri="{9D8B030D-6E8A-4147-A177-3AD203B41FA5}">
                      <a16:colId xmlns:a16="http://schemas.microsoft.com/office/drawing/2014/main" val="3888865286"/>
                    </a:ext>
                  </a:extLst>
                </a:gridCol>
              </a:tblGrid>
              <a:tr h="271732">
                <a:tc>
                  <a:txBody>
                    <a:bodyPr/>
                    <a:lstStyle/>
                    <a:p>
                      <a:pPr marL="0" algn="ctr" defTabSz="914400" rtl="0" eaLnBrk="1" latinLnBrk="0" hangingPunct="1"/>
                      <a:r>
                        <a:rPr lang="en-US" sz="1400" b="1" kern="1200" dirty="0">
                          <a:solidFill>
                            <a:schemeClr val="lt1"/>
                          </a:solidFill>
                          <a:latin typeface="+mn-lt"/>
                          <a:ea typeface="+mn-ea"/>
                          <a:cs typeface="+mn-cs"/>
                        </a:rPr>
                        <a:t>#</a:t>
                      </a:r>
                      <a:endParaRPr lang="ru-RU" sz="1400" b="1" kern="1200" dirty="0">
                        <a:solidFill>
                          <a:schemeClr val="lt1"/>
                        </a:solidFill>
                        <a:latin typeface="+mn-lt"/>
                        <a:ea typeface="+mn-ea"/>
                        <a:cs typeface="+mn-cs"/>
                      </a:endParaRPr>
                    </a:p>
                  </a:txBody>
                  <a:tcPr/>
                </a:tc>
                <a:tc>
                  <a:txBody>
                    <a:bodyPr/>
                    <a:lstStyle/>
                    <a:p>
                      <a:pPr marL="0" algn="l" defTabSz="914400" rtl="0" eaLnBrk="1" fontAlgn="ctr" latinLnBrk="0" hangingPunct="1"/>
                      <a:r>
                        <a:rPr lang="en-US" sz="1400" b="1" kern="1200" dirty="0">
                          <a:solidFill>
                            <a:schemeClr val="lt1"/>
                          </a:solidFill>
                          <a:latin typeface="+mn-lt"/>
                          <a:ea typeface="+mn-ea"/>
                          <a:cs typeface="+mn-cs"/>
                        </a:rPr>
                        <a:t>Bank</a:t>
                      </a:r>
                    </a:p>
                  </a:txBody>
                  <a:tcPr anchor="ctr"/>
                </a:tc>
                <a:tc>
                  <a:txBody>
                    <a:bodyPr/>
                    <a:lstStyle/>
                    <a:p>
                      <a:pPr marL="0" algn="ctr" defTabSz="914400" rtl="0" eaLnBrk="1" fontAlgn="b" latinLnBrk="0" hangingPunct="1"/>
                      <a:r>
                        <a:rPr lang="en-US" sz="1400" b="1" kern="1200" dirty="0">
                          <a:solidFill>
                            <a:schemeClr val="lt1"/>
                          </a:solidFill>
                          <a:latin typeface="+mn-lt"/>
                          <a:ea typeface="+mn-ea"/>
                          <a:cs typeface="+mn-cs"/>
                        </a:rPr>
                        <a:t>YANGON</a:t>
                      </a:r>
                    </a:p>
                    <a:p>
                      <a:pPr marL="0" algn="ctr" defTabSz="914400" rtl="0" eaLnBrk="1" fontAlgn="b" latinLnBrk="0" hangingPunct="1"/>
                      <a:r>
                        <a:rPr lang="en-US" sz="1400" b="1" kern="1200" dirty="0">
                          <a:solidFill>
                            <a:schemeClr val="lt1"/>
                          </a:solidFill>
                          <a:latin typeface="+mn-lt"/>
                          <a:ea typeface="+mn-ea"/>
                          <a:cs typeface="+mn-cs"/>
                        </a:rPr>
                        <a:t>branches</a:t>
                      </a:r>
                    </a:p>
                  </a:txBody>
                  <a:tcPr marL="5809" marR="5809" marT="5809" marB="0" anchor="b"/>
                </a:tc>
                <a:tc>
                  <a:txBody>
                    <a:bodyPr/>
                    <a:lstStyle/>
                    <a:p>
                      <a:pPr marL="0" algn="ctr" defTabSz="914400" rtl="0" eaLnBrk="1" fontAlgn="b" latinLnBrk="0" hangingPunct="1"/>
                      <a:r>
                        <a:rPr lang="en-US" sz="1400" b="1" kern="1200" dirty="0">
                          <a:solidFill>
                            <a:schemeClr val="lt1"/>
                          </a:solidFill>
                          <a:latin typeface="+mn-lt"/>
                          <a:ea typeface="+mn-ea"/>
                          <a:cs typeface="+mn-cs"/>
                        </a:rPr>
                        <a:t>MANDALAY</a:t>
                      </a:r>
                    </a:p>
                    <a:p>
                      <a:pPr marL="0" algn="ctr" defTabSz="914400" rtl="0" eaLnBrk="1" fontAlgn="b" latinLnBrk="0" hangingPunct="1"/>
                      <a:r>
                        <a:rPr lang="en-US" sz="1400" b="1" kern="1200" dirty="0">
                          <a:solidFill>
                            <a:schemeClr val="lt1"/>
                          </a:solidFill>
                          <a:latin typeface="+mn-lt"/>
                          <a:ea typeface="+mn-ea"/>
                          <a:cs typeface="+mn-cs"/>
                        </a:rPr>
                        <a:t>branches</a:t>
                      </a:r>
                    </a:p>
                  </a:txBody>
                  <a:tcPr marL="5809" marR="5809" marT="5809" marB="0" anchor="b"/>
                </a:tc>
                <a:tc>
                  <a:txBody>
                    <a:bodyPr/>
                    <a:lstStyle/>
                    <a:p>
                      <a:pPr marL="0" algn="ctr" defTabSz="914400" rtl="0" eaLnBrk="1" fontAlgn="b" latinLnBrk="0" hangingPunct="1"/>
                      <a:r>
                        <a:rPr lang="en-US" sz="1400" b="1" kern="1200" dirty="0">
                          <a:solidFill>
                            <a:schemeClr val="lt1"/>
                          </a:solidFill>
                          <a:latin typeface="+mn-lt"/>
                          <a:ea typeface="+mn-ea"/>
                          <a:cs typeface="+mn-cs"/>
                        </a:rPr>
                        <a:t>Naypyidaw </a:t>
                      </a:r>
                    </a:p>
                    <a:p>
                      <a:pPr marL="0" algn="ctr" defTabSz="914400" rtl="0" eaLnBrk="1" fontAlgn="b" latinLnBrk="0" hangingPunct="1"/>
                      <a:r>
                        <a:rPr lang="en-US" sz="1400" b="1" kern="1200" dirty="0">
                          <a:solidFill>
                            <a:schemeClr val="lt1"/>
                          </a:solidFill>
                          <a:latin typeface="+mn-lt"/>
                          <a:ea typeface="+mn-ea"/>
                          <a:cs typeface="+mn-cs"/>
                        </a:rPr>
                        <a:t>branches</a:t>
                      </a:r>
                    </a:p>
                  </a:txBody>
                  <a:tcPr marL="5809" marR="5809" marT="5809" marB="0" anchor="b"/>
                </a:tc>
                <a:tc>
                  <a:txBody>
                    <a:bodyPr/>
                    <a:lstStyle/>
                    <a:p>
                      <a:pPr marL="0" algn="ctr" defTabSz="914400" rtl="0" eaLnBrk="1" fontAlgn="b" latinLnBrk="0" hangingPunct="1"/>
                      <a:r>
                        <a:rPr lang="en-US" sz="1400" b="1" kern="1200" dirty="0">
                          <a:solidFill>
                            <a:schemeClr val="lt1"/>
                          </a:solidFill>
                          <a:latin typeface="+mn-lt"/>
                          <a:ea typeface="+mn-ea"/>
                          <a:cs typeface="+mn-cs"/>
                        </a:rPr>
                        <a:t>Total</a:t>
                      </a:r>
                    </a:p>
                    <a:p>
                      <a:pPr marL="0" algn="ctr" defTabSz="914400" rtl="0" eaLnBrk="1" fontAlgn="b" latinLnBrk="0" hangingPunct="1"/>
                      <a:endParaRPr lang="en-US" sz="1400" b="1" kern="1200" dirty="0">
                        <a:solidFill>
                          <a:schemeClr val="lt1"/>
                        </a:solidFill>
                        <a:latin typeface="+mn-lt"/>
                        <a:ea typeface="+mn-ea"/>
                        <a:cs typeface="+mn-cs"/>
                      </a:endParaRPr>
                    </a:p>
                  </a:txBody>
                  <a:tcPr marL="5809" marR="5809" marT="5809" marB="0" anchor="b"/>
                </a:tc>
                <a:tc>
                  <a:txBody>
                    <a:bodyPr/>
                    <a:lstStyle/>
                    <a:p>
                      <a:pPr marL="0" algn="ctr" defTabSz="914400" rtl="0" eaLnBrk="1" fontAlgn="b" latinLnBrk="0" hangingPunct="1"/>
                      <a:r>
                        <a:rPr lang="en-US" sz="1400" b="1" kern="1200" dirty="0">
                          <a:solidFill>
                            <a:schemeClr val="lt1"/>
                          </a:solidFill>
                          <a:latin typeface="+mn-lt"/>
                          <a:ea typeface="+mn-ea"/>
                          <a:cs typeface="+mn-cs"/>
                        </a:rPr>
                        <a:t>% of total </a:t>
                      </a:r>
                    </a:p>
                    <a:p>
                      <a:pPr marL="0" algn="ctr" defTabSz="914400" rtl="0" eaLnBrk="1" fontAlgn="b" latinLnBrk="0" hangingPunct="1"/>
                      <a:r>
                        <a:rPr lang="en-US" sz="1400" b="1" kern="1200" dirty="0">
                          <a:solidFill>
                            <a:schemeClr val="lt1"/>
                          </a:solidFill>
                          <a:latin typeface="+mn-lt"/>
                          <a:ea typeface="+mn-ea"/>
                          <a:cs typeface="+mn-cs"/>
                        </a:rPr>
                        <a:t>branches</a:t>
                      </a:r>
                    </a:p>
                  </a:txBody>
                  <a:tcPr marL="5809" marR="5809" marT="5809" marB="0" anchor="b"/>
                </a:tc>
                <a:tc>
                  <a:txBody>
                    <a:bodyPr/>
                    <a:lstStyle/>
                    <a:p>
                      <a:pPr marL="0" algn="ctr" defTabSz="914400" rtl="0" eaLnBrk="1" fontAlgn="b" latinLnBrk="0" hangingPunct="1"/>
                      <a:r>
                        <a:rPr lang="en-US" sz="1400" b="1" kern="1200" dirty="0">
                          <a:solidFill>
                            <a:schemeClr val="lt1"/>
                          </a:solidFill>
                          <a:latin typeface="+mn-lt"/>
                          <a:ea typeface="+mn-ea"/>
                          <a:cs typeface="+mn-cs"/>
                        </a:rPr>
                        <a:t>Total network branches across the country</a:t>
                      </a:r>
                    </a:p>
                  </a:txBody>
                  <a:tcPr marL="5809" marR="5809" marT="5809" marB="0" anchor="b"/>
                </a:tc>
                <a:extLst>
                  <a:ext uri="{0D108BD9-81ED-4DB2-BD59-A6C34878D82A}">
                    <a16:rowId xmlns:a16="http://schemas.microsoft.com/office/drawing/2014/main" val="1993637635"/>
                  </a:ext>
                </a:extLst>
              </a:tr>
              <a:tr h="198173">
                <a:tc>
                  <a:txBody>
                    <a:bodyPr/>
                    <a:lstStyle/>
                    <a:p>
                      <a:pPr marL="0" algn="l" defTabSz="914400" rtl="0" eaLnBrk="1" latinLnBrk="0" hangingPunct="1"/>
                      <a:r>
                        <a:rPr lang="en-US" sz="1400" kern="1200" dirty="0">
                          <a:solidFill>
                            <a:schemeClr val="dk1"/>
                          </a:solidFill>
                          <a:latin typeface="+mn-lt"/>
                          <a:ea typeface="+mn-ea"/>
                          <a:cs typeface="+mn-cs"/>
                        </a:rPr>
                        <a:t>1</a:t>
                      </a:r>
                      <a:endParaRPr lang="ru-RU" sz="1400" kern="1200" dirty="0">
                        <a:solidFill>
                          <a:schemeClr val="dk1"/>
                        </a:solidFill>
                        <a:latin typeface="+mn-lt"/>
                        <a:ea typeface="+mn-ea"/>
                        <a:cs typeface="+mn-cs"/>
                      </a:endParaRPr>
                    </a:p>
                  </a:txBody>
                  <a:tcPr/>
                </a:tc>
                <a:tc>
                  <a:txBody>
                    <a:bodyPr/>
                    <a:lstStyle/>
                    <a:p>
                      <a:pPr marL="0" algn="l" defTabSz="914400" rtl="0" eaLnBrk="1" fontAlgn="b" latinLnBrk="0" hangingPunct="1"/>
                      <a:r>
                        <a:rPr lang="en-US" sz="1400" b="1" kern="1200" dirty="0">
                          <a:solidFill>
                            <a:schemeClr val="dk1"/>
                          </a:solidFill>
                          <a:latin typeface="+mn-lt"/>
                          <a:ea typeface="+mn-ea"/>
                          <a:cs typeface="+mn-cs"/>
                        </a:rPr>
                        <a:t>KBZ Bank</a:t>
                      </a:r>
                    </a:p>
                  </a:txBody>
                  <a:tcPr marL="5809" marR="5809" marT="5809" marB="0" anchor="b"/>
                </a:tc>
                <a:tc>
                  <a:txBody>
                    <a:bodyPr/>
                    <a:lstStyle/>
                    <a:p>
                      <a:pPr marL="0" algn="ctr" defTabSz="914400" rtl="0" eaLnBrk="1" fontAlgn="b" latinLnBrk="0" hangingPunct="1"/>
                      <a:r>
                        <a:rPr lang="ru-RU" sz="1400" kern="1200" dirty="0">
                          <a:solidFill>
                            <a:schemeClr val="dk1"/>
                          </a:solidFill>
                          <a:latin typeface="+mn-lt"/>
                          <a:ea typeface="+mn-ea"/>
                          <a:cs typeface="+mn-cs"/>
                        </a:rPr>
                        <a:t>146</a:t>
                      </a:r>
                    </a:p>
                  </a:txBody>
                  <a:tcPr marL="5809" marR="5809" marT="5809" marB="0" anchor="b"/>
                </a:tc>
                <a:tc>
                  <a:txBody>
                    <a:bodyPr/>
                    <a:lstStyle/>
                    <a:p>
                      <a:pPr marL="0" algn="ctr" defTabSz="914400" rtl="0" eaLnBrk="1" fontAlgn="b" latinLnBrk="0" hangingPunct="1"/>
                      <a:r>
                        <a:rPr lang="ru-RU" sz="1400" kern="1200" dirty="0">
                          <a:solidFill>
                            <a:schemeClr val="dk1"/>
                          </a:solidFill>
                          <a:latin typeface="+mn-lt"/>
                          <a:ea typeface="+mn-ea"/>
                          <a:cs typeface="+mn-cs"/>
                        </a:rPr>
                        <a:t>95</a:t>
                      </a:r>
                    </a:p>
                  </a:txBody>
                  <a:tcPr marL="5809" marR="5809" marT="5809" marB="0" anchor="b"/>
                </a:tc>
                <a:tc>
                  <a:txBody>
                    <a:bodyPr/>
                    <a:lstStyle/>
                    <a:p>
                      <a:pPr marL="0" algn="ctr" defTabSz="914400" rtl="0" eaLnBrk="1" fontAlgn="b" latinLnBrk="0" hangingPunct="1"/>
                      <a:r>
                        <a:rPr lang="ru-RU" sz="1400" kern="1200" dirty="0">
                          <a:solidFill>
                            <a:schemeClr val="dk1"/>
                          </a:solidFill>
                          <a:latin typeface="+mn-lt"/>
                          <a:ea typeface="+mn-ea"/>
                          <a:cs typeface="+mn-cs"/>
                        </a:rPr>
                        <a:t>8</a:t>
                      </a:r>
                    </a:p>
                  </a:txBody>
                  <a:tcPr marL="5809" marR="5809" marT="5809" marB="0" anchor="b"/>
                </a:tc>
                <a:tc>
                  <a:txBody>
                    <a:bodyPr/>
                    <a:lstStyle/>
                    <a:p>
                      <a:pPr marL="0" algn="ctr" defTabSz="914400" rtl="0" eaLnBrk="1" fontAlgn="b" latinLnBrk="0" hangingPunct="1"/>
                      <a:r>
                        <a:rPr lang="ru-RU" sz="1400" kern="1200" dirty="0">
                          <a:solidFill>
                            <a:schemeClr val="dk1"/>
                          </a:solidFill>
                          <a:latin typeface="+mn-lt"/>
                          <a:ea typeface="+mn-ea"/>
                          <a:cs typeface="+mn-cs"/>
                        </a:rPr>
                        <a:t>249</a:t>
                      </a:r>
                    </a:p>
                  </a:txBody>
                  <a:tcPr marL="5809" marR="5809" marT="5809" marB="0" anchor="b"/>
                </a:tc>
                <a:tc>
                  <a:txBody>
                    <a:bodyPr/>
                    <a:lstStyle/>
                    <a:p>
                      <a:pPr marL="0" algn="ctr" defTabSz="914400" rtl="0" eaLnBrk="1" fontAlgn="b" latinLnBrk="0" hangingPunct="1"/>
                      <a:r>
                        <a:rPr lang="ru-RU" sz="1400" kern="1200" dirty="0">
                          <a:solidFill>
                            <a:schemeClr val="dk1"/>
                          </a:solidFill>
                          <a:latin typeface="+mn-lt"/>
                          <a:ea typeface="+mn-ea"/>
                          <a:cs typeface="+mn-cs"/>
                        </a:rPr>
                        <a:t>64%</a:t>
                      </a:r>
                    </a:p>
                  </a:txBody>
                  <a:tcPr marL="5809" marR="5809" marT="5809" marB="0" anchor="b"/>
                </a:tc>
                <a:tc>
                  <a:txBody>
                    <a:bodyPr/>
                    <a:lstStyle/>
                    <a:p>
                      <a:pPr marL="0" algn="ctr" defTabSz="914400" rtl="0" eaLnBrk="1" fontAlgn="b" latinLnBrk="0" hangingPunct="1"/>
                      <a:r>
                        <a:rPr lang="ru-RU" sz="1400" kern="1200" dirty="0">
                          <a:solidFill>
                            <a:schemeClr val="dk1"/>
                          </a:solidFill>
                          <a:latin typeface="+mn-lt"/>
                          <a:ea typeface="+mn-ea"/>
                          <a:cs typeface="+mn-cs"/>
                        </a:rPr>
                        <a:t>391</a:t>
                      </a:r>
                    </a:p>
                  </a:txBody>
                  <a:tcPr marL="5809" marR="5809" marT="5809" marB="0" anchor="b"/>
                </a:tc>
                <a:extLst>
                  <a:ext uri="{0D108BD9-81ED-4DB2-BD59-A6C34878D82A}">
                    <a16:rowId xmlns:a16="http://schemas.microsoft.com/office/drawing/2014/main" val="2719973392"/>
                  </a:ext>
                </a:extLst>
              </a:tr>
              <a:tr h="198173">
                <a:tc>
                  <a:txBody>
                    <a:bodyPr/>
                    <a:lstStyle/>
                    <a:p>
                      <a:pPr marL="0" algn="l" defTabSz="914400" rtl="0" eaLnBrk="1" latinLnBrk="0" hangingPunct="1"/>
                      <a:r>
                        <a:rPr lang="en-US" sz="1400" kern="1200" dirty="0">
                          <a:solidFill>
                            <a:schemeClr val="dk1"/>
                          </a:solidFill>
                          <a:latin typeface="+mn-lt"/>
                          <a:ea typeface="+mn-ea"/>
                          <a:cs typeface="+mn-cs"/>
                        </a:rPr>
                        <a:t>2</a:t>
                      </a:r>
                      <a:endParaRPr lang="ru-RU" sz="1400" kern="1200" dirty="0">
                        <a:solidFill>
                          <a:schemeClr val="dk1"/>
                        </a:solidFill>
                        <a:latin typeface="+mn-lt"/>
                        <a:ea typeface="+mn-ea"/>
                        <a:cs typeface="+mn-cs"/>
                      </a:endParaRPr>
                    </a:p>
                  </a:txBody>
                  <a:tcPr/>
                </a:tc>
                <a:tc>
                  <a:txBody>
                    <a:bodyPr/>
                    <a:lstStyle/>
                    <a:p>
                      <a:pPr marL="0" algn="l" defTabSz="914400" rtl="0" eaLnBrk="1" fontAlgn="b" latinLnBrk="0" hangingPunct="1"/>
                      <a:r>
                        <a:rPr lang="en-US" sz="1400" b="1" kern="1200" dirty="0">
                          <a:solidFill>
                            <a:schemeClr val="dk1"/>
                          </a:solidFill>
                          <a:latin typeface="+mn-lt"/>
                          <a:ea typeface="+mn-ea"/>
                          <a:cs typeface="+mn-cs"/>
                        </a:rPr>
                        <a:t>CB Bank</a:t>
                      </a:r>
                    </a:p>
                  </a:txBody>
                  <a:tcPr marL="5809" marR="5809" marT="5809" marB="0" anchor="b"/>
                </a:tc>
                <a:tc>
                  <a:txBody>
                    <a:bodyPr/>
                    <a:lstStyle/>
                    <a:p>
                      <a:pPr marL="0" algn="ctr" defTabSz="914400" rtl="0" eaLnBrk="1" fontAlgn="b" latinLnBrk="0" hangingPunct="1"/>
                      <a:r>
                        <a:rPr lang="ru-RU" sz="1400" kern="1200" dirty="0">
                          <a:solidFill>
                            <a:schemeClr val="dk1"/>
                          </a:solidFill>
                          <a:latin typeface="+mn-lt"/>
                          <a:ea typeface="+mn-ea"/>
                          <a:cs typeface="+mn-cs"/>
                        </a:rPr>
                        <a:t>74</a:t>
                      </a:r>
                    </a:p>
                  </a:txBody>
                  <a:tcPr marL="5809" marR="5809" marT="5809" marB="0" anchor="b"/>
                </a:tc>
                <a:tc>
                  <a:txBody>
                    <a:bodyPr/>
                    <a:lstStyle/>
                    <a:p>
                      <a:pPr marL="0" algn="ctr" defTabSz="914400" rtl="0" eaLnBrk="1" fontAlgn="b" latinLnBrk="0" hangingPunct="1"/>
                      <a:r>
                        <a:rPr lang="ru-RU" sz="1400" kern="1200">
                          <a:solidFill>
                            <a:schemeClr val="dk1"/>
                          </a:solidFill>
                          <a:latin typeface="+mn-lt"/>
                          <a:ea typeface="+mn-ea"/>
                          <a:cs typeface="+mn-cs"/>
                        </a:rPr>
                        <a:t>36</a:t>
                      </a:r>
                    </a:p>
                  </a:txBody>
                  <a:tcPr marL="5809" marR="5809" marT="5809" marB="0" anchor="b"/>
                </a:tc>
                <a:tc>
                  <a:txBody>
                    <a:bodyPr/>
                    <a:lstStyle/>
                    <a:p>
                      <a:pPr marL="0" algn="ctr" defTabSz="914400" rtl="0" eaLnBrk="1" fontAlgn="b" latinLnBrk="0" hangingPunct="1"/>
                      <a:r>
                        <a:rPr lang="ru-RU" sz="1400" kern="1200" dirty="0">
                          <a:solidFill>
                            <a:schemeClr val="dk1"/>
                          </a:solidFill>
                          <a:latin typeface="+mn-lt"/>
                          <a:ea typeface="+mn-ea"/>
                          <a:cs typeface="+mn-cs"/>
                        </a:rPr>
                        <a:t>7</a:t>
                      </a:r>
                    </a:p>
                  </a:txBody>
                  <a:tcPr marL="5809" marR="5809" marT="5809" marB="0" anchor="b"/>
                </a:tc>
                <a:tc>
                  <a:txBody>
                    <a:bodyPr/>
                    <a:lstStyle/>
                    <a:p>
                      <a:pPr marL="0" algn="ctr" defTabSz="914400" rtl="0" eaLnBrk="1" fontAlgn="b" latinLnBrk="0" hangingPunct="1"/>
                      <a:r>
                        <a:rPr lang="ru-RU" sz="1400" kern="1200" dirty="0">
                          <a:solidFill>
                            <a:schemeClr val="dk1"/>
                          </a:solidFill>
                          <a:latin typeface="+mn-lt"/>
                          <a:ea typeface="+mn-ea"/>
                          <a:cs typeface="+mn-cs"/>
                        </a:rPr>
                        <a:t>117</a:t>
                      </a:r>
                    </a:p>
                  </a:txBody>
                  <a:tcPr marL="5809" marR="5809" marT="5809" marB="0" anchor="b"/>
                </a:tc>
                <a:tc>
                  <a:txBody>
                    <a:bodyPr/>
                    <a:lstStyle/>
                    <a:p>
                      <a:pPr marL="0" algn="ctr" defTabSz="914400" rtl="0" eaLnBrk="1" fontAlgn="b" latinLnBrk="0" hangingPunct="1"/>
                      <a:r>
                        <a:rPr lang="ru-RU" sz="1400" kern="1200" dirty="0">
                          <a:solidFill>
                            <a:schemeClr val="dk1"/>
                          </a:solidFill>
                          <a:latin typeface="+mn-lt"/>
                          <a:ea typeface="+mn-ea"/>
                          <a:cs typeface="+mn-cs"/>
                        </a:rPr>
                        <a:t>73%</a:t>
                      </a:r>
                    </a:p>
                  </a:txBody>
                  <a:tcPr marL="5809" marR="5809" marT="5809" marB="0" anchor="b"/>
                </a:tc>
                <a:tc>
                  <a:txBody>
                    <a:bodyPr/>
                    <a:lstStyle/>
                    <a:p>
                      <a:pPr marL="0" algn="ctr" defTabSz="914400" rtl="0" eaLnBrk="1" fontAlgn="b" latinLnBrk="0" hangingPunct="1"/>
                      <a:r>
                        <a:rPr lang="ru-RU" sz="1400" kern="1200" dirty="0">
                          <a:solidFill>
                            <a:schemeClr val="dk1"/>
                          </a:solidFill>
                          <a:latin typeface="+mn-lt"/>
                          <a:ea typeface="+mn-ea"/>
                          <a:cs typeface="+mn-cs"/>
                        </a:rPr>
                        <a:t>161</a:t>
                      </a:r>
                    </a:p>
                  </a:txBody>
                  <a:tcPr marL="5809" marR="5809" marT="5809" marB="0" anchor="b"/>
                </a:tc>
                <a:extLst>
                  <a:ext uri="{0D108BD9-81ED-4DB2-BD59-A6C34878D82A}">
                    <a16:rowId xmlns:a16="http://schemas.microsoft.com/office/drawing/2014/main" val="3544619648"/>
                  </a:ext>
                </a:extLst>
              </a:tr>
              <a:tr h="330921">
                <a:tc>
                  <a:txBody>
                    <a:bodyPr/>
                    <a:lstStyle/>
                    <a:p>
                      <a:pPr marL="0" algn="l" defTabSz="914400" rtl="0" eaLnBrk="1" latinLnBrk="0" hangingPunct="1"/>
                      <a:r>
                        <a:rPr lang="en-US" sz="1400" kern="1200" dirty="0">
                          <a:solidFill>
                            <a:schemeClr val="dk1"/>
                          </a:solidFill>
                          <a:latin typeface="+mn-lt"/>
                          <a:ea typeface="+mn-ea"/>
                          <a:cs typeface="+mn-cs"/>
                        </a:rPr>
                        <a:t>3</a:t>
                      </a:r>
                      <a:endParaRPr lang="ru-RU" sz="1400" kern="1200" dirty="0">
                        <a:solidFill>
                          <a:schemeClr val="dk1"/>
                        </a:solidFill>
                        <a:latin typeface="+mn-lt"/>
                        <a:ea typeface="+mn-ea"/>
                        <a:cs typeface="+mn-cs"/>
                      </a:endParaRPr>
                    </a:p>
                  </a:txBody>
                  <a:tcPr/>
                </a:tc>
                <a:tc>
                  <a:txBody>
                    <a:bodyPr/>
                    <a:lstStyle/>
                    <a:p>
                      <a:pPr marL="0" algn="l" defTabSz="914400" rtl="0" eaLnBrk="1" fontAlgn="b" latinLnBrk="0" hangingPunct="1"/>
                      <a:r>
                        <a:rPr lang="en-US" sz="1400" b="1" kern="1200" dirty="0">
                          <a:solidFill>
                            <a:schemeClr val="dk1"/>
                          </a:solidFill>
                          <a:latin typeface="+mn-lt"/>
                          <a:ea typeface="+mn-ea"/>
                          <a:cs typeface="+mn-cs"/>
                        </a:rPr>
                        <a:t>AYA Bank</a:t>
                      </a:r>
                    </a:p>
                  </a:txBody>
                  <a:tcPr marL="5809" marR="5809" marT="5809" marB="0" anchor="b"/>
                </a:tc>
                <a:tc>
                  <a:txBody>
                    <a:bodyPr/>
                    <a:lstStyle/>
                    <a:p>
                      <a:pPr marL="0" algn="ctr" defTabSz="914400" rtl="0" eaLnBrk="1" fontAlgn="b" latinLnBrk="0" hangingPunct="1"/>
                      <a:r>
                        <a:rPr lang="ru-RU" sz="1400" kern="1200" dirty="0">
                          <a:solidFill>
                            <a:schemeClr val="dk1"/>
                          </a:solidFill>
                          <a:latin typeface="+mn-lt"/>
                          <a:ea typeface="+mn-ea"/>
                          <a:cs typeface="+mn-cs"/>
                        </a:rPr>
                        <a:t>66</a:t>
                      </a:r>
                    </a:p>
                  </a:txBody>
                  <a:tcPr marL="5809" marR="5809" marT="5809" marB="0" anchor="b"/>
                </a:tc>
                <a:tc>
                  <a:txBody>
                    <a:bodyPr/>
                    <a:lstStyle/>
                    <a:p>
                      <a:pPr marL="0" algn="ctr" defTabSz="914400" rtl="0" eaLnBrk="1" fontAlgn="b" latinLnBrk="0" hangingPunct="1"/>
                      <a:r>
                        <a:rPr lang="ru-RU" sz="1400" kern="1200" dirty="0">
                          <a:solidFill>
                            <a:schemeClr val="dk1"/>
                          </a:solidFill>
                          <a:latin typeface="+mn-lt"/>
                          <a:ea typeface="+mn-ea"/>
                          <a:cs typeface="+mn-cs"/>
                        </a:rPr>
                        <a:t>25</a:t>
                      </a:r>
                    </a:p>
                  </a:txBody>
                  <a:tcPr marL="5809" marR="5809" marT="5809" marB="0" anchor="b"/>
                </a:tc>
                <a:tc>
                  <a:txBody>
                    <a:bodyPr/>
                    <a:lstStyle/>
                    <a:p>
                      <a:pPr marL="0" algn="ctr" defTabSz="914400" rtl="0" eaLnBrk="1" fontAlgn="b" latinLnBrk="0" hangingPunct="1"/>
                      <a:r>
                        <a:rPr lang="ru-RU" sz="1400" kern="1200">
                          <a:solidFill>
                            <a:schemeClr val="dk1"/>
                          </a:solidFill>
                          <a:latin typeface="+mn-lt"/>
                          <a:ea typeface="+mn-ea"/>
                          <a:cs typeface="+mn-cs"/>
                        </a:rPr>
                        <a:t>5</a:t>
                      </a:r>
                    </a:p>
                  </a:txBody>
                  <a:tcPr marL="5809" marR="5809" marT="5809" marB="0" anchor="b"/>
                </a:tc>
                <a:tc>
                  <a:txBody>
                    <a:bodyPr/>
                    <a:lstStyle/>
                    <a:p>
                      <a:pPr marL="0" algn="ctr" defTabSz="914400" rtl="0" eaLnBrk="1" fontAlgn="b" latinLnBrk="0" hangingPunct="1"/>
                      <a:r>
                        <a:rPr lang="ru-RU" sz="1400" kern="1200" dirty="0">
                          <a:solidFill>
                            <a:schemeClr val="dk1"/>
                          </a:solidFill>
                          <a:latin typeface="+mn-lt"/>
                          <a:ea typeface="+mn-ea"/>
                          <a:cs typeface="+mn-cs"/>
                        </a:rPr>
                        <a:t>96</a:t>
                      </a:r>
                    </a:p>
                  </a:txBody>
                  <a:tcPr marL="5809" marR="5809" marT="5809" marB="0" anchor="b"/>
                </a:tc>
                <a:tc>
                  <a:txBody>
                    <a:bodyPr/>
                    <a:lstStyle/>
                    <a:p>
                      <a:pPr marL="0" algn="ctr" defTabSz="914400" rtl="0" eaLnBrk="1" fontAlgn="b" latinLnBrk="0" hangingPunct="1"/>
                      <a:r>
                        <a:rPr lang="ru-RU" sz="1400" kern="1200" dirty="0">
                          <a:solidFill>
                            <a:schemeClr val="dk1"/>
                          </a:solidFill>
                          <a:latin typeface="+mn-lt"/>
                          <a:ea typeface="+mn-ea"/>
                          <a:cs typeface="+mn-cs"/>
                        </a:rPr>
                        <a:t>61%</a:t>
                      </a:r>
                    </a:p>
                  </a:txBody>
                  <a:tcPr marL="5809" marR="5809" marT="5809" marB="0" anchor="b"/>
                </a:tc>
                <a:tc>
                  <a:txBody>
                    <a:bodyPr/>
                    <a:lstStyle/>
                    <a:p>
                      <a:pPr marL="0" algn="ctr" defTabSz="914400" rtl="0" eaLnBrk="1" fontAlgn="b" latinLnBrk="0" hangingPunct="1"/>
                      <a:r>
                        <a:rPr lang="ru-RU" sz="1400" kern="1200" dirty="0">
                          <a:solidFill>
                            <a:schemeClr val="dk1"/>
                          </a:solidFill>
                          <a:latin typeface="+mn-lt"/>
                          <a:ea typeface="+mn-ea"/>
                          <a:cs typeface="+mn-cs"/>
                        </a:rPr>
                        <a:t>157</a:t>
                      </a:r>
                    </a:p>
                  </a:txBody>
                  <a:tcPr marL="5809" marR="5809" marT="5809" marB="0" anchor="b"/>
                </a:tc>
                <a:extLst>
                  <a:ext uri="{0D108BD9-81ED-4DB2-BD59-A6C34878D82A}">
                    <a16:rowId xmlns:a16="http://schemas.microsoft.com/office/drawing/2014/main" val="2949019873"/>
                  </a:ext>
                </a:extLst>
              </a:tr>
              <a:tr h="330921">
                <a:tc>
                  <a:txBody>
                    <a:bodyPr/>
                    <a:lstStyle/>
                    <a:p>
                      <a:pPr marL="0" algn="l" defTabSz="914400" rtl="0" eaLnBrk="1" latinLnBrk="0" hangingPunct="1"/>
                      <a:r>
                        <a:rPr lang="en-US" sz="1400" kern="1200" dirty="0">
                          <a:solidFill>
                            <a:schemeClr val="dk1"/>
                          </a:solidFill>
                          <a:latin typeface="+mn-lt"/>
                          <a:ea typeface="+mn-ea"/>
                          <a:cs typeface="+mn-cs"/>
                        </a:rPr>
                        <a:t>4</a:t>
                      </a:r>
                      <a:endParaRPr lang="ru-RU" sz="1400" kern="1200" dirty="0">
                        <a:solidFill>
                          <a:schemeClr val="dk1"/>
                        </a:solidFill>
                        <a:latin typeface="+mn-lt"/>
                        <a:ea typeface="+mn-ea"/>
                        <a:cs typeface="+mn-cs"/>
                      </a:endParaRPr>
                    </a:p>
                  </a:txBody>
                  <a:tcPr/>
                </a:tc>
                <a:tc>
                  <a:txBody>
                    <a:bodyPr/>
                    <a:lstStyle/>
                    <a:p>
                      <a:pPr marL="0" algn="l" defTabSz="914400" rtl="0" eaLnBrk="1" fontAlgn="b" latinLnBrk="0" hangingPunct="1"/>
                      <a:r>
                        <a:rPr lang="en-US" sz="1400" b="1" kern="1200" dirty="0">
                          <a:solidFill>
                            <a:schemeClr val="dk1"/>
                          </a:solidFill>
                          <a:latin typeface="+mn-lt"/>
                          <a:ea typeface="+mn-ea"/>
                          <a:cs typeface="+mn-cs"/>
                        </a:rPr>
                        <a:t>MAB Bank</a:t>
                      </a:r>
                    </a:p>
                  </a:txBody>
                  <a:tcPr marL="5809" marR="5809" marT="5809" marB="0" anchor="b"/>
                </a:tc>
                <a:tc>
                  <a:txBody>
                    <a:bodyPr/>
                    <a:lstStyle/>
                    <a:p>
                      <a:pPr marL="0" algn="ctr" defTabSz="914400" rtl="0" eaLnBrk="1" fontAlgn="b" latinLnBrk="0" hangingPunct="1"/>
                      <a:r>
                        <a:rPr lang="en-US" sz="1400" kern="1200" dirty="0">
                          <a:solidFill>
                            <a:schemeClr val="dk1"/>
                          </a:solidFill>
                          <a:latin typeface="+mn-lt"/>
                          <a:ea typeface="+mn-ea"/>
                          <a:cs typeface="+mn-cs"/>
                        </a:rPr>
                        <a:t>21</a:t>
                      </a:r>
                      <a:endParaRPr lang="ru-RU" sz="1400" kern="1200" dirty="0">
                        <a:solidFill>
                          <a:schemeClr val="dk1"/>
                        </a:solidFill>
                        <a:latin typeface="+mn-lt"/>
                        <a:ea typeface="+mn-ea"/>
                        <a:cs typeface="+mn-cs"/>
                      </a:endParaRPr>
                    </a:p>
                  </a:txBody>
                  <a:tcPr marL="5809" marR="5809" marT="5809" marB="0" anchor="b"/>
                </a:tc>
                <a:tc>
                  <a:txBody>
                    <a:bodyPr/>
                    <a:lstStyle/>
                    <a:p>
                      <a:pPr marL="0" algn="ctr" defTabSz="914400" rtl="0" eaLnBrk="1" fontAlgn="b" latinLnBrk="0" hangingPunct="1"/>
                      <a:r>
                        <a:rPr lang="en-US" sz="1400" kern="1200" dirty="0">
                          <a:solidFill>
                            <a:schemeClr val="dk1"/>
                          </a:solidFill>
                          <a:latin typeface="+mn-lt"/>
                          <a:ea typeface="+mn-ea"/>
                          <a:cs typeface="+mn-cs"/>
                        </a:rPr>
                        <a:t>8</a:t>
                      </a:r>
                      <a:endParaRPr lang="ru-RU" sz="1400" kern="1200" dirty="0">
                        <a:solidFill>
                          <a:schemeClr val="dk1"/>
                        </a:solidFill>
                        <a:latin typeface="+mn-lt"/>
                        <a:ea typeface="+mn-ea"/>
                        <a:cs typeface="+mn-cs"/>
                      </a:endParaRPr>
                    </a:p>
                  </a:txBody>
                  <a:tcPr marL="5809" marR="5809" marT="5809" marB="0" anchor="b"/>
                </a:tc>
                <a:tc>
                  <a:txBody>
                    <a:bodyPr/>
                    <a:lstStyle/>
                    <a:p>
                      <a:pPr marL="0" algn="ctr" defTabSz="914400" rtl="0" eaLnBrk="1" fontAlgn="b" latinLnBrk="0" hangingPunct="1"/>
                      <a:r>
                        <a:rPr lang="en-US" sz="1400" kern="1200" dirty="0">
                          <a:solidFill>
                            <a:schemeClr val="dk1"/>
                          </a:solidFill>
                          <a:latin typeface="+mn-lt"/>
                          <a:ea typeface="+mn-ea"/>
                          <a:cs typeface="+mn-cs"/>
                        </a:rPr>
                        <a:t>3</a:t>
                      </a:r>
                      <a:endParaRPr lang="ru-RU" sz="1400" kern="1200" dirty="0">
                        <a:solidFill>
                          <a:schemeClr val="dk1"/>
                        </a:solidFill>
                        <a:latin typeface="+mn-lt"/>
                        <a:ea typeface="+mn-ea"/>
                        <a:cs typeface="+mn-cs"/>
                      </a:endParaRPr>
                    </a:p>
                  </a:txBody>
                  <a:tcPr marL="5809" marR="5809" marT="5809" marB="0" anchor="b"/>
                </a:tc>
                <a:tc>
                  <a:txBody>
                    <a:bodyPr/>
                    <a:lstStyle/>
                    <a:p>
                      <a:pPr marL="0" algn="ctr" defTabSz="914400" rtl="0" eaLnBrk="1" fontAlgn="b" latinLnBrk="0" hangingPunct="1"/>
                      <a:r>
                        <a:rPr lang="en-US" sz="1400" kern="1200" dirty="0">
                          <a:solidFill>
                            <a:schemeClr val="dk1"/>
                          </a:solidFill>
                          <a:latin typeface="+mn-lt"/>
                          <a:ea typeface="+mn-ea"/>
                          <a:cs typeface="+mn-cs"/>
                        </a:rPr>
                        <a:t>32</a:t>
                      </a:r>
                      <a:endParaRPr lang="ru-RU" sz="1400" kern="1200" dirty="0">
                        <a:solidFill>
                          <a:schemeClr val="dk1"/>
                        </a:solidFill>
                        <a:latin typeface="+mn-lt"/>
                        <a:ea typeface="+mn-ea"/>
                        <a:cs typeface="+mn-cs"/>
                      </a:endParaRPr>
                    </a:p>
                  </a:txBody>
                  <a:tcPr marL="5809" marR="5809" marT="5809" marB="0" anchor="b"/>
                </a:tc>
                <a:tc>
                  <a:txBody>
                    <a:bodyPr/>
                    <a:lstStyle/>
                    <a:p>
                      <a:pPr marL="0" algn="ctr" defTabSz="914400" rtl="0" eaLnBrk="1" fontAlgn="b" latinLnBrk="0" hangingPunct="1"/>
                      <a:r>
                        <a:rPr lang="en-US" sz="1400" kern="1200" dirty="0">
                          <a:solidFill>
                            <a:schemeClr val="dk1"/>
                          </a:solidFill>
                          <a:latin typeface="+mn-lt"/>
                          <a:ea typeface="+mn-ea"/>
                          <a:cs typeface="+mn-cs"/>
                        </a:rPr>
                        <a:t>42%</a:t>
                      </a:r>
                      <a:endParaRPr lang="ru-RU" sz="1400" kern="1200" dirty="0">
                        <a:solidFill>
                          <a:schemeClr val="dk1"/>
                        </a:solidFill>
                        <a:latin typeface="+mn-lt"/>
                        <a:ea typeface="+mn-ea"/>
                        <a:cs typeface="+mn-cs"/>
                      </a:endParaRPr>
                    </a:p>
                  </a:txBody>
                  <a:tcPr marL="5809" marR="5809" marT="5809" marB="0" anchor="b"/>
                </a:tc>
                <a:tc>
                  <a:txBody>
                    <a:bodyPr/>
                    <a:lstStyle/>
                    <a:p>
                      <a:pPr marL="0" algn="ctr" defTabSz="914400" rtl="0" eaLnBrk="1" fontAlgn="b" latinLnBrk="0" hangingPunct="1"/>
                      <a:r>
                        <a:rPr lang="en-US" sz="1400" kern="1200" dirty="0">
                          <a:solidFill>
                            <a:schemeClr val="dk1"/>
                          </a:solidFill>
                          <a:latin typeface="+mn-lt"/>
                          <a:ea typeface="+mn-ea"/>
                          <a:cs typeface="+mn-cs"/>
                        </a:rPr>
                        <a:t>77</a:t>
                      </a:r>
                      <a:endParaRPr lang="ru-RU" sz="1400" kern="1200" dirty="0">
                        <a:solidFill>
                          <a:schemeClr val="dk1"/>
                        </a:solidFill>
                        <a:latin typeface="+mn-lt"/>
                        <a:ea typeface="+mn-ea"/>
                        <a:cs typeface="+mn-cs"/>
                      </a:endParaRPr>
                    </a:p>
                  </a:txBody>
                  <a:tcPr marL="5809" marR="5809" marT="5809" marB="0" anchor="b"/>
                </a:tc>
                <a:extLst>
                  <a:ext uri="{0D108BD9-81ED-4DB2-BD59-A6C34878D82A}">
                    <a16:rowId xmlns:a16="http://schemas.microsoft.com/office/drawing/2014/main" val="426034262"/>
                  </a:ext>
                </a:extLst>
              </a:tr>
              <a:tr h="330921">
                <a:tc>
                  <a:txBody>
                    <a:bodyPr/>
                    <a:lstStyle/>
                    <a:p>
                      <a:pPr marL="0" algn="l" defTabSz="914400" rtl="0" eaLnBrk="1" latinLnBrk="0" hangingPunct="1"/>
                      <a:r>
                        <a:rPr lang="en-US" sz="1400" kern="1200" dirty="0">
                          <a:solidFill>
                            <a:schemeClr val="dk1"/>
                          </a:solidFill>
                          <a:latin typeface="+mn-lt"/>
                          <a:ea typeface="+mn-ea"/>
                          <a:cs typeface="+mn-cs"/>
                        </a:rPr>
                        <a:t>5</a:t>
                      </a:r>
                      <a:endParaRPr lang="ru-RU" sz="1400" kern="1200" dirty="0">
                        <a:solidFill>
                          <a:schemeClr val="dk1"/>
                        </a:solidFill>
                        <a:latin typeface="+mn-lt"/>
                        <a:ea typeface="+mn-ea"/>
                        <a:cs typeface="+mn-cs"/>
                      </a:endParaRPr>
                    </a:p>
                  </a:txBody>
                  <a:tcPr/>
                </a:tc>
                <a:tc>
                  <a:txBody>
                    <a:bodyPr/>
                    <a:lstStyle/>
                    <a:p>
                      <a:pPr marL="0" algn="l" defTabSz="914400" rtl="0" eaLnBrk="1" fontAlgn="b" latinLnBrk="0" hangingPunct="1"/>
                      <a:r>
                        <a:rPr lang="en-US" sz="1400" b="1" kern="1200" dirty="0">
                          <a:solidFill>
                            <a:schemeClr val="dk1"/>
                          </a:solidFill>
                          <a:latin typeface="+mn-lt"/>
                          <a:ea typeface="+mn-ea"/>
                          <a:cs typeface="+mn-cs"/>
                        </a:rPr>
                        <a:t>GT Bank</a:t>
                      </a:r>
                    </a:p>
                  </a:txBody>
                  <a:tcPr marL="5809" marR="5809" marT="5809" marB="0" anchor="b"/>
                </a:tc>
                <a:tc>
                  <a:txBody>
                    <a:bodyPr/>
                    <a:lstStyle/>
                    <a:p>
                      <a:pPr marL="0" algn="ctr" defTabSz="914400" rtl="0" eaLnBrk="1" fontAlgn="b" latinLnBrk="0" hangingPunct="1"/>
                      <a:r>
                        <a:rPr lang="en-US" sz="1400" kern="1200" dirty="0">
                          <a:solidFill>
                            <a:schemeClr val="dk1"/>
                          </a:solidFill>
                          <a:latin typeface="+mn-lt"/>
                          <a:ea typeface="+mn-ea"/>
                          <a:cs typeface="+mn-cs"/>
                        </a:rPr>
                        <a:t>22</a:t>
                      </a:r>
                      <a:endParaRPr lang="ru-RU" sz="1400" kern="1200" dirty="0">
                        <a:solidFill>
                          <a:schemeClr val="dk1"/>
                        </a:solidFill>
                        <a:latin typeface="+mn-lt"/>
                        <a:ea typeface="+mn-ea"/>
                        <a:cs typeface="+mn-cs"/>
                      </a:endParaRPr>
                    </a:p>
                  </a:txBody>
                  <a:tcPr marL="5809" marR="5809" marT="5809" marB="0" anchor="b"/>
                </a:tc>
                <a:tc>
                  <a:txBody>
                    <a:bodyPr/>
                    <a:lstStyle/>
                    <a:p>
                      <a:pPr marL="0" algn="ctr" defTabSz="914400" rtl="0" eaLnBrk="1" fontAlgn="b" latinLnBrk="0" hangingPunct="1"/>
                      <a:r>
                        <a:rPr lang="en-US" sz="1400" kern="1200" dirty="0">
                          <a:solidFill>
                            <a:schemeClr val="dk1"/>
                          </a:solidFill>
                          <a:latin typeface="+mn-lt"/>
                          <a:ea typeface="+mn-ea"/>
                          <a:cs typeface="+mn-cs"/>
                        </a:rPr>
                        <a:t>10</a:t>
                      </a:r>
                      <a:endParaRPr lang="ru-RU" sz="1400" kern="1200" dirty="0">
                        <a:solidFill>
                          <a:schemeClr val="dk1"/>
                        </a:solidFill>
                        <a:latin typeface="+mn-lt"/>
                        <a:ea typeface="+mn-ea"/>
                        <a:cs typeface="+mn-cs"/>
                      </a:endParaRPr>
                    </a:p>
                  </a:txBody>
                  <a:tcPr marL="5809" marR="5809" marT="5809" marB="0" anchor="b"/>
                </a:tc>
                <a:tc>
                  <a:txBody>
                    <a:bodyPr/>
                    <a:lstStyle/>
                    <a:p>
                      <a:pPr marL="0" algn="ctr" defTabSz="914400" rtl="0" eaLnBrk="1" fontAlgn="b" latinLnBrk="0" hangingPunct="1"/>
                      <a:r>
                        <a:rPr lang="en-US" sz="1400" kern="1200" dirty="0">
                          <a:solidFill>
                            <a:schemeClr val="dk1"/>
                          </a:solidFill>
                          <a:latin typeface="+mn-lt"/>
                          <a:ea typeface="+mn-ea"/>
                          <a:cs typeface="+mn-cs"/>
                        </a:rPr>
                        <a:t>4</a:t>
                      </a:r>
                      <a:endParaRPr lang="ru-RU" sz="1400" kern="1200" dirty="0">
                        <a:solidFill>
                          <a:schemeClr val="dk1"/>
                        </a:solidFill>
                        <a:latin typeface="+mn-lt"/>
                        <a:ea typeface="+mn-ea"/>
                        <a:cs typeface="+mn-cs"/>
                      </a:endParaRPr>
                    </a:p>
                  </a:txBody>
                  <a:tcPr marL="5809" marR="5809" marT="5809" marB="0" anchor="b"/>
                </a:tc>
                <a:tc>
                  <a:txBody>
                    <a:bodyPr/>
                    <a:lstStyle/>
                    <a:p>
                      <a:pPr marL="0" algn="ctr" defTabSz="914400" rtl="0" eaLnBrk="1" fontAlgn="b" latinLnBrk="0" hangingPunct="1"/>
                      <a:r>
                        <a:rPr lang="en-US" sz="1400" kern="1200" dirty="0">
                          <a:solidFill>
                            <a:schemeClr val="dk1"/>
                          </a:solidFill>
                          <a:latin typeface="+mn-lt"/>
                          <a:ea typeface="+mn-ea"/>
                          <a:cs typeface="+mn-cs"/>
                        </a:rPr>
                        <a:t>36</a:t>
                      </a:r>
                      <a:endParaRPr lang="ru-RU" sz="1400" kern="1200" dirty="0">
                        <a:solidFill>
                          <a:schemeClr val="dk1"/>
                        </a:solidFill>
                        <a:latin typeface="+mn-lt"/>
                        <a:ea typeface="+mn-ea"/>
                        <a:cs typeface="+mn-cs"/>
                      </a:endParaRPr>
                    </a:p>
                  </a:txBody>
                  <a:tcPr marL="5809" marR="5809" marT="5809" marB="0" anchor="b"/>
                </a:tc>
                <a:tc>
                  <a:txBody>
                    <a:bodyPr/>
                    <a:lstStyle/>
                    <a:p>
                      <a:pPr marL="0" algn="ctr" defTabSz="914400" rtl="0" eaLnBrk="1" fontAlgn="b" latinLnBrk="0" hangingPunct="1"/>
                      <a:r>
                        <a:rPr lang="en-US" sz="1400" kern="1200" dirty="0">
                          <a:solidFill>
                            <a:schemeClr val="dk1"/>
                          </a:solidFill>
                          <a:latin typeface="+mn-lt"/>
                          <a:ea typeface="+mn-ea"/>
                          <a:cs typeface="+mn-cs"/>
                        </a:rPr>
                        <a:t>30%</a:t>
                      </a:r>
                      <a:endParaRPr lang="ru-RU" sz="1400" kern="1200" dirty="0">
                        <a:solidFill>
                          <a:schemeClr val="dk1"/>
                        </a:solidFill>
                        <a:latin typeface="+mn-lt"/>
                        <a:ea typeface="+mn-ea"/>
                        <a:cs typeface="+mn-cs"/>
                      </a:endParaRPr>
                    </a:p>
                  </a:txBody>
                  <a:tcPr marL="5809" marR="5809" marT="5809" marB="0" anchor="b"/>
                </a:tc>
                <a:tc>
                  <a:txBody>
                    <a:bodyPr/>
                    <a:lstStyle/>
                    <a:p>
                      <a:pPr marL="0" algn="ctr" defTabSz="914400" rtl="0" eaLnBrk="1" fontAlgn="b" latinLnBrk="0" hangingPunct="1"/>
                      <a:r>
                        <a:rPr lang="en-US" sz="1400" kern="1200" dirty="0">
                          <a:solidFill>
                            <a:schemeClr val="dk1"/>
                          </a:solidFill>
                          <a:latin typeface="+mn-lt"/>
                          <a:ea typeface="+mn-ea"/>
                          <a:cs typeface="+mn-cs"/>
                        </a:rPr>
                        <a:t>120</a:t>
                      </a:r>
                      <a:endParaRPr lang="ru-RU" sz="1400" kern="1200" dirty="0">
                        <a:solidFill>
                          <a:schemeClr val="dk1"/>
                        </a:solidFill>
                        <a:latin typeface="+mn-lt"/>
                        <a:ea typeface="+mn-ea"/>
                        <a:cs typeface="+mn-cs"/>
                      </a:endParaRPr>
                    </a:p>
                  </a:txBody>
                  <a:tcPr marL="5809" marR="5809" marT="5809" marB="0" anchor="b"/>
                </a:tc>
                <a:extLst>
                  <a:ext uri="{0D108BD9-81ED-4DB2-BD59-A6C34878D82A}">
                    <a16:rowId xmlns:a16="http://schemas.microsoft.com/office/drawing/2014/main" val="2179026190"/>
                  </a:ext>
                </a:extLst>
              </a:tr>
            </a:tbl>
          </a:graphicData>
        </a:graphic>
      </p:graphicFrame>
      <p:sp>
        <p:nvSpPr>
          <p:cNvPr id="4" name="Прямоугольник 3"/>
          <p:cNvSpPr/>
          <p:nvPr/>
        </p:nvSpPr>
        <p:spPr>
          <a:xfrm>
            <a:off x="467544" y="3284984"/>
            <a:ext cx="5760640" cy="2677656"/>
          </a:xfrm>
          <a:prstGeom prst="rect">
            <a:avLst/>
          </a:prstGeom>
        </p:spPr>
        <p:txBody>
          <a:bodyPr wrap="square">
            <a:spAutoFit/>
          </a:bodyPr>
          <a:lstStyle/>
          <a:p>
            <a:r>
              <a:rPr lang="en-US" sz="1400"/>
              <a:t>Bank`s domestic remittance: </a:t>
            </a:r>
          </a:p>
          <a:p>
            <a:pPr marL="285750" indent="-285750">
              <a:buFontTx/>
              <a:buChar char="-"/>
            </a:pPr>
            <a:r>
              <a:rPr lang="en-US" sz="1400"/>
              <a:t>possible to send money to an individual without opening an account</a:t>
            </a:r>
          </a:p>
          <a:p>
            <a:pPr marL="285750" indent="-285750">
              <a:buFontTx/>
              <a:buChar char="-"/>
            </a:pPr>
            <a:r>
              <a:rPr lang="en-US" sz="1400"/>
              <a:t>possible to send money to any branch of bank (average time to open bank account – 30 minutes )</a:t>
            </a:r>
          </a:p>
          <a:p>
            <a:pPr marL="285750" indent="-285750">
              <a:buFontTx/>
              <a:buChar char="-"/>
            </a:pPr>
            <a:r>
              <a:rPr lang="en-US" sz="1400">
                <a:solidFill>
                  <a:srgbClr val="000000"/>
                </a:solidFill>
                <a:latin typeface="Calibri" panose="020F0502020204030204" pitchFamily="34" charset="0"/>
              </a:rPr>
              <a:t>If there was now withdrawal, the money can be </a:t>
            </a:r>
            <a:r>
              <a:rPr lang="en-US" sz="1400"/>
              <a:t>return back to sender</a:t>
            </a:r>
          </a:p>
          <a:p>
            <a:pPr marL="285750" indent="-285750">
              <a:buFontTx/>
              <a:buChar char="-"/>
            </a:pPr>
            <a:endParaRPr lang="en-US" sz="1400"/>
          </a:p>
          <a:p>
            <a:r>
              <a:rPr lang="en-US" sz="1400"/>
              <a:t>KYC: </a:t>
            </a:r>
          </a:p>
          <a:p>
            <a:pPr marL="285750" indent="-285750">
              <a:buFontTx/>
              <a:buChar char="-"/>
            </a:pPr>
            <a:r>
              <a:rPr lang="en-US" sz="1400">
                <a:solidFill>
                  <a:srgbClr val="000000"/>
                </a:solidFill>
                <a:latin typeface="Calibri" panose="020F0502020204030204" pitchFamily="34" charset="0"/>
              </a:rPr>
              <a:t>Full Name of receiver</a:t>
            </a:r>
          </a:p>
          <a:p>
            <a:pPr marL="285750" indent="-285750">
              <a:buFontTx/>
              <a:buChar char="-"/>
            </a:pPr>
            <a:r>
              <a:rPr lang="en-US" sz="1400">
                <a:solidFill>
                  <a:srgbClr val="000000"/>
                </a:solidFill>
                <a:latin typeface="Calibri" panose="020F0502020204030204" pitchFamily="34" charset="0"/>
              </a:rPr>
              <a:t>Home address </a:t>
            </a:r>
          </a:p>
          <a:p>
            <a:pPr marL="285750" indent="-285750">
              <a:buFontTx/>
              <a:buChar char="-"/>
            </a:pPr>
            <a:r>
              <a:rPr lang="en-US" sz="1400">
                <a:solidFill>
                  <a:srgbClr val="000000"/>
                </a:solidFill>
                <a:latin typeface="Calibri" panose="020F0502020204030204" pitchFamily="34" charset="0"/>
              </a:rPr>
              <a:t>NRC number (passport)</a:t>
            </a:r>
          </a:p>
          <a:p>
            <a:pPr marL="285750" indent="-285750">
              <a:buFontTx/>
              <a:buChar char="-"/>
            </a:pPr>
            <a:r>
              <a:rPr lang="en-US" sz="1400">
                <a:solidFill>
                  <a:srgbClr val="000000"/>
                </a:solidFill>
                <a:latin typeface="Calibri" panose="020F0502020204030204" pitchFamily="34" charset="0"/>
              </a:rPr>
              <a:t>Phone number</a:t>
            </a:r>
            <a:r>
              <a:rPr lang="en-US" sz="1400"/>
              <a:t> </a:t>
            </a:r>
          </a:p>
          <a:p>
            <a:endParaRPr lang="en-US" sz="1400"/>
          </a:p>
        </p:txBody>
      </p:sp>
      <p:sp>
        <p:nvSpPr>
          <p:cNvPr id="8" name="Slide Number Placeholder 3"/>
          <p:cNvSpPr>
            <a:spLocks noGrp="1"/>
          </p:cNvSpPr>
          <p:nvPr>
            <p:ph type="sldNum" sz="quarter" idx="12"/>
          </p:nvPr>
        </p:nvSpPr>
        <p:spPr>
          <a:xfrm>
            <a:off x="8267004" y="6453336"/>
            <a:ext cx="720080" cy="283758"/>
          </a:xfrm>
        </p:spPr>
        <p:txBody>
          <a:bodyPr/>
          <a:lstStyle/>
          <a:p>
            <a:fld id="{D7F305DA-160D-498F-B102-A1D8643B4A2C}" type="slidenum">
              <a:rPr lang="ru-RU" smtClean="0"/>
              <a:pPr/>
              <a:t>62</a:t>
            </a:fld>
            <a:endParaRPr lang="ru-RU"/>
          </a:p>
        </p:txBody>
      </p:sp>
    </p:spTree>
    <p:extLst>
      <p:ext uri="{BB962C8B-B14F-4D97-AF65-F5344CB8AC3E}">
        <p14:creationId xmlns:p14="http://schemas.microsoft.com/office/powerpoint/2010/main" val="295728533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520" y="152064"/>
            <a:ext cx="8496944" cy="288032"/>
          </a:xfrm>
        </p:spPr>
        <p:txBody>
          <a:bodyPr/>
          <a:lstStyle/>
          <a:p>
            <a:r>
              <a:rPr lang="en-US"/>
              <a:t>Appendix 4: Governing bodies in Myanmar | Structure</a:t>
            </a:r>
            <a:endParaRPr lang="ru-RU"/>
          </a:p>
        </p:txBody>
      </p:sp>
      <p:sp>
        <p:nvSpPr>
          <p:cNvPr id="3" name="Slide Number Placeholder 2"/>
          <p:cNvSpPr>
            <a:spLocks noGrp="1"/>
          </p:cNvSpPr>
          <p:nvPr>
            <p:ph type="sldNum" sz="quarter" idx="12"/>
          </p:nvPr>
        </p:nvSpPr>
        <p:spPr/>
        <p:txBody>
          <a:bodyPr/>
          <a:lstStyle/>
          <a:p>
            <a:pPr algn="ctr"/>
            <a:fld id="{D7F305DA-160D-498F-B102-A1D8643B4A2C}" type="slidenum">
              <a:rPr lang="ru-RU" smtClean="0"/>
              <a:pPr algn="ctr"/>
              <a:t>63</a:t>
            </a:fld>
            <a:endParaRPr lang="ru-RU"/>
          </a:p>
        </p:txBody>
      </p:sp>
      <p:sp>
        <p:nvSpPr>
          <p:cNvPr id="6" name="Rectangle 14"/>
          <p:cNvSpPr/>
          <p:nvPr/>
        </p:nvSpPr>
        <p:spPr>
          <a:xfrm>
            <a:off x="2123728" y="5339107"/>
            <a:ext cx="2520280" cy="46615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MFIs</a:t>
            </a:r>
          </a:p>
        </p:txBody>
      </p:sp>
      <p:sp>
        <p:nvSpPr>
          <p:cNvPr id="8" name="Rectangle 14"/>
          <p:cNvSpPr/>
          <p:nvPr/>
        </p:nvSpPr>
        <p:spPr>
          <a:xfrm>
            <a:off x="7423212" y="1196166"/>
            <a:ext cx="1533208" cy="101073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Prime Minister of Yangon region</a:t>
            </a:r>
          </a:p>
        </p:txBody>
      </p:sp>
      <p:sp>
        <p:nvSpPr>
          <p:cNvPr id="9" name="Rectangle 14"/>
          <p:cNvSpPr/>
          <p:nvPr/>
        </p:nvSpPr>
        <p:spPr>
          <a:xfrm>
            <a:off x="6156176" y="2378742"/>
            <a:ext cx="864096" cy="68412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Financial companies</a:t>
            </a:r>
          </a:p>
        </p:txBody>
      </p:sp>
      <p:sp>
        <p:nvSpPr>
          <p:cNvPr id="10" name="Rectangle 14"/>
          <p:cNvSpPr/>
          <p:nvPr/>
        </p:nvSpPr>
        <p:spPr>
          <a:xfrm>
            <a:off x="5222284" y="2378743"/>
            <a:ext cx="861884" cy="68412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Banks</a:t>
            </a:r>
          </a:p>
        </p:txBody>
      </p:sp>
      <p:sp>
        <p:nvSpPr>
          <p:cNvPr id="11" name="Rectangle 14"/>
          <p:cNvSpPr/>
          <p:nvPr/>
        </p:nvSpPr>
        <p:spPr>
          <a:xfrm>
            <a:off x="5222284" y="1212971"/>
            <a:ext cx="1797988" cy="99392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Central bank of Myanmar</a:t>
            </a:r>
          </a:p>
        </p:txBody>
      </p:sp>
      <p:sp>
        <p:nvSpPr>
          <p:cNvPr id="12" name="Rectangle 14"/>
          <p:cNvSpPr/>
          <p:nvPr/>
        </p:nvSpPr>
        <p:spPr>
          <a:xfrm>
            <a:off x="2123728" y="1212971"/>
            <a:ext cx="2520280" cy="101073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Ministry of planning and Finance</a:t>
            </a:r>
          </a:p>
        </p:txBody>
      </p:sp>
      <p:sp>
        <p:nvSpPr>
          <p:cNvPr id="13" name="Rectangle 14"/>
          <p:cNvSpPr/>
          <p:nvPr/>
        </p:nvSpPr>
        <p:spPr>
          <a:xfrm>
            <a:off x="158470" y="644787"/>
            <a:ext cx="8795989" cy="38935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President</a:t>
            </a:r>
          </a:p>
        </p:txBody>
      </p:sp>
      <p:sp>
        <p:nvSpPr>
          <p:cNvPr id="14" name="Rectangle 14"/>
          <p:cNvSpPr/>
          <p:nvPr/>
        </p:nvSpPr>
        <p:spPr>
          <a:xfrm>
            <a:off x="2123728" y="2378742"/>
            <a:ext cx="2520280" cy="62004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rgbClr val="000000"/>
                </a:solidFill>
                <a:latin typeface="Calibri" panose="020F0502020204030204" pitchFamily="34" charset="0"/>
              </a:rPr>
              <a:t>Financial Regulatory Department (FRD)</a:t>
            </a:r>
            <a:endParaRPr lang="en-US" sz="1200"/>
          </a:p>
        </p:txBody>
      </p:sp>
      <p:sp>
        <p:nvSpPr>
          <p:cNvPr id="15" name="Rectangle 14"/>
          <p:cNvSpPr/>
          <p:nvPr/>
        </p:nvSpPr>
        <p:spPr>
          <a:xfrm>
            <a:off x="2123728" y="4250835"/>
            <a:ext cx="2520280" cy="101073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rgbClr val="000000"/>
                </a:solidFill>
                <a:latin typeface="Calibri" panose="020F0502020204030204" pitchFamily="34" charset="0"/>
              </a:rPr>
              <a:t>Microfinance Supervisory committee</a:t>
            </a:r>
            <a:endParaRPr lang="en-US" sz="1200">
              <a:solidFill>
                <a:schemeClr val="tx1"/>
              </a:solidFill>
            </a:endParaRPr>
          </a:p>
        </p:txBody>
      </p:sp>
      <p:sp>
        <p:nvSpPr>
          <p:cNvPr id="16" name="Rectangle 14"/>
          <p:cNvSpPr/>
          <p:nvPr/>
        </p:nvSpPr>
        <p:spPr>
          <a:xfrm>
            <a:off x="3546200" y="3141235"/>
            <a:ext cx="1097808" cy="101073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rgbClr val="000000"/>
                </a:solidFill>
                <a:latin typeface="Calibri" panose="020F0502020204030204" pitchFamily="34" charset="0"/>
              </a:rPr>
              <a:t>Microfinance Supervisory Bureau</a:t>
            </a:r>
          </a:p>
        </p:txBody>
      </p:sp>
      <p:sp>
        <p:nvSpPr>
          <p:cNvPr id="17" name="Rectangle 14"/>
          <p:cNvSpPr/>
          <p:nvPr/>
        </p:nvSpPr>
        <p:spPr>
          <a:xfrm>
            <a:off x="158472" y="2378743"/>
            <a:ext cx="1471839" cy="62004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rgbClr val="000000"/>
                </a:solidFill>
                <a:latin typeface="Calibri" panose="020F0502020204030204" pitchFamily="34" charset="0"/>
              </a:rPr>
              <a:t>Co-op department</a:t>
            </a:r>
          </a:p>
        </p:txBody>
      </p:sp>
      <p:sp>
        <p:nvSpPr>
          <p:cNvPr id="18" name="Rectangle 14"/>
          <p:cNvSpPr/>
          <p:nvPr/>
        </p:nvSpPr>
        <p:spPr>
          <a:xfrm>
            <a:off x="2123728" y="3151617"/>
            <a:ext cx="1339152" cy="101073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rgbClr val="000000"/>
                </a:solidFill>
                <a:latin typeface="Calibri" panose="020F0502020204030204" pitchFamily="34" charset="0"/>
              </a:rPr>
              <a:t>Rural Development and Poverty Reduction Working Committee </a:t>
            </a:r>
            <a:endParaRPr lang="en-US" sz="1200"/>
          </a:p>
        </p:txBody>
      </p:sp>
      <p:sp>
        <p:nvSpPr>
          <p:cNvPr id="19" name="Rectangle 14"/>
          <p:cNvSpPr/>
          <p:nvPr/>
        </p:nvSpPr>
        <p:spPr>
          <a:xfrm>
            <a:off x="7423212" y="2311529"/>
            <a:ext cx="1533208" cy="101073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Yangon mayor</a:t>
            </a:r>
          </a:p>
        </p:txBody>
      </p:sp>
      <p:sp>
        <p:nvSpPr>
          <p:cNvPr id="20" name="Rectangle 14"/>
          <p:cNvSpPr/>
          <p:nvPr/>
        </p:nvSpPr>
        <p:spPr>
          <a:xfrm>
            <a:off x="7421252" y="3493618"/>
            <a:ext cx="1533208" cy="101073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Yangon City Development Committee (YCDC)</a:t>
            </a:r>
          </a:p>
        </p:txBody>
      </p:sp>
      <p:sp>
        <p:nvSpPr>
          <p:cNvPr id="22" name="Rectangle 14"/>
          <p:cNvSpPr/>
          <p:nvPr/>
        </p:nvSpPr>
        <p:spPr>
          <a:xfrm>
            <a:off x="7421252" y="4639431"/>
            <a:ext cx="1533208" cy="61279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Pawnshops</a:t>
            </a:r>
          </a:p>
        </p:txBody>
      </p:sp>
      <p:sp>
        <p:nvSpPr>
          <p:cNvPr id="23" name="Rectangle 14"/>
          <p:cNvSpPr/>
          <p:nvPr/>
        </p:nvSpPr>
        <p:spPr>
          <a:xfrm>
            <a:off x="158471" y="1196166"/>
            <a:ext cx="1471839" cy="101073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Agricultural, Livestock and Irrigation Ministry</a:t>
            </a:r>
          </a:p>
        </p:txBody>
      </p:sp>
      <p:sp>
        <p:nvSpPr>
          <p:cNvPr id="25" name="Rectangle 14"/>
          <p:cNvSpPr/>
          <p:nvPr/>
        </p:nvSpPr>
        <p:spPr>
          <a:xfrm>
            <a:off x="158470" y="3150576"/>
            <a:ext cx="1471840" cy="46615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Co-operatives</a:t>
            </a:r>
          </a:p>
        </p:txBody>
      </p:sp>
    </p:spTree>
    <p:extLst>
      <p:ext uri="{BB962C8B-B14F-4D97-AF65-F5344CB8AC3E}">
        <p14:creationId xmlns:p14="http://schemas.microsoft.com/office/powerpoint/2010/main" val="220909941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520" y="164391"/>
            <a:ext cx="8159540" cy="312281"/>
          </a:xfrm>
        </p:spPr>
        <p:txBody>
          <a:bodyPr/>
          <a:lstStyle/>
          <a:p>
            <a:r>
              <a:rPr lang="en-US" sz="2400"/>
              <a:t>Appendix 5. </a:t>
            </a:r>
            <a:r>
              <a:rPr lang="en-US" sz="2400">
                <a:latin typeface="Calibri" charset="0"/>
              </a:rPr>
              <a:t>Online marketing toolkit: </a:t>
            </a:r>
            <a:r>
              <a:rPr lang="en-US" sz="2400"/>
              <a:t>Local Display network</a:t>
            </a:r>
          </a:p>
        </p:txBody>
      </p:sp>
      <p:sp>
        <p:nvSpPr>
          <p:cNvPr id="12" name="AutoShape 12" descr="data:image/jpeg;base64,/9j/4AAQSkZJRgABAQAAAQABAAD/2wCEAAkGBxQSEBQUEBQWFhQUFBcXFhcUFRQWFRQUFxUWFhQUFBgYHSggGBolHBQXITEhJSkrLi4uFx8zODMsNygtLisBCgoKDg0OGxAQGy0kICQsLC8sLCwsLSwsLCwsLCwtLC8sLS8uLCwsLCwsLCwsLCwsLCwsLCwsLCwsLCwsLCwsLP/AABEIANUA7QMBEQACEQEDEQH/xAAcAAEAAgIDAQAAAAAAAAAAAAAAAgMBBAUGBwj/xABJEAABAwEEAwsIBgkEAwEAAAABAAIDEQQSITFBUWEFBhMXIlRicXKR0QcjMoGTobPSFCQ1QlJ0NJKxssHh4vDxJTOCwkNkc2P/xAAbAQEBAAMBAQEAAAAAAAAAAAAAAQIDBAUGB//EADcRAAIBAgQDBQcDBAIDAAAAAAABAgMRBBIhMRRBURMycYGxFSIzUmGRoQXB8CNC0eFy8SRikv/aAAwDAQACEQMRAD8A9xQBAEAQBAEAQBAEAQBAEAQBAEAQBAEAQBAEAQBAEAQBAEAQBAEAQBAEAQBAEAQBAEAQBAEAQBAEAQBAEAQBAEAQBAEAQBAEAQBAEAQBAEAQBAEAQBAEAQBAEAQBAEAQBAEAQBAEAQBAEAQBAEAQBAEAQBAEAQBAEAQBAEAQBAEAQBAEAQBAEAQBAEAQBAEAQBAEAQBAEBglAdT3U3+wRPLY2ulINCWkBldhOfdRdMMLKSu9DTKslsaB8pLebu/XHgs+DfUx7f6ET5TGc3d7QeCvBvqO3+hE+U5nN3e0b4K8E+o4j6ED5UWc3d7RvgnBPqTiF0InyqM5s72jfBOCfUcSuhE+VdnNne0b4K8C+pOJXQgfK0zmzvaN8FeAfzDil0Inyus5q/2jfBOAfzE4pdCB8sDOav8AaN8FfZ7+YcWuhHjjj5q/2jfBPZ7+YcWuhg+WWPmr/aN8E9nv5kOLXQjxzR81f7Rvgns9/Mhxa6GOOiPmj/aN8E9nP5kOLXQcdEfNH+0b4J7OfzIcWug46I+aP9o3wT2c/mQ4tdDPHRHzR/tG+Cezn8yHFroOOiPmj/aN8E9nP5kOLXQxx0R80f7Rvgns5/Mhxa6Djoj5o/2jfBPZz+ZDi10M8c8fNH+0b4K+zn8yHFroOOePmj/aN8FPZz+ZDi10M8c0fNX+0b4J7OfzIcWug45Y+av9o3wV9nP5kOLXQyPLJHzV/tG+Cezn8yJxa6GR5Yo+av8AaN8E9nP5kOLXQm3ywR81f7Rvgns5/Mhxa6Hb96++2z29p4Elr2iro30DwNYpg5u0LkrYedJ67dTfTrRqbHPrQbTgd/FqdHYZS00JutqM6OcGn3Erdh4p1Fc11XaLPHiV6hxEHFCFTnLJIFT3jWqiFL5BrVIVPfrWVgVtcDpH9iqEuSMY11pWvv8ABS5TXtDQDnrw6q1xPUskYsoaKk6aYHHI/wBhZMiLnANroGOf/LwWNzI0Z5Gk8k119dStivzMWVEqmJguAzQoJQgB1JqDKAwgMoAgAQGUBkICQQEggJgoCbSgOc3nW50Nvsz2Gh4VjDtbI4McDso5aq8VKlJPoZ05ZZpn0YF88esda8ov2fJ2o/3wujDfERqrdw8jJXpHGVuKpDZ3FsYntMUTiQHuoSM7oBc6m2gKlSWWDZYq8rF8u+mYH6u4QxfciY1ly7oDwQb5OkmqxVCNve1fUrqvlscluK+0vscz7GGtkNrvOoIgxsZiLnAiTAMBpgtdTIppT2t+5lHM4vL1M2ORv0rdB1jkijpZmlsl5rYWyX4RI5rnAgNvXqaMUd8kM6e/mVP3pZehXudPMd0ITNPFORHOWmJ8cgZSCUgG6M6iuOpJ5ezeVW29SRcs6u7/APRo7k7oPtx+j2q690jHmKS6wSRStY97eU0C8whpBBrms6kFT96PLfwMYyz+7Irn3TkhhsL4XcGZLOb1A01HDymhqFVBOU0+T/YZmlFop3+boSPtk8T31jimfcbRoDcHDCgrlrVw0IqCa3ZKsnmaZVZJRZbI20MDTPPLIyNzmtcIWQgX3NDhThHGQCprQBWSzzyPZWb+twvdjmW7NDdPfBPPGWWh/C0N5rntbfbS9UNeBW6dINRgtkKMYyvHQwlNta6nKWDc6M2QWRzR9LtkbrWwk8ppjJNmhp04xMf+TVqlN58/9qdv8vy0NsYLLl5sxvMZaTufaTYf97h4anzWEdyQvrwuFMBXqSu4KrHPtZko3yPLubdmna2226WymO83c5xL4bhi+kgQcK6LC7S8TjSlarFp9nBT+bnvbUyTSm2uhxNntpt8NpZag100EDp4pgxjH0jI4SKS4AHtIJpUVBC2uCpSi47N2a8TWpdompcjq9zk1rrwpqp4rp5mksc1oz1DDHZXHvUTYKFkQkylccv71KFMvbQ01IQwqDKAyEBkFATBQEwUByW94/XLN+Yh+K1YVe5LwfoZR7y8UfTIXzh651jyjfZ8naj/AH2row3xDVW7h5A4r1DiK3OVIZslsdDIySM0cxwc3VUa9mhHFSVmVOzujkJxYpHGThJYKmroREJKHSIn3gA3VeGC1LtYq1k/r/kytB67EbLu4IISLPeDm2vhWB9CDDwbo7kh+9UOoRtKrpZ5e90t53CnlWnUlZd0LG19paDJHDPBdaLl90TjIyRzKVF5oukA1yoo4VGovmmFKGq5NFO5dus0Fric2WSSO5KHuMVxzS+KRjbrbxvenrGSs4zlB3VnpzEXFSTuVu3Rs9la76M6SSd7HMEsjGsZE11Q5zGhxJkIJAJNBUqqE6j95JLp1JmjHbf0NXdG3sdFZWMr5iIsdXXwkrhTHHArKMXeTfP/AAiOSskU75bc2a1zyx1uySOc2uBob9KiuCtKLjBJknJOTaLdzt0ojC6zWoO4K+XxyR0L4JCHBxDSaOY4AVbUZVCk4SzZ47+pYyVsrK7VBYW3AZpZQZWX3CLg2siq6+A0uLnPIwGQCqdV3dktPyS0ObL7Vv8ArZw7nwy3Iw+scYZHRsbTyI63a0ugDPWosJTy2a16/UrxE76Fk2+SKLh3WIua59ritEQLaBoDH8LG7H0bzy2mlpUVGUrKfRoydVK+XqWWbdSyNntDml8UVosjm3Wx3zBJIYiWtF4X2AsJGWBA0KOFTKlu0152uRShmfRr7HGT7o2eCGWKx8I987bks8rWs81UExxMBNLxAq4nIUWxQnOSlPS2yRi5Rimo8zgF0GkwgMoA11DgoC90gIJIypp1qWtsUoCyIZCAyEBkICQQEgUByW90/XLN+Yh+K1YVe5LwfoZR7y8UfTgXzh651jykfZ8nbj/faujC/ENVfuHjjivVOIqc5UhU5ypClzlQWvkw5WWGmuraoDVqC7Z/LrWXIxMvnpgSSf8AOo7VEi3NOeSp2aFmkYtkTaDXZjh118Uyi5c92eOvT2+ksShxzx16e10lQVWl2GB00/e2lVEZqrMxCAOdXNQBUGEBeHBtKCpz0jOh0HrWO5kVOJOapC2KIEVJ9WHio2VI2BgKD9vXtWJTVmeCcO/HFZpGLIKkLiWkaj6zrwz6lNS6FSpCQQGQUByW90/XLN+Yh+K1a6vcl4P0Mod5eJ9PL509c6t5Sj/p0nbj+I1dGF+IvM1V+4eNOcvWOEjcOzZiNm3apdAokFP8g/s61kiFTX4ggj9YD+O1UhL6QKkVGFNOunSUyu2xblMkuNQQetwFMO0skjFtEeGxOOeWOw1+9hnpTK7XFyE4B0+8dI/i2KrQWNJwofWszE3Huzx16e30lgZGC7PHXp7XSQGvaWiuGZ8TjWpWSMWUrIgQEo2VP+Ne3rUbKJG0PqH7ETFhE6jgToKMITOqfUPcAEWgZsOiBrU501YZdJY3KWXtvv8A6lCgu2+/r6SAF23Xp7XSQFT4Rowz1dLpbFbksTLRSlcto0X+knMFMkdK46aDLLHHPYqncliLWkjq2hW4MKkOS3u/plm/MQ/FatdXuS8H6GUO8vE+oF86eudV8pv2dJ24/iNXThPirz9DTX7h4wHYjGmOepeqcRbfyx1aex0liU5vePZGTWxjZGGRrWufcBbyi0MpWrqUBNabAuPH1ZU6LcXbWxtoRUp6nq0rwGmlndkdEOrtr5hzbfe9f8HoZV0MWSNvBR8lv+23QPwhc1SpLM9TOME+RrWpgbI1wivC44G6I8CS0j0iNRWrtW4tZrfczyK+xwe+qyxzWWW/Z3AtY5zXUhBY4NJqCH1phiNIW/BYmpRrxcZ7tJrXX8GNakpwd0eLMkxdUip27Haa4r9BaPBTK7U4E6ajuzOmp2KxDLI3ckY6Nfb6Sxe5UQmnNSAfXU63bTrVSI2QjjvVJOnZ11xKrdiFbhietUgaKlUG2w0oNoyOnk58pazMOdgKUOVaup+DpICLIm4Voe7o9LaVbslixrssdWns9JQobTPXTTsHSQC9t9/9ShTJdt9/X0lSGC7PHXp7XSQBzs8dent9JQGXOzx16e30lQZc7PHXp7fSQGS7b7+10kBVLQ11ivurhi5VaEL97h+u2X8zD8VqlXuS8H6CHeR9RL509c6p5Tz/AKbJ24viNXThPirz9DTX7h4pexxyXrHCWiXLH300t6SlinY/JlaD9P5IB8y/MkaWV16tS8z9XssNr1X7m/Cv+p5Hqc00lDyGZH/yH5F8m3G+7+3+z09bFNkf5qP/AObP3QuerL3n4m2C0KLRaSHBrWgktLsXXQAC0aj+Ja7Jq7f4v+5nreyOL3cmk+jT8hlOCk/8h/AdFxZUMnbQ1e65fXxLPNlenJnhsLBd9WzDB23Yv0+T1PmEiErXfeNfXXSfAomiCOYgUNcsM8MDt2o0EysnWsiGQ8gUBwKgDW1QF9l99aZ4/d2hSRkiXCG9noFMTSuGeOGSllYMnG44V2ZHsdJRlMtOWOrT2OkiAa7LHVp7PSQAHb7+z0kAvbff/UgBdt9/X0kALtuvT2ukoA92eOvT2+kgMSSUrjr09vpLKxCBnrlljWpI17dRS1hcw+06vfUa9u1MouUOdU1WRichvc/TbL+Zh+K1YVe5LwfoZQ7yPqNfOnrnUvKl9mSduL4jV04T4q8/Q01+4eIl69exwFb5T1DUK0VsS52byY1NvwcW+ZfiADpZrC8n9caWF16o6sGr1fI9Uma6h847I/dZ4L411I9PX/J7GVlVlk81H/8ANn7oWiq/ffizZBaI1LSSZW0cW+bfkAfvM1qKSyO6vqvRmeW7NLdlrvo83nD/ALUmhn4HbFcPOPbQ0W669fETi8j15HjAAFaYdR2O6S/UWfLGZCDUVrnp7Z/EgNJZmAQBAX2ZwFdf8MMM1jIyRKOPEknEnDKoqQa54HFRsJFjBTTU4Yk405OGahSTTljq09jpIA05Y6tPY6SANOWOrT2ekgAdt1aez0kYFdvv/qQAnb7+vpIDDjnjr09rpIDLjnjr09vpICi0sGe3+LtuxZJ8iNFcb6NO007wRrVe5ORWqQIDkt7n6bZfzMPxWrXV7kvB+hnDvI+o186esdR8qp/0yTtxfEaurB/FXn6GjEdz7HhrivXOApc5UhzG8zdSOz2xr5iWxua5jnNLhdrSjjdxpUAHrXB+qYepXwzjT1aadupvwtSMKictj1F+6NlI/SW0P/sn5l8PKliE/hv/AOf9Hup03/d+TWtFvs7WtDJ24OYKCf7t4Aj0tSio4htt03z/ALfp4GWaC2l+TD7bZ614dtaUrw5yNCR6Wwdy19jiduzf/wA/6M81PfN+f9nGb4t2LOyzyAS33vY5rWtlc4kuBGNDgMdOpdeAwWJq14+5ZJ3bcbWt5GnEVqcIPXXx/wBnmTnfx09rav0E+dNV8tchQnMitczt1FZJGNyDnV/vPaVQYVIEBdAzSDp10wWLZkkbAfiBicsstGeOxY2KTiicTQjUc9FW007FLoti5lldhiNGk9DapmRbGW2TKrtWvobVMwsSbZRhidH/AF2pmFjIso1nv7O1HJixkWUaz3/zTMLA2Vus9/XtTMLGHWUY4nTp7W1FJixGSzt/EdP/AG27UTYaRqy2QkYuzxA0Znas1IxaKTYzrHvWWYmUgbK7V3EK5kSxB0ZGYKtyG9vc/TbL+Zh+K1a6vcl4P0M4d5H1IvnT1jp/lXP+ly9uL4rV1YP4q8/Q0Yn4f2PCnOXsHnlTisiF1gsnCucK0uxSSZVrcaXU9dFzYrEcPBSte8or7uxto0u0la9tG/sVTWQCOF5dhMZNHoBjmtJOv0q02KRxeatOkl3UnvvdbfQOilCM3zb8rHKw7nwvbIILQXviY55D4XRhzW+ldcSdGsLgn+oYmk069HLFtK6ldq/VWOlYenJNQnd2vsW2Hc2zyvYxtocHvLQAbO+gcdF69T1q4jG4yhGU5UVaN3fPyXkSnQozaSnq/oVR2KARNfNOWX3ytaBEX14M3XHB3SCPH4idTJRpKVlF6yt3lfoOHpxjecratbdGcNbnC+5rCS0EgEi7eFTQ3a4L1KDnKCc1Z81e/wCdDlqJKVou6I2OJrpGtkfwbTWry0uuihPojE5U9aV5zhTcoRzPkr2v5kpxUpJSdvqcjatyY+AM1nmMjWvaxzXxuicC4EtIqTUYFcFDH1nXjRr08rkm01K608kdNTDwUHOEr2euliq07lhscLw+vCh9RdpccwtBbWvK9PPYuijipTrVKUo2y2s73unez+mxqnSSpxmnvf8ABvHcizMbHws7w58TJLohc4APFQKh2wrjjj8VUlJUqSajJxvmts+ljdw9JJOU7NpPbqIrEGwxyDDhDI27SlLlzGu297l0wxLnXlSa7qi/uv2NbpWpqfVv8GCwfz06F0XZgXbn2EyyUvhjWsc5zuUaMYKnAZnLBcuNxaw1PPlzNtJL6s2UaLqyte3M2TZGXGyRy3ozI2NxdG9jmuIa4EtJN4XRXBc1LHVXN0qlPLLLmSzJprbfkbZ0IqKlGV1e22xYbFEWvMMxeY2hxDonR3mgsBLSTjmO9Yxx1eM4KtSyqTsnmvZ8r6FdCDTcJXt9CdisUMj2MbO686gAMDgK0aaE3qetY18bi6MJTlRVl/78vsWnQpTaip6v6GtZWQljTJM5rj90ROfdGFCSD1ZLoq1sUp2p0k11ckr/AINcKdJq8p2fgV26zmKR0ZIJaaVGRFAQR1ghb8LiFXpRqJWvy6dTCrTdOTiye59nEjnBzrgbG95N0uoGNJOAOOFVqxuJlh4KUY5m5KKV7bmVGkqjabtZXLY7FHJLHHHKXGR90l0TmhuDqHF2OP7FoqY3EUaM6tWlbLb+699UumhmqNOc4xhK9/ptocY1oNn4U5CQRgUx9B0la6tC7u2/8hUbbxzX87HPl/pufR2/FzlX7jMMrIDOBO9oLWCJ5jBc0vDDJXA02UyXlL9YqZHXVL+mna91fe17HXwcbqGf3uljRsdns72sv2gte/C6IXuDCTQXnVptwXbXxWKhKWSjmiueZK630VjTTpUmlmnZv6fuatrhMcj2OpVj3MNMqtJBp3LsoVVWpxqR2kk/uaZwcJOL5FNVtMDe3BA+mWb8xD8RqwqdyXg/Qyj3l4n0mvBPUOneVr7Ll7cXxWrqwXxV5+hoxPw/seDOcvaPPK3FUhbYrc6F5cy6SWuaQ8VaWuF1wIqNBXPicNHEQySbWqem91qjZSqunLMv5c5S0TtljsDHNiYHSyB9xt0tZwrGmmJuggknqXjxhOhiMROMpNxgmr630e/Wx3OUalOmmkry5ctRug2dgmDIYYojeaSwMLzCHYAuLy41AFaZqUJ4asodtWcpaOzbtm8LW0MqsakL5IJLr9CjevMBarPeNKSsxJ6Wtel+qJ8HV/4v0OPCP+tDxLrJHaHxUZHDKxskly+I3Fpe6r63nAgGjTXLBef/AOLFpzqShLLG9rq6S05anVetK6UE1dlG7VmiNplERAYHAC6asrdF8NONReqAu39Mq1Z4aLq6vXV72vpfyOfFQgqrUSmzWWrw1gaXHKrmgGmObiBoXVWrxpQc5uy8/wBjTCm5yyxV2cxby4WW7M1jHm0MMbYw1pdRjw8va0moAIoTpK8SlOm8bGVKo5pRldvVLpZtHdKMlQalFRbatbS5XbrDILPBVo5HDl/LYboc6MtrR2mhy1Lfh8bh5Yyo1PvKCW+tk7mFShUVCOm17+Zfuc2V7oeFjhdCAxpe8RVELcKF4fUECuGexc+Jnhqaq9lVkp3bypvveFtdfIzpxqTyqcE46a/T7mzZ3mSzsbZhGXMllJbIIqiN93g3AS6OTjTUuec4wxLniXKOaENVdXaWq0/c2qLdLLSSdpPe219NzS3ULOHkEVLgcALvo1usvXOjerRet+mTqTw0ZVL3133tfS5yYqMY1Wolm4sgEjgSBfhlY0uNBfcwXQScBUilTsWr9XT7GM7Xyzi34IzwfxGuqaJ2qEx2Zsby0SutDXhvCMPJEVyryDRovHSVz08XSq4114N5Iwabs97300uzN0pwoZJLVy0V10LAHRwSidsbAWMa0i4HueHxkNq01cMDXRyVhOpSqYik6FRzea7Tu0lZ3eq0+hlGMoU5Z4qOm/NmlvelAtcOOF8VJOA5Nc9C9L9UTeCq/wDE5sK/68fE27LGTZ7O6GOJ5cxxkMhY4hwfda2hcABdFcsarzXiIuvUjWquCTSSWmllfl1OlUn2cXCCd73b8Ti7baHcK4yYvLiX+j6R1Uw7l7OEhTVGKpd3kcdaUnN59zYsT3h/mrt4tc2jrlHNc0hzeXQGo0VqtOOjRdNds2ldO6vo1ttczoOeb3Fd9DcmtDomRvuRx2hs9WABuMbY3El7GuOFaAE0zXnQjDE1ZUI1JTpuOrvs7q1m/wAo6G3SiqjioyT08LGlJbL1iIuRNP0kCjGXaARE3gC446K6sF0wwzhj4+/J+493/wC1rbbczVKopYd+6lry8DY3v7pk2qz32xG6Ws4RwcHhrWkNq6/dJAoKkLT+o/p6p4SrklJLV5dLXuvpf8meGxGatDMlfa/M19wbPMODeyOJ7C5pLpOCcG3SK1JdVnrWzG4nCzjKEqsotJqyzK+nS2pjRpVU1LImm73dv86GnujI0zSlhq0yyFprW8C91DXTXWu/AprDU1JWeVaeRz17drK3VmveXUajf3AP1yzfmIfiNWFTuS8H6Fj3l4o+lV4J6p03yufZUvbi+K1deC+MvP0NGJ+GzwRxXtHnFbihCVmgdI9rGek44d1STsABPqUk0ldlSu7HJv3ukOIdIwUL2vNCRHdcW+c0sBALquAo0E45LUqyfI2dk9jRt24zoSy+0AvZf9EinKc26ajE8nRrWcZRlsSWZbsg2EacVlcwLW0qLwqBsB161i46GVy6JgpUA025ZHLDYsXoVEnQDHPTn/y2bAl2LGsYgwkXQOoUqsklyI7kRG38I7glkS5m6K1oK6yAlgmbQe1w5QHrA92CxaMkycbwctH8scBkpaxbkh4aOzsQEYmAZNAyyFPwdFLAofC1uIbQnUABk044KpEbKiVmY3JQtbXlNGNMSBo9SxaKmRbQZYK2JcuvcnlCrTXRXXnXDNSxblTIboJAu+qmfqTQXe5KWla4VxyyGOjYqgyBKpCD4mk1LQTtAUsW7J1VJczVBc3975+uWb8xD8VqwqdyXg/Qse8vFH0yvnz1jpnld+ype3F8Vq68F8ZefoaMT8NngTivaPOKyUIG10IU3o90JhlNJp++7SanTpIqsHCL5FzPqUulJpUk0FBU5CtaD1kn1rKwuYvIQVQG2w8nDKnzdFYPczRNxz9ejt9FRAthgvuu1AqDi4YYXycbuwn1KN2KlfQuk3DIdThGUpWtbwOJGFNWlRVfoHTOGLluNZt2ixFjSbzSW3L7QHVbwjbzMSKOw1E0XHSxkak1HK0nms9LPLv9V5rU3zoOMc11pa66X2K5BwbhiCC1rqjU4B2kYFbqdRVU9LWbX28DXOLh9r/c34rMS9jKgOcGnEHklwaWtNG50I/WWh4iKpyqJXUb+dtG1ry1+xtVJ5lG+4sdlvtaQWguNGgh1XENY45MIGBGJpmsa+LjSlZpuyu2raJu19/QtOi5q9zinSVXdaxz3MXlSC8gF5ATZIKEGqjRbk3S51IPUKE54jBSwuRvYkNFR1Vwx2K8gWODcSajHEZUPKwywyCx1LoUF2pZmJi8gF5Achved9cs35iH4rVhU7kvB+hlHvLxPp1fPHrHS/K/9ky9uH4rV14L4y8/Q0Yj4bPn8le0ecYA1oCdUAvIBeQC8gF5ASZKR/MV/vNRotzcOnDXo7fRWtGRNkwYakAijhygCKkPAOLNBIPqUaui3sWy7pwkn6uyl6uGeDqgVIyOA70VOXUmZdDiarcYG9ad0A5rgGkOeY75LgR5tt0XBdqK5mpK86lg5wnFuSajmtpr73XXl9EdM60ZRatq7X8iMlrYZI3XCWsDQWucDeDAABg0UrTFbIUa0YTWZXk200no35/YxlUpuUXZ2VvwbVltJEokeC43r5phV1WnO4cFjUw/9DsadkrW1/73LGou0zy63I2XdAwEXb12vo1GPJaMTdGNErYRV4WmlmtuWFbs5e7tc49uDNpw7qbF26tnOV3lkQXkAvIBeQFjIyRX+Bxz1DYscxbGyW0FKa9Ha6KwuZbGHsz6ydOYvdHYqmDUJpmthgYvIBeQHI73HfXbL+Zh+K1a6vcl4P0Mod5eJ9Qr549Y6V5YfsmXtxfFauvBfGXn6GnEdxnz9VeyeaKoBVAKoBVLgVS4FUBKLE+o/sRsqNw6cNejt9Fa7mZrWh/K6qj3nYNazijBlVVSC8gFUAqgNmKYUxI7uzs2LF/QyTKZJKn+9GlVIjZC8qQVQCqAVQC8gLYJAAa+/qOwrFlRYbQKn144dLo7VLOxblla4jbo7fRUZTXtL+V1VHvOwLNGLKxjkqQxVAcjvbP12y/mYfitWFXuS8H6GUO8j6lXzx6x0nyx/ZEvbh+K1dWD+KvP0NNfuM+fKr2TzhVUhuiBn0e+a3y9zW8sAYXMQ26S70jpC4KlerxSpR2sm9G+vO+m3RnTCnHss738SQs7D9HAvAymjzeBFOEuckUw141Udeqp1ldWirrTXa+oVKDjDfV6/c2LTYYmTtYS4NLHOcC9poeVc84G0AN0EmhpVc1DG4irQlJJXTSWjW9r+7fVrkrq/I2zw9ONRRu7P+LUrZZohJM17ZKMaXtF9gdRoBo43SDWooRoWyeJrujCcJRu2k9HzdtNVa3NGKpU88oyT0VyUW5rXQcICahkrnDDC7e4MjDKrSDtprWNXH1KdfsmlvBJ+Ns3rdFjh4yp5l9f9F0W5IH0Ym95111+X3hebcw/CTnpCxl+oyz1oK3upuPlo79dbeRVhVaEur18y2awRB7Bfq0smc43mNHIBc0XrpDcHiuBxqtMf1CvKEnlSacEtG93Z6X11WhseGhdK+9/9HBT0vuu+jWg5V7DtACvXRezRlKUE57+FvxrY4aiSk1EsniDY4nVxfwlcqcgtAp+ssadWUq06fKKjbzuZSppU4y63N207mhkcDzeAkID8K+kA5pYOyThrC5KWOlUrVaat7qeXlto7vx+xulh1GEJddyTrJELRGyj+DkIAIkYa1fcDmuu4gaQQCDUaFjHE4h4ecrrNHWzTXK9mr/ZptNaiVKmqkY62f19CW525sc1aXm+eYxrSQSWGpkxoOVdaXDDQVhiMdWoKOazvFttJ78ue12kzOnh4VL2urO3+Shu531V8vKqHGmV240ta6u2rx6mlbXjnxUKOlmlfxabXp+UYcP/AE5T6PTwW5vWrceFpaGvcSZomEVbVrXhwdXDO8002LjpfqdeV7xWkZvnq1qufR6/U3TwsFaz5pffc4ndFjGvpHkP/wBBJjU6WtAGWS9PB1atSnmqb/8AFx/Dbv4nLiIRhK0fW5rVXYc4qgFUAqhRVCCqFLInjEH+8CNW1YsqZXVUhdEKCp/zhhoWLd9Coqc6pJ2rIhyG9s/XbL+Zh+K1YVe5LwfoZU+8j6oXz56p1XyobnPn3KtDIwS5obIAMSRG8PcANJo0rows1GqmzVWjeDR83gr2jzggMl5oBXAEkDQCaVPuHcsckc2e2u3kXM7W5FrrU8hgvGjMWdE54LWsPSUpStrLffUy7WVkr7bBlreC0hxq2oGwOreHUanDao8NRcXHLo7X8tvt13L2073v/GQMziXEuNX1vGuLgcwe73LJUaaioJaLVeJHUk3e+pltocAQHEAtLaVwuuNXN6icVJUKcnmcdbp+a2fkFUklZMsitTg6t41JDq6bzWlrD1gGiksNSatl6rye/wByqrPr/FsZFpc1/JeW3bwbsDvSAG1JYelNPMr3tfy2+wVWcXoyiWQuJLjUnMrZCEYRyx2MJScndljbW8MuBxumuGFMc6aqrXLD0pT7RrXTXXltzMlVko5U9PIibQ78Rxc12f3mi609YGAVWHpL+1c15PdeYdWb5/xEpLW9zw9ziXClDqoaimgY4pTw9KEXGMdHv/PwJVZyabexGG0OYQWuIo4OFDk4AgO66E96s6FOatJX0t5dBGrKLun9TAmdSl40uluf3XGrh1E4p2FO97dH5rRfYdrPa/8AGSNpfWt41Lg4mv3m1uu6xUqcPSsllVkmvJ7rzHazve/T8C0WlzzV5vHKpp/BWlRp0laCt936tidRzd5FS2mAQBAEAQBCBAEKZLvcgMIQ5zePYHz7o2VkYqRMx52MjcHuJ1Cgp6wtVeajTbZspRvNH08F4R6ZghAdF3f8lditMhkYZIHOJLuCLbjicSbrgQD1UXVTxlSCtuaZUIydzieJaz85n7ovlWzj5dEYcNEcS1n5zP3RfKnHy6IcNEcS1n5zP3RfKnHy6IvDRHEtZ+cz90Xypx8uiJw0RxLWfnM/dF8qcfLohw0RxLWfnM/dF8qcfLohw0RxLWfnM/dF8qcfLohw0RxLWfnM/dF8qcfLoi8NEcS1n5zP3RfKnHy6InDRHEtZ+cz90Xypx8uiHDRHEtZ+cz90Xypx8uiHDRHEtZ+cz90Xypx8uiHDRHEtZ+cz90Xypx8uiHDRHEtZ+cz90Xypx8uiHDRHEtZ+cz90Xypx8uiLw0RxLWfnM/dF8qcfLohw0RxLWfnM/dF8qcfLoicNEcS1n5zP3RfKnHy6IcNEcS1n5zP3RfKnHy6IcNEcS1n5zP3RfKnHy6IcNEcS1n5zP3RfKnHy6IcNEcS1n5zP3RfKnHy6IvDRHEtZ+cz90Xypx8uiJw0RxLWfnM/dF8qcfLohw0RxLWfnM/dF8qcfLohw0TI8i9m5zP3RfKnHz6IvDRO57196VmsDCLMw3nUvyPN6R9MgTq2CgXNVrSqP3jbCmoKyOdWozCAIAgCAIAgCAIAgCAIAgCAIAgCAIAgCAIAgCAIAgCAIAgCAIAgCAIAgCAIAgCAIAgCAIAgCAIAgCAIAgCAIAgCAIAgCAIAgCAIAgCAIAgCAIAgCAIAgCAIAgCAIAgCAIAgCAIAgCAIAgCAIAgCAIAgCAIAgCAIAgCAIAgCAIAgCAIAgCAIAgCAIAgCAIAgCAIAgCAIAgP/Z"/>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 name="Picture 2"/>
          <p:cNvPicPr>
            <a:picLocks noChangeAspect="1"/>
          </p:cNvPicPr>
          <p:nvPr/>
        </p:nvPicPr>
        <p:blipFill>
          <a:blip r:embed="rId3"/>
          <a:stretch>
            <a:fillRect/>
          </a:stretch>
        </p:blipFill>
        <p:spPr>
          <a:xfrm>
            <a:off x="4561012" y="3413425"/>
            <a:ext cx="21975" cy="22000"/>
          </a:xfrm>
          <a:prstGeom prst="rect">
            <a:avLst/>
          </a:prstGeom>
        </p:spPr>
      </p:pic>
      <p:sp>
        <p:nvSpPr>
          <p:cNvPr id="8" name="Rectangle 7"/>
          <p:cNvSpPr/>
          <p:nvPr/>
        </p:nvSpPr>
        <p:spPr>
          <a:xfrm>
            <a:off x="5527068" y="836712"/>
            <a:ext cx="3341282" cy="3970318"/>
          </a:xfrm>
          <a:prstGeom prst="rect">
            <a:avLst/>
          </a:prstGeom>
        </p:spPr>
        <p:txBody>
          <a:bodyPr wrap="square" anchor="t">
            <a:spAutoFit/>
          </a:bodyPr>
          <a:lstStyle/>
          <a:p>
            <a:r>
              <a:rPr lang="en-US" sz="1400" b="1"/>
              <a:t>Text &amp; Banner Ad Targeting Opportunities</a:t>
            </a:r>
          </a:p>
          <a:p>
            <a:r>
              <a:rPr lang="en-US" sz="1400"/>
              <a:t>Audiences on </a:t>
            </a:r>
            <a:r>
              <a:rPr lang="en-US" sz="1400">
                <a:highlight>
                  <a:srgbClr val="FFFF00"/>
                </a:highlight>
              </a:rPr>
              <a:t>the Local Display Network</a:t>
            </a:r>
          </a:p>
          <a:p>
            <a:r>
              <a:rPr lang="en-US" sz="1400"/>
              <a:t>are targeted using:</a:t>
            </a:r>
          </a:p>
          <a:p>
            <a:r>
              <a:rPr lang="en-US" sz="1400"/>
              <a:t>• Keywords</a:t>
            </a:r>
          </a:p>
          <a:p>
            <a:r>
              <a:rPr lang="en-US" sz="1400"/>
              <a:t>• Topics</a:t>
            </a:r>
          </a:p>
          <a:p>
            <a:r>
              <a:rPr lang="en-US" sz="1400"/>
              <a:t>• Interests</a:t>
            </a:r>
          </a:p>
          <a:p>
            <a:r>
              <a:rPr lang="en-US" sz="1400"/>
              <a:t>• Age</a:t>
            </a:r>
          </a:p>
          <a:p>
            <a:r>
              <a:rPr lang="en-US" sz="1400"/>
              <a:t>• Gender</a:t>
            </a:r>
          </a:p>
          <a:p>
            <a:r>
              <a:rPr lang="en-US" sz="1400"/>
              <a:t>• Devices</a:t>
            </a:r>
          </a:p>
          <a:p>
            <a:r>
              <a:rPr lang="en-US" sz="1400"/>
              <a:t>• Language</a:t>
            </a:r>
          </a:p>
          <a:p>
            <a:r>
              <a:rPr lang="en-US" sz="1400"/>
              <a:t>• Location (Country, State, City)</a:t>
            </a:r>
          </a:p>
          <a:p>
            <a:endParaRPr lang="en-US" sz="1400" b="1"/>
          </a:p>
          <a:p>
            <a:r>
              <a:rPr lang="en-US" sz="1400" b="1"/>
              <a:t>Category Targeting</a:t>
            </a:r>
          </a:p>
          <a:p>
            <a:r>
              <a:rPr lang="en-US" sz="1400"/>
              <a:t>• Finance</a:t>
            </a:r>
          </a:p>
          <a:p>
            <a:r>
              <a:rPr lang="en-US" sz="1400"/>
              <a:t>• Travel</a:t>
            </a:r>
          </a:p>
          <a:p>
            <a:r>
              <a:rPr lang="en-US" sz="1400"/>
              <a:t>• Health</a:t>
            </a:r>
          </a:p>
          <a:p>
            <a:r>
              <a:rPr lang="en-US" sz="1400"/>
              <a:t>• Loan Specific</a:t>
            </a:r>
          </a:p>
          <a:p>
            <a:r>
              <a:rPr lang="en-US" sz="1400"/>
              <a:t>• Competitor Specific</a:t>
            </a:r>
          </a:p>
        </p:txBody>
      </p:sp>
      <p:pic>
        <p:nvPicPr>
          <p:cNvPr id="5" name="Рисунок 4"/>
          <p:cNvPicPr>
            <a:picLocks noChangeAspect="1"/>
          </p:cNvPicPr>
          <p:nvPr/>
        </p:nvPicPr>
        <p:blipFill rotWithShape="1">
          <a:blip r:embed="rId4"/>
          <a:srcRect l="21651" t="5253" r="21650" b="3236"/>
          <a:stretch/>
        </p:blipFill>
        <p:spPr>
          <a:xfrm>
            <a:off x="179185" y="734371"/>
            <a:ext cx="5347883" cy="4405101"/>
          </a:xfrm>
          <a:prstGeom prst="rect">
            <a:avLst/>
          </a:prstGeom>
        </p:spPr>
      </p:pic>
      <p:sp>
        <p:nvSpPr>
          <p:cNvPr id="9" name="TextBox 12"/>
          <p:cNvSpPr txBox="1">
            <a:spLocks/>
          </p:cNvSpPr>
          <p:nvPr/>
        </p:nvSpPr>
        <p:spPr>
          <a:xfrm>
            <a:off x="143071" y="5570798"/>
            <a:ext cx="8725279" cy="523220"/>
          </a:xfrm>
          <a:prstGeom prst="rect">
            <a:avLst/>
          </a:prstGeom>
          <a:solidFill>
            <a:schemeClr val="accent1">
              <a:lumMod val="20000"/>
              <a:lumOff val="80000"/>
            </a:schemeClr>
          </a:solidFill>
          <a:ln>
            <a:solidFill>
              <a:schemeClr val="accent1"/>
            </a:solidFill>
          </a:ln>
        </p:spPr>
        <p:txBody>
          <a:bodyPr wrap="square" rtlCol="0" anchor="t">
            <a:spAutoFit/>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a:t>Digital Market is developing very fast. </a:t>
            </a:r>
          </a:p>
          <a:p>
            <a:r>
              <a:rPr lang="en-US" sz="1400"/>
              <a:t>We will use the same marketing strategy as in other APAC markets.</a:t>
            </a:r>
          </a:p>
        </p:txBody>
      </p:sp>
      <p:sp>
        <p:nvSpPr>
          <p:cNvPr id="10" name="Slide Number Placeholder 3"/>
          <p:cNvSpPr>
            <a:spLocks noGrp="1"/>
          </p:cNvSpPr>
          <p:nvPr>
            <p:ph type="sldNum" sz="quarter" idx="12"/>
          </p:nvPr>
        </p:nvSpPr>
        <p:spPr>
          <a:xfrm>
            <a:off x="8267004" y="6525344"/>
            <a:ext cx="720080" cy="283758"/>
          </a:xfrm>
        </p:spPr>
        <p:txBody>
          <a:bodyPr/>
          <a:lstStyle/>
          <a:p>
            <a:fld id="{D7F305DA-160D-498F-B102-A1D8643B4A2C}" type="slidenum">
              <a:rPr lang="ru-RU" smtClean="0"/>
              <a:pPr/>
              <a:t>64</a:t>
            </a:fld>
            <a:endParaRPr lang="ru-RU"/>
          </a:p>
        </p:txBody>
      </p:sp>
    </p:spTree>
    <p:extLst>
      <p:ext uri="{BB962C8B-B14F-4D97-AF65-F5344CB8AC3E}">
        <p14:creationId xmlns:p14="http://schemas.microsoft.com/office/powerpoint/2010/main" val="19665693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Заголовок 1"/>
          <p:cNvSpPr>
            <a:spLocks noGrp="1"/>
          </p:cNvSpPr>
          <p:nvPr>
            <p:ph type="title"/>
          </p:nvPr>
        </p:nvSpPr>
        <p:spPr>
          <a:xfrm>
            <a:off x="-108521" y="98648"/>
            <a:ext cx="8171865" cy="378024"/>
          </a:xfrm>
        </p:spPr>
        <p:txBody>
          <a:bodyPr/>
          <a:lstStyle/>
          <a:p>
            <a:pPr algn="ctr"/>
            <a:r>
              <a:rPr lang="en-US" dirty="0"/>
              <a:t>Appendix 6: Markets </a:t>
            </a:r>
            <a:r>
              <a:rPr lang="en-US" dirty="0" smtClean="0"/>
              <a:t>comparison (insider </a:t>
            </a:r>
            <a:r>
              <a:rPr lang="en-US" dirty="0" err="1" smtClean="0"/>
              <a:t>inf</a:t>
            </a:r>
            <a:r>
              <a:rPr lang="en-US" dirty="0" smtClean="0"/>
              <a:t>) </a:t>
            </a:r>
            <a:endParaRPr lang="ru-RU" dirty="0"/>
          </a:p>
        </p:txBody>
      </p:sp>
      <p:graphicFrame>
        <p:nvGraphicFramePr>
          <p:cNvPr id="10" name="Таблица 9"/>
          <p:cNvGraphicFramePr>
            <a:graphicFrameLocks noGrp="1"/>
          </p:cNvGraphicFramePr>
          <p:nvPr>
            <p:extLst>
              <p:ext uri="{D42A27DB-BD31-4B8C-83A1-F6EECF244321}">
                <p14:modId xmlns:p14="http://schemas.microsoft.com/office/powerpoint/2010/main" val="2028219465"/>
              </p:ext>
            </p:extLst>
          </p:nvPr>
        </p:nvGraphicFramePr>
        <p:xfrm>
          <a:off x="248869" y="647414"/>
          <a:ext cx="8643611" cy="1718807"/>
        </p:xfrm>
        <a:graphic>
          <a:graphicData uri="http://schemas.openxmlformats.org/drawingml/2006/table">
            <a:tbl>
              <a:tblPr firstRow="1" bandRow="1">
                <a:tableStyleId>{5C22544A-7EE6-4342-B048-85BDC9FD1C3A}</a:tableStyleId>
              </a:tblPr>
              <a:tblGrid>
                <a:gridCol w="2907396">
                  <a:extLst>
                    <a:ext uri="{9D8B030D-6E8A-4147-A177-3AD203B41FA5}">
                      <a16:colId xmlns:a16="http://schemas.microsoft.com/office/drawing/2014/main" val="2281888314"/>
                    </a:ext>
                  </a:extLst>
                </a:gridCol>
                <a:gridCol w="1100096">
                  <a:extLst>
                    <a:ext uri="{9D8B030D-6E8A-4147-A177-3AD203B41FA5}">
                      <a16:colId xmlns:a16="http://schemas.microsoft.com/office/drawing/2014/main" val="3378128975"/>
                    </a:ext>
                  </a:extLst>
                </a:gridCol>
                <a:gridCol w="864361">
                  <a:extLst>
                    <a:ext uri="{9D8B030D-6E8A-4147-A177-3AD203B41FA5}">
                      <a16:colId xmlns:a16="http://schemas.microsoft.com/office/drawing/2014/main" val="83751250"/>
                    </a:ext>
                  </a:extLst>
                </a:gridCol>
                <a:gridCol w="864361">
                  <a:extLst>
                    <a:ext uri="{9D8B030D-6E8A-4147-A177-3AD203B41FA5}">
                      <a16:colId xmlns:a16="http://schemas.microsoft.com/office/drawing/2014/main" val="2060045126"/>
                    </a:ext>
                  </a:extLst>
                </a:gridCol>
                <a:gridCol w="864361">
                  <a:extLst>
                    <a:ext uri="{9D8B030D-6E8A-4147-A177-3AD203B41FA5}">
                      <a16:colId xmlns:a16="http://schemas.microsoft.com/office/drawing/2014/main" val="3888865286"/>
                    </a:ext>
                  </a:extLst>
                </a:gridCol>
                <a:gridCol w="1021518">
                  <a:extLst>
                    <a:ext uri="{9D8B030D-6E8A-4147-A177-3AD203B41FA5}">
                      <a16:colId xmlns:a16="http://schemas.microsoft.com/office/drawing/2014/main" val="654634787"/>
                    </a:ext>
                  </a:extLst>
                </a:gridCol>
                <a:gridCol w="1021518">
                  <a:extLst>
                    <a:ext uri="{9D8B030D-6E8A-4147-A177-3AD203B41FA5}">
                      <a16:colId xmlns:a16="http://schemas.microsoft.com/office/drawing/2014/main" val="3566856393"/>
                    </a:ext>
                  </a:extLst>
                </a:gridCol>
              </a:tblGrid>
              <a:tr h="304800">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1400" b="1" u="none" strike="noStrike" dirty="0">
                          <a:effectLst/>
                        </a:rPr>
                        <a:t>Country statistics</a:t>
                      </a:r>
                      <a:endParaRPr lang="en-US" sz="1400" b="1" i="0" u="none" strike="noStrike" dirty="0">
                        <a:solidFill>
                          <a:srgbClr val="000000"/>
                        </a:solidFill>
                        <a:effectLst/>
                        <a:latin typeface="Calibri" panose="020F0502020204030204" pitchFamily="34" charset="0"/>
                      </a:endParaRPr>
                    </a:p>
                  </a:txBody>
                  <a:tcPr anchor="ctr"/>
                </a:tc>
                <a:tc>
                  <a:txBody>
                    <a:bodyPr/>
                    <a:lstStyle/>
                    <a:p>
                      <a:pPr algn="ctr" fontAlgn="b"/>
                      <a:r>
                        <a:rPr lang="en-US" sz="1400" b="1" u="none" strike="noStrike" dirty="0">
                          <a:effectLst/>
                        </a:rPr>
                        <a:t>VN</a:t>
                      </a:r>
                    </a:p>
                  </a:txBody>
                  <a:tcPr marL="7436" marR="7436" marT="7436" marB="0" anchor="b"/>
                </a:tc>
                <a:tc>
                  <a:txBody>
                    <a:bodyPr/>
                    <a:lstStyle/>
                    <a:p>
                      <a:pPr algn="ctr" fontAlgn="b"/>
                      <a:r>
                        <a:rPr lang="en-US" sz="1400" b="1" u="none" strike="noStrike" dirty="0">
                          <a:effectLst/>
                        </a:rPr>
                        <a:t>PH</a:t>
                      </a:r>
                    </a:p>
                  </a:txBody>
                  <a:tcPr marL="7436" marR="7436" marT="7436" marB="0" anchor="b"/>
                </a:tc>
                <a:tc>
                  <a:txBody>
                    <a:bodyPr/>
                    <a:lstStyle/>
                    <a:p>
                      <a:pPr algn="ctr" fontAlgn="b"/>
                      <a:r>
                        <a:rPr lang="en-US" sz="1400" b="1" u="none" strike="noStrike" dirty="0">
                          <a:effectLst/>
                        </a:rPr>
                        <a:t>ID</a:t>
                      </a:r>
                    </a:p>
                  </a:txBody>
                  <a:tcPr marL="7436" marR="7436" marT="7436" marB="0" anchor="b"/>
                </a:tc>
                <a:tc>
                  <a:txBody>
                    <a:bodyPr/>
                    <a:lstStyle/>
                    <a:p>
                      <a:pPr algn="ctr" fontAlgn="b"/>
                      <a:r>
                        <a:rPr lang="en-US" sz="1400" b="1" u="none" strike="noStrike" dirty="0">
                          <a:effectLst/>
                        </a:rPr>
                        <a:t>MM</a:t>
                      </a:r>
                    </a:p>
                  </a:txBody>
                  <a:tcPr marL="7436" marR="7436" marT="7436" marB="0" anchor="b"/>
                </a:tc>
                <a:tc>
                  <a:txBody>
                    <a:bodyPr/>
                    <a:lstStyle/>
                    <a:p>
                      <a:pPr algn="ctr" fontAlgn="b"/>
                      <a:r>
                        <a:rPr lang="en-US" sz="1400" b="1" u="none" strike="noStrike" dirty="0">
                          <a:effectLst/>
                        </a:rPr>
                        <a:t>CN</a:t>
                      </a:r>
                    </a:p>
                  </a:txBody>
                  <a:tcPr marL="7436" marR="7436" marT="7436" marB="0" anchor="b"/>
                </a:tc>
                <a:tc>
                  <a:txBody>
                    <a:bodyPr/>
                    <a:lstStyle/>
                    <a:p>
                      <a:pPr algn="ctr" fontAlgn="b"/>
                      <a:r>
                        <a:rPr lang="en-US" sz="1400" b="1" u="none" strike="noStrike" dirty="0">
                          <a:effectLst/>
                        </a:rPr>
                        <a:t>MY</a:t>
                      </a:r>
                    </a:p>
                  </a:txBody>
                  <a:tcPr marL="7436" marR="7436" marT="7436" marB="0" anchor="b"/>
                </a:tc>
                <a:extLst>
                  <a:ext uri="{0D108BD9-81ED-4DB2-BD59-A6C34878D82A}">
                    <a16:rowId xmlns:a16="http://schemas.microsoft.com/office/drawing/2014/main" val="1993637635"/>
                  </a:ext>
                </a:extLst>
              </a:tr>
              <a:tr h="220796">
                <a:tc>
                  <a:txBody>
                    <a:bodyPr/>
                    <a:lstStyle/>
                    <a:p>
                      <a:pPr algn="l" fontAlgn="b"/>
                      <a:r>
                        <a:rPr lang="en-US" sz="1400" b="0" u="none" strike="noStrike" dirty="0">
                          <a:effectLst/>
                        </a:rPr>
                        <a:t>Population, mln</a:t>
                      </a:r>
                      <a:endParaRPr lang="en-US" sz="1400" b="0" i="0" u="none" strike="noStrike" dirty="0">
                        <a:solidFill>
                          <a:srgbClr val="000000"/>
                        </a:solidFill>
                        <a:effectLst/>
                        <a:latin typeface="Calibri" panose="020F0502020204030204" pitchFamily="34" charset="0"/>
                      </a:endParaRPr>
                    </a:p>
                  </a:txBody>
                  <a:tcPr marL="7436" marR="7436" marT="7436" marB="0" anchor="b"/>
                </a:tc>
                <a:tc>
                  <a:txBody>
                    <a:bodyPr/>
                    <a:lstStyle/>
                    <a:p>
                      <a:pPr algn="r" fontAlgn="b"/>
                      <a:r>
                        <a:rPr lang="ru-RU" sz="1400" u="none" strike="noStrike" dirty="0">
                          <a:effectLst/>
                        </a:rPr>
                        <a:t>91</a:t>
                      </a:r>
                      <a:endParaRPr lang="ru-RU" sz="1400" b="0" i="0" u="none" strike="noStrike" dirty="0">
                        <a:solidFill>
                          <a:srgbClr val="000000"/>
                        </a:solidFill>
                        <a:effectLst/>
                        <a:latin typeface="Calibri" panose="020F0502020204030204" pitchFamily="34" charset="0"/>
                      </a:endParaRPr>
                    </a:p>
                  </a:txBody>
                  <a:tcPr marL="7436" marR="7436" marT="7436" marB="0" anchor="b"/>
                </a:tc>
                <a:tc>
                  <a:txBody>
                    <a:bodyPr/>
                    <a:lstStyle/>
                    <a:p>
                      <a:pPr algn="r" fontAlgn="b"/>
                      <a:r>
                        <a:rPr lang="ru-RU" sz="1400" u="none" strike="noStrike">
                          <a:effectLst/>
                        </a:rPr>
                        <a:t>101,9</a:t>
                      </a:r>
                      <a:endParaRPr lang="ru-RU" sz="1400" b="0" i="0" u="none" strike="noStrike">
                        <a:solidFill>
                          <a:srgbClr val="000000"/>
                        </a:solidFill>
                        <a:effectLst/>
                        <a:latin typeface="Calibri" panose="020F0502020204030204" pitchFamily="34" charset="0"/>
                      </a:endParaRPr>
                    </a:p>
                  </a:txBody>
                  <a:tcPr marL="7436" marR="7436" marT="7436" marB="0" anchor="b"/>
                </a:tc>
                <a:tc>
                  <a:txBody>
                    <a:bodyPr/>
                    <a:lstStyle/>
                    <a:p>
                      <a:pPr algn="r" fontAlgn="b"/>
                      <a:r>
                        <a:rPr lang="ru-RU" sz="1400" u="none" strike="noStrike">
                          <a:effectLst/>
                        </a:rPr>
                        <a:t>255</a:t>
                      </a:r>
                      <a:endParaRPr lang="ru-RU" sz="1400" b="0" i="0" u="none" strike="noStrike">
                        <a:solidFill>
                          <a:srgbClr val="000000"/>
                        </a:solidFill>
                        <a:effectLst/>
                        <a:latin typeface="Calibri" panose="020F0502020204030204" pitchFamily="34" charset="0"/>
                      </a:endParaRPr>
                    </a:p>
                  </a:txBody>
                  <a:tcPr marL="7436" marR="7436" marT="7436" marB="0" anchor="b"/>
                </a:tc>
                <a:tc>
                  <a:txBody>
                    <a:bodyPr/>
                    <a:lstStyle/>
                    <a:p>
                      <a:pPr algn="r" fontAlgn="b"/>
                      <a:r>
                        <a:rPr lang="ru-RU" sz="1400" b="1" u="none" strike="noStrike" dirty="0">
                          <a:effectLst/>
                        </a:rPr>
                        <a:t>51</a:t>
                      </a:r>
                      <a:endParaRPr lang="ru-RU" sz="1400" b="1" i="0" u="none" strike="noStrike" dirty="0">
                        <a:solidFill>
                          <a:srgbClr val="000000"/>
                        </a:solidFill>
                        <a:effectLst/>
                        <a:latin typeface="Calibri" panose="020F0502020204030204" pitchFamily="34" charset="0"/>
                      </a:endParaRPr>
                    </a:p>
                  </a:txBody>
                  <a:tcPr marL="7436" marR="7436" marT="7436" marB="0" anchor="b"/>
                </a:tc>
                <a:tc>
                  <a:txBody>
                    <a:bodyPr/>
                    <a:lstStyle/>
                    <a:p>
                      <a:pPr algn="r" fontAlgn="b"/>
                      <a:r>
                        <a:rPr lang="en-US" sz="1400" b="0" i="0" u="none" strike="noStrike" dirty="0">
                          <a:solidFill>
                            <a:srgbClr val="000000"/>
                          </a:solidFill>
                          <a:effectLst/>
                          <a:latin typeface="Calibri" panose="020F0502020204030204" pitchFamily="34" charset="0"/>
                        </a:rPr>
                        <a:t>1</a:t>
                      </a:r>
                      <a:r>
                        <a:rPr lang="en-US" sz="1400" b="0" i="0" u="none" strike="noStrike" baseline="0" dirty="0">
                          <a:solidFill>
                            <a:srgbClr val="000000"/>
                          </a:solidFill>
                          <a:effectLst/>
                          <a:latin typeface="Calibri" panose="020F0502020204030204" pitchFamily="34" charset="0"/>
                        </a:rPr>
                        <a:t> 376</a:t>
                      </a:r>
                      <a:endParaRPr lang="ru-RU" sz="1400" b="0" i="0" u="none" strike="noStrike" dirty="0">
                        <a:solidFill>
                          <a:srgbClr val="000000"/>
                        </a:solidFill>
                        <a:effectLst/>
                        <a:latin typeface="Calibri" panose="020F0502020204030204" pitchFamily="34" charset="0"/>
                      </a:endParaRPr>
                    </a:p>
                  </a:txBody>
                  <a:tcPr marL="7436" marR="7436" marT="7436" marB="0" anchor="b"/>
                </a:tc>
                <a:tc>
                  <a:txBody>
                    <a:bodyPr/>
                    <a:lstStyle/>
                    <a:p>
                      <a:pPr algn="r" fontAlgn="b"/>
                      <a:r>
                        <a:rPr lang="ru-RU" sz="1400" u="none" strike="noStrike" dirty="0">
                          <a:effectLst/>
                        </a:rPr>
                        <a:t>31</a:t>
                      </a:r>
                      <a:endParaRPr lang="ru-RU" sz="1400" b="0" i="0" u="none" strike="noStrike" dirty="0">
                        <a:solidFill>
                          <a:srgbClr val="000000"/>
                        </a:solidFill>
                        <a:effectLst/>
                        <a:latin typeface="Calibri" panose="020F0502020204030204" pitchFamily="34" charset="0"/>
                      </a:endParaRPr>
                    </a:p>
                  </a:txBody>
                  <a:tcPr marL="7436" marR="7436" marT="7436" marB="0" anchor="b"/>
                </a:tc>
                <a:extLst>
                  <a:ext uri="{0D108BD9-81ED-4DB2-BD59-A6C34878D82A}">
                    <a16:rowId xmlns:a16="http://schemas.microsoft.com/office/drawing/2014/main" val="2949019873"/>
                  </a:ext>
                </a:extLst>
              </a:tr>
              <a:tr h="310027">
                <a:tc>
                  <a:txBody>
                    <a:bodyPr/>
                    <a:lstStyle/>
                    <a:p>
                      <a:pPr algn="l" fontAlgn="b"/>
                      <a:r>
                        <a:rPr lang="it-IT" sz="1200" b="0" u="none" strike="noStrike" dirty="0">
                          <a:effectLst/>
                        </a:rPr>
                        <a:t>GDP per capita (nominal), thsd USD</a:t>
                      </a:r>
                      <a:endParaRPr lang="it-IT" sz="1200" b="0" i="0" u="none" strike="noStrike" dirty="0">
                        <a:solidFill>
                          <a:srgbClr val="000000"/>
                        </a:solidFill>
                        <a:effectLst/>
                        <a:latin typeface="Calibri" panose="020F0502020204030204" pitchFamily="34" charset="0"/>
                      </a:endParaRPr>
                    </a:p>
                  </a:txBody>
                  <a:tcPr marL="7436" marR="7436" marT="7436" marB="0" anchor="b"/>
                </a:tc>
                <a:tc>
                  <a:txBody>
                    <a:bodyPr/>
                    <a:lstStyle/>
                    <a:p>
                      <a:pPr algn="r" fontAlgn="b"/>
                      <a:r>
                        <a:rPr lang="ru-RU" sz="1400" u="none" strike="noStrike">
                          <a:effectLst/>
                        </a:rPr>
                        <a:t>2,3</a:t>
                      </a:r>
                      <a:endParaRPr lang="ru-RU" sz="1400" b="0" i="0" u="none" strike="noStrike">
                        <a:solidFill>
                          <a:srgbClr val="000000"/>
                        </a:solidFill>
                        <a:effectLst/>
                        <a:latin typeface="Calibri" panose="020F0502020204030204" pitchFamily="34" charset="0"/>
                      </a:endParaRPr>
                    </a:p>
                  </a:txBody>
                  <a:tcPr marL="7436" marR="7436" marT="7436" marB="0" anchor="b"/>
                </a:tc>
                <a:tc>
                  <a:txBody>
                    <a:bodyPr/>
                    <a:lstStyle/>
                    <a:p>
                      <a:pPr algn="r" fontAlgn="b"/>
                      <a:r>
                        <a:rPr lang="ru-RU" sz="1400" u="none" strike="noStrike" dirty="0">
                          <a:effectLst/>
                        </a:rPr>
                        <a:t>3,2</a:t>
                      </a:r>
                      <a:endParaRPr lang="ru-RU" sz="1400" b="0" i="0" u="none" strike="noStrike" dirty="0">
                        <a:solidFill>
                          <a:srgbClr val="000000"/>
                        </a:solidFill>
                        <a:effectLst/>
                        <a:latin typeface="Calibri" panose="020F0502020204030204" pitchFamily="34" charset="0"/>
                      </a:endParaRPr>
                    </a:p>
                  </a:txBody>
                  <a:tcPr marL="7436" marR="7436" marT="7436" marB="0" anchor="b"/>
                </a:tc>
                <a:tc>
                  <a:txBody>
                    <a:bodyPr/>
                    <a:lstStyle/>
                    <a:p>
                      <a:pPr algn="r" fontAlgn="b"/>
                      <a:r>
                        <a:rPr lang="ru-RU" sz="1400" u="none" strike="noStrike">
                          <a:effectLst/>
                        </a:rPr>
                        <a:t>3,5</a:t>
                      </a:r>
                      <a:endParaRPr lang="ru-RU" sz="1400" b="0" i="0" u="none" strike="noStrike">
                        <a:solidFill>
                          <a:srgbClr val="000000"/>
                        </a:solidFill>
                        <a:effectLst/>
                        <a:latin typeface="Calibri" panose="020F0502020204030204" pitchFamily="34" charset="0"/>
                      </a:endParaRPr>
                    </a:p>
                  </a:txBody>
                  <a:tcPr marL="7436" marR="7436" marT="7436" marB="0" anchor="b"/>
                </a:tc>
                <a:tc>
                  <a:txBody>
                    <a:bodyPr/>
                    <a:lstStyle/>
                    <a:p>
                      <a:pPr algn="r" fontAlgn="b"/>
                      <a:r>
                        <a:rPr lang="en-US" sz="1400" b="1" u="none" strike="noStrike" dirty="0">
                          <a:effectLst/>
                        </a:rPr>
                        <a:t>1</a:t>
                      </a:r>
                      <a:r>
                        <a:rPr lang="ru-RU" sz="1400" b="1" u="none" strike="noStrike" dirty="0">
                          <a:effectLst/>
                        </a:rPr>
                        <a:t>,</a:t>
                      </a:r>
                      <a:r>
                        <a:rPr lang="en-US" sz="1400" b="1" u="none" strike="noStrike" dirty="0">
                          <a:effectLst/>
                        </a:rPr>
                        <a:t>4</a:t>
                      </a:r>
                      <a:endParaRPr lang="ru-RU" sz="1400" b="1" i="0" u="none" strike="noStrike" dirty="0">
                        <a:solidFill>
                          <a:srgbClr val="000000"/>
                        </a:solidFill>
                        <a:effectLst/>
                        <a:latin typeface="Calibri" panose="020F0502020204030204" pitchFamily="34" charset="0"/>
                      </a:endParaRPr>
                    </a:p>
                  </a:txBody>
                  <a:tcPr marL="7436" marR="7436" marT="7436" marB="0" anchor="b"/>
                </a:tc>
                <a:tc>
                  <a:txBody>
                    <a:bodyPr/>
                    <a:lstStyle/>
                    <a:p>
                      <a:pPr algn="r" fontAlgn="b"/>
                      <a:r>
                        <a:rPr lang="en-US" sz="1400" b="0" i="0" u="none" strike="noStrike" dirty="0">
                          <a:solidFill>
                            <a:srgbClr val="000000"/>
                          </a:solidFill>
                          <a:effectLst/>
                          <a:latin typeface="Calibri" panose="020F0502020204030204" pitchFamily="34" charset="0"/>
                        </a:rPr>
                        <a:t>8,8</a:t>
                      </a:r>
                      <a:endParaRPr lang="ru-RU" sz="1400" b="0" i="0" u="none" strike="noStrike" dirty="0">
                        <a:solidFill>
                          <a:srgbClr val="000000"/>
                        </a:solidFill>
                        <a:effectLst/>
                        <a:latin typeface="Calibri" panose="020F0502020204030204" pitchFamily="34" charset="0"/>
                      </a:endParaRPr>
                    </a:p>
                  </a:txBody>
                  <a:tcPr marL="7436" marR="7436" marT="7436" marB="0" anchor="b"/>
                </a:tc>
                <a:tc>
                  <a:txBody>
                    <a:bodyPr/>
                    <a:lstStyle/>
                    <a:p>
                      <a:pPr algn="r" fontAlgn="b"/>
                      <a:r>
                        <a:rPr lang="ru-RU" sz="1400" u="none" strike="noStrike" dirty="0">
                          <a:effectLst/>
                        </a:rPr>
                        <a:t>12,2</a:t>
                      </a:r>
                      <a:endParaRPr lang="ru-RU" sz="1400" b="0" i="0" u="none" strike="noStrike" dirty="0">
                        <a:solidFill>
                          <a:srgbClr val="000000"/>
                        </a:solidFill>
                        <a:effectLst/>
                        <a:latin typeface="Calibri" panose="020F0502020204030204" pitchFamily="34" charset="0"/>
                      </a:endParaRPr>
                    </a:p>
                  </a:txBody>
                  <a:tcPr marL="7436" marR="7436" marT="7436" marB="0" anchor="b"/>
                </a:tc>
                <a:extLst>
                  <a:ext uri="{0D108BD9-81ED-4DB2-BD59-A6C34878D82A}">
                    <a16:rowId xmlns:a16="http://schemas.microsoft.com/office/drawing/2014/main" val="989315610"/>
                  </a:ext>
                </a:extLst>
              </a:tr>
              <a:tr h="220796">
                <a:tc>
                  <a:txBody>
                    <a:bodyPr/>
                    <a:lstStyle/>
                    <a:p>
                      <a:pPr algn="l" fontAlgn="b"/>
                      <a:r>
                        <a:rPr lang="en-US" sz="1400" b="0" u="none" strike="noStrike" dirty="0">
                          <a:effectLst/>
                        </a:rPr>
                        <a:t>Labor force ratio</a:t>
                      </a:r>
                      <a:endParaRPr lang="en-US" sz="1400" b="0" i="0" u="none" strike="noStrike" dirty="0">
                        <a:solidFill>
                          <a:srgbClr val="000000"/>
                        </a:solidFill>
                        <a:effectLst/>
                        <a:latin typeface="Calibri" panose="020F0502020204030204" pitchFamily="34" charset="0"/>
                      </a:endParaRPr>
                    </a:p>
                  </a:txBody>
                  <a:tcPr marL="7436" marR="7436" marT="7436" marB="0" anchor="b"/>
                </a:tc>
                <a:tc>
                  <a:txBody>
                    <a:bodyPr/>
                    <a:lstStyle/>
                    <a:p>
                      <a:pPr algn="r" fontAlgn="b"/>
                      <a:r>
                        <a:rPr lang="ru-RU" sz="1400" u="none" strike="noStrike">
                          <a:effectLst/>
                        </a:rPr>
                        <a:t>62%</a:t>
                      </a:r>
                      <a:endParaRPr lang="ru-RU" sz="1400" b="0" i="0" u="none" strike="noStrike">
                        <a:solidFill>
                          <a:srgbClr val="000000"/>
                        </a:solidFill>
                        <a:effectLst/>
                        <a:latin typeface="Calibri" panose="020F0502020204030204" pitchFamily="34" charset="0"/>
                      </a:endParaRPr>
                    </a:p>
                  </a:txBody>
                  <a:tcPr marL="7436" marR="7436" marT="7436" marB="0" anchor="b"/>
                </a:tc>
                <a:tc>
                  <a:txBody>
                    <a:bodyPr/>
                    <a:lstStyle/>
                    <a:p>
                      <a:pPr algn="r" fontAlgn="b"/>
                      <a:r>
                        <a:rPr lang="ru-RU" sz="1400" u="none" strike="noStrike" dirty="0">
                          <a:effectLst/>
                        </a:rPr>
                        <a:t>63%</a:t>
                      </a:r>
                      <a:endParaRPr lang="ru-RU" sz="1400" b="0" i="0" u="none" strike="noStrike" dirty="0">
                        <a:solidFill>
                          <a:srgbClr val="000000"/>
                        </a:solidFill>
                        <a:effectLst/>
                        <a:latin typeface="Calibri" panose="020F0502020204030204" pitchFamily="34" charset="0"/>
                      </a:endParaRPr>
                    </a:p>
                  </a:txBody>
                  <a:tcPr marL="7436" marR="7436" marT="7436" marB="0" anchor="b"/>
                </a:tc>
                <a:tc>
                  <a:txBody>
                    <a:bodyPr/>
                    <a:lstStyle/>
                    <a:p>
                      <a:pPr algn="r" fontAlgn="b"/>
                      <a:r>
                        <a:rPr lang="ru-RU" sz="1400" u="none" strike="noStrike">
                          <a:effectLst/>
                        </a:rPr>
                        <a:t>67%</a:t>
                      </a:r>
                      <a:endParaRPr lang="ru-RU" sz="1400" b="0" i="0" u="none" strike="noStrike">
                        <a:solidFill>
                          <a:srgbClr val="000000"/>
                        </a:solidFill>
                        <a:effectLst/>
                        <a:latin typeface="Calibri" panose="020F0502020204030204" pitchFamily="34" charset="0"/>
                      </a:endParaRPr>
                    </a:p>
                  </a:txBody>
                  <a:tcPr marL="7436" marR="7436" marT="7436" marB="0" anchor="b"/>
                </a:tc>
                <a:tc>
                  <a:txBody>
                    <a:bodyPr/>
                    <a:lstStyle/>
                    <a:p>
                      <a:pPr algn="r" fontAlgn="b"/>
                      <a:r>
                        <a:rPr lang="en-US" sz="1400" b="1" u="none" strike="noStrike" dirty="0">
                          <a:effectLst/>
                        </a:rPr>
                        <a:t>68</a:t>
                      </a:r>
                      <a:r>
                        <a:rPr lang="ru-RU" sz="1400" b="1" u="none" strike="noStrike" dirty="0">
                          <a:effectLst/>
                        </a:rPr>
                        <a:t>%</a:t>
                      </a:r>
                      <a:endParaRPr lang="ru-RU" sz="1400" b="1" i="0" u="none" strike="noStrike" dirty="0">
                        <a:solidFill>
                          <a:srgbClr val="000000"/>
                        </a:solidFill>
                        <a:effectLst/>
                        <a:latin typeface="Calibri" panose="020F0502020204030204" pitchFamily="34" charset="0"/>
                      </a:endParaRPr>
                    </a:p>
                  </a:txBody>
                  <a:tcPr marL="7436" marR="7436" marT="7436" marB="0" anchor="b"/>
                </a:tc>
                <a:tc>
                  <a:txBody>
                    <a:bodyPr/>
                    <a:lstStyle/>
                    <a:p>
                      <a:pPr algn="r" fontAlgn="b"/>
                      <a:r>
                        <a:rPr lang="en-US" sz="1400" b="0" i="0" u="none" strike="noStrike" dirty="0">
                          <a:solidFill>
                            <a:srgbClr val="000000"/>
                          </a:solidFill>
                          <a:effectLst/>
                          <a:latin typeface="Calibri" panose="020F0502020204030204" pitchFamily="34" charset="0"/>
                        </a:rPr>
                        <a:t>58,3</a:t>
                      </a:r>
                      <a:endParaRPr lang="ru-RU" sz="1400" b="0" i="0" u="none" strike="noStrike" dirty="0">
                        <a:solidFill>
                          <a:srgbClr val="000000"/>
                        </a:solidFill>
                        <a:effectLst/>
                        <a:latin typeface="Calibri" panose="020F0502020204030204" pitchFamily="34" charset="0"/>
                      </a:endParaRPr>
                    </a:p>
                  </a:txBody>
                  <a:tcPr marL="7436" marR="7436" marT="7436" marB="0" anchor="b"/>
                </a:tc>
                <a:tc>
                  <a:txBody>
                    <a:bodyPr/>
                    <a:lstStyle/>
                    <a:p>
                      <a:pPr algn="r" fontAlgn="b"/>
                      <a:r>
                        <a:rPr lang="ru-RU" sz="1400" u="none" strike="noStrike" dirty="0">
                          <a:effectLst/>
                        </a:rPr>
                        <a:t>66%</a:t>
                      </a:r>
                      <a:endParaRPr lang="ru-RU" sz="1400" b="0" i="0" u="none" strike="noStrike" dirty="0">
                        <a:solidFill>
                          <a:srgbClr val="000000"/>
                        </a:solidFill>
                        <a:effectLst/>
                        <a:latin typeface="Calibri" panose="020F0502020204030204" pitchFamily="34" charset="0"/>
                      </a:endParaRPr>
                    </a:p>
                  </a:txBody>
                  <a:tcPr marL="7436" marR="7436" marT="7436" marB="0" anchor="b"/>
                </a:tc>
                <a:extLst>
                  <a:ext uri="{0D108BD9-81ED-4DB2-BD59-A6C34878D82A}">
                    <a16:rowId xmlns:a16="http://schemas.microsoft.com/office/drawing/2014/main" val="426034262"/>
                  </a:ext>
                </a:extLst>
              </a:tr>
              <a:tr h="220796">
                <a:tc>
                  <a:txBody>
                    <a:bodyPr/>
                    <a:lstStyle/>
                    <a:p>
                      <a:pPr algn="l" fontAlgn="b"/>
                      <a:r>
                        <a:rPr lang="en-US" sz="1400" b="0" u="none" strike="noStrike" dirty="0">
                          <a:effectLst/>
                        </a:rPr>
                        <a:t>Average monthly salary, USD</a:t>
                      </a:r>
                      <a:endParaRPr lang="en-US" sz="1400" b="0" i="0" u="none" strike="noStrike" dirty="0">
                        <a:solidFill>
                          <a:srgbClr val="000000"/>
                        </a:solidFill>
                        <a:effectLst/>
                        <a:latin typeface="Calibri" panose="020F0502020204030204" pitchFamily="34" charset="0"/>
                      </a:endParaRPr>
                    </a:p>
                  </a:txBody>
                  <a:tcPr marL="7436" marR="7436" marT="7436" marB="0" anchor="b"/>
                </a:tc>
                <a:tc>
                  <a:txBody>
                    <a:bodyPr/>
                    <a:lstStyle/>
                    <a:p>
                      <a:pPr algn="r" fontAlgn="b"/>
                      <a:r>
                        <a:rPr lang="ru-RU" sz="1400" u="none" strike="noStrike">
                          <a:effectLst/>
                        </a:rPr>
                        <a:t>200</a:t>
                      </a:r>
                      <a:endParaRPr lang="ru-RU" sz="1400" b="0" i="0" u="none" strike="noStrike">
                        <a:solidFill>
                          <a:srgbClr val="000000"/>
                        </a:solidFill>
                        <a:effectLst/>
                        <a:latin typeface="Calibri" panose="020F0502020204030204" pitchFamily="34" charset="0"/>
                      </a:endParaRPr>
                    </a:p>
                  </a:txBody>
                  <a:tcPr marL="7436" marR="7436" marT="7436" marB="0" anchor="b"/>
                </a:tc>
                <a:tc>
                  <a:txBody>
                    <a:bodyPr/>
                    <a:lstStyle/>
                    <a:p>
                      <a:pPr algn="r" fontAlgn="b"/>
                      <a:r>
                        <a:rPr lang="ru-RU" sz="1400" u="none" strike="noStrike" dirty="0">
                          <a:effectLst/>
                        </a:rPr>
                        <a:t>208</a:t>
                      </a:r>
                      <a:endParaRPr lang="ru-RU" sz="1400" b="0" i="0" u="none" strike="noStrike" dirty="0">
                        <a:solidFill>
                          <a:srgbClr val="000000"/>
                        </a:solidFill>
                        <a:effectLst/>
                        <a:latin typeface="Calibri" panose="020F0502020204030204" pitchFamily="34" charset="0"/>
                      </a:endParaRPr>
                    </a:p>
                  </a:txBody>
                  <a:tcPr marL="7436" marR="7436" marT="7436" marB="0" anchor="b"/>
                </a:tc>
                <a:tc>
                  <a:txBody>
                    <a:bodyPr/>
                    <a:lstStyle/>
                    <a:p>
                      <a:pPr algn="r" fontAlgn="b"/>
                      <a:r>
                        <a:rPr lang="ru-RU" sz="1400" u="none" strike="noStrike">
                          <a:effectLst/>
                        </a:rPr>
                        <a:t>250</a:t>
                      </a:r>
                      <a:endParaRPr lang="ru-RU" sz="1400" b="0" i="0" u="none" strike="noStrike">
                        <a:solidFill>
                          <a:srgbClr val="000000"/>
                        </a:solidFill>
                        <a:effectLst/>
                        <a:latin typeface="Calibri" panose="020F0502020204030204" pitchFamily="34" charset="0"/>
                      </a:endParaRPr>
                    </a:p>
                  </a:txBody>
                  <a:tcPr marL="7436" marR="7436" marT="7436" marB="0" anchor="b"/>
                </a:tc>
                <a:tc>
                  <a:txBody>
                    <a:bodyPr/>
                    <a:lstStyle/>
                    <a:p>
                      <a:pPr algn="r" fontAlgn="b"/>
                      <a:r>
                        <a:rPr lang="en-US" sz="1400" b="1" i="0" u="none" strike="noStrike" dirty="0">
                          <a:solidFill>
                            <a:schemeClr val="dk1"/>
                          </a:solidFill>
                          <a:effectLst/>
                          <a:latin typeface="+mn-lt"/>
                        </a:rPr>
                        <a:t>120</a:t>
                      </a:r>
                      <a:endParaRPr lang="ru-RU" sz="1400" b="1" i="0" u="none" strike="noStrike" dirty="0">
                        <a:solidFill>
                          <a:srgbClr val="000000"/>
                        </a:solidFill>
                        <a:effectLst/>
                        <a:latin typeface="Calibri" panose="020F0502020204030204" pitchFamily="34" charset="0"/>
                      </a:endParaRPr>
                    </a:p>
                  </a:txBody>
                  <a:tcPr marL="7436" marR="7436" marT="7436" marB="0" anchor="b"/>
                </a:tc>
                <a:tc>
                  <a:txBody>
                    <a:bodyPr/>
                    <a:lstStyle/>
                    <a:p>
                      <a:pPr algn="r" fontAlgn="b"/>
                      <a:r>
                        <a:rPr lang="en-US" sz="1400" b="0" i="0" u="none" strike="noStrike" dirty="0">
                          <a:solidFill>
                            <a:srgbClr val="000000"/>
                          </a:solidFill>
                          <a:effectLst/>
                          <a:latin typeface="Calibri" panose="020F0502020204030204" pitchFamily="34" charset="0"/>
                        </a:rPr>
                        <a:t>730</a:t>
                      </a:r>
                      <a:endParaRPr lang="ru-RU" sz="1400" b="0" i="0" u="none" strike="noStrike" dirty="0">
                        <a:solidFill>
                          <a:srgbClr val="000000"/>
                        </a:solidFill>
                        <a:effectLst/>
                        <a:latin typeface="Calibri" panose="020F0502020204030204" pitchFamily="34" charset="0"/>
                      </a:endParaRPr>
                    </a:p>
                  </a:txBody>
                  <a:tcPr marL="7436" marR="7436" marT="7436" marB="0" anchor="b"/>
                </a:tc>
                <a:tc>
                  <a:txBody>
                    <a:bodyPr/>
                    <a:lstStyle/>
                    <a:p>
                      <a:pPr algn="r" fontAlgn="b"/>
                      <a:r>
                        <a:rPr lang="ru-RU" sz="1400" u="none" strike="noStrike" dirty="0">
                          <a:effectLst/>
                        </a:rPr>
                        <a:t>961</a:t>
                      </a:r>
                      <a:endParaRPr lang="ru-RU" sz="1400" b="0" i="0" u="none" strike="noStrike" dirty="0">
                        <a:solidFill>
                          <a:srgbClr val="000000"/>
                        </a:solidFill>
                        <a:effectLst/>
                        <a:latin typeface="Calibri" panose="020F0502020204030204" pitchFamily="34" charset="0"/>
                      </a:endParaRPr>
                    </a:p>
                  </a:txBody>
                  <a:tcPr marL="7436" marR="7436" marT="7436" marB="0" anchor="b"/>
                </a:tc>
                <a:extLst>
                  <a:ext uri="{0D108BD9-81ED-4DB2-BD59-A6C34878D82A}">
                    <a16:rowId xmlns:a16="http://schemas.microsoft.com/office/drawing/2014/main" val="2179026190"/>
                  </a:ext>
                </a:extLst>
              </a:tr>
              <a:tr h="220796">
                <a:tc>
                  <a:txBody>
                    <a:bodyPr/>
                    <a:lstStyle/>
                    <a:p>
                      <a:pPr algn="l" fontAlgn="b"/>
                      <a:r>
                        <a:rPr lang="en-US" sz="1400" b="0" u="none" strike="noStrike" dirty="0">
                          <a:effectLst/>
                        </a:rPr>
                        <a:t>Smartphone penetration</a:t>
                      </a:r>
                      <a:endParaRPr lang="en-US" sz="1400" b="0" i="0" u="none" strike="noStrike" dirty="0">
                        <a:solidFill>
                          <a:srgbClr val="000000"/>
                        </a:solidFill>
                        <a:effectLst/>
                        <a:latin typeface="Calibri" panose="020F0502020204030204" pitchFamily="34" charset="0"/>
                      </a:endParaRPr>
                    </a:p>
                  </a:txBody>
                  <a:tcPr marL="7436" marR="7436" marT="7436" marB="0" anchor="b"/>
                </a:tc>
                <a:tc>
                  <a:txBody>
                    <a:bodyPr/>
                    <a:lstStyle/>
                    <a:p>
                      <a:pPr algn="r" fontAlgn="b"/>
                      <a:r>
                        <a:rPr lang="ru-RU" sz="1400" u="none" strike="noStrike" dirty="0">
                          <a:effectLst/>
                        </a:rPr>
                        <a:t>20%</a:t>
                      </a:r>
                      <a:endParaRPr lang="ru-RU" sz="1400" b="0" i="0" u="none" strike="noStrike" dirty="0">
                        <a:solidFill>
                          <a:srgbClr val="000000"/>
                        </a:solidFill>
                        <a:effectLst/>
                        <a:latin typeface="Calibri" panose="020F0502020204030204" pitchFamily="34" charset="0"/>
                      </a:endParaRPr>
                    </a:p>
                  </a:txBody>
                  <a:tcPr marL="7436" marR="7436" marT="7436" marB="0" anchor="b"/>
                </a:tc>
                <a:tc>
                  <a:txBody>
                    <a:bodyPr/>
                    <a:lstStyle/>
                    <a:p>
                      <a:pPr algn="r" fontAlgn="b"/>
                      <a:r>
                        <a:rPr lang="ru-RU" sz="1400" u="none" strike="noStrike" dirty="0">
                          <a:effectLst/>
                        </a:rPr>
                        <a:t>50%</a:t>
                      </a:r>
                      <a:endParaRPr lang="ru-RU" sz="1400" b="0" i="0" u="none" strike="noStrike" dirty="0">
                        <a:solidFill>
                          <a:srgbClr val="000000"/>
                        </a:solidFill>
                        <a:effectLst/>
                        <a:latin typeface="Calibri" panose="020F0502020204030204" pitchFamily="34" charset="0"/>
                      </a:endParaRPr>
                    </a:p>
                  </a:txBody>
                  <a:tcPr marL="7436" marR="7436" marT="7436" marB="0" anchor="b"/>
                </a:tc>
                <a:tc>
                  <a:txBody>
                    <a:bodyPr/>
                    <a:lstStyle/>
                    <a:p>
                      <a:pPr algn="r" fontAlgn="b"/>
                      <a:r>
                        <a:rPr lang="ru-RU" sz="1400" u="none" strike="noStrike" dirty="0">
                          <a:effectLst/>
                        </a:rPr>
                        <a:t>25%</a:t>
                      </a:r>
                      <a:endParaRPr lang="ru-RU" sz="1400" b="0" i="0" u="none" strike="noStrike" dirty="0">
                        <a:solidFill>
                          <a:srgbClr val="000000"/>
                        </a:solidFill>
                        <a:effectLst/>
                        <a:latin typeface="Calibri" panose="020F0502020204030204" pitchFamily="34" charset="0"/>
                      </a:endParaRPr>
                    </a:p>
                  </a:txBody>
                  <a:tcPr marL="7436" marR="7436" marT="7436" marB="0" anchor="b"/>
                </a:tc>
                <a:tc>
                  <a:txBody>
                    <a:bodyPr/>
                    <a:lstStyle/>
                    <a:p>
                      <a:pPr algn="r" fontAlgn="b"/>
                      <a:r>
                        <a:rPr lang="en-US" sz="1400" b="1" u="none" strike="noStrike" dirty="0">
                          <a:effectLst/>
                        </a:rPr>
                        <a:t>58</a:t>
                      </a:r>
                      <a:r>
                        <a:rPr lang="ru-RU" sz="1400" b="1" u="none" strike="noStrike" dirty="0">
                          <a:effectLst/>
                        </a:rPr>
                        <a:t>%</a:t>
                      </a:r>
                      <a:endParaRPr lang="ru-RU" sz="1400" b="1" i="0" u="none" strike="noStrike" dirty="0">
                        <a:solidFill>
                          <a:srgbClr val="000000"/>
                        </a:solidFill>
                        <a:effectLst/>
                        <a:latin typeface="Calibri" panose="020F0502020204030204" pitchFamily="34" charset="0"/>
                      </a:endParaRPr>
                    </a:p>
                  </a:txBody>
                  <a:tcPr marL="7436" marR="7436" marT="7436" marB="0" anchor="b"/>
                </a:tc>
                <a:tc>
                  <a:txBody>
                    <a:bodyPr/>
                    <a:lstStyle/>
                    <a:p>
                      <a:pPr algn="r" fontAlgn="b"/>
                      <a:r>
                        <a:rPr lang="en-US" sz="1400" b="0" i="0" u="none" strike="noStrike" dirty="0">
                          <a:solidFill>
                            <a:srgbClr val="000000"/>
                          </a:solidFill>
                          <a:effectLst/>
                          <a:latin typeface="Calibri" panose="020F0502020204030204" pitchFamily="34" charset="0"/>
                        </a:rPr>
                        <a:t>56%</a:t>
                      </a:r>
                      <a:endParaRPr lang="ru-RU" sz="1400" b="0" i="0" u="none" strike="noStrike" dirty="0">
                        <a:solidFill>
                          <a:srgbClr val="000000"/>
                        </a:solidFill>
                        <a:effectLst/>
                        <a:latin typeface="Calibri" panose="020F0502020204030204" pitchFamily="34" charset="0"/>
                      </a:endParaRPr>
                    </a:p>
                  </a:txBody>
                  <a:tcPr marL="7436" marR="7436" marT="7436" marB="0" anchor="b"/>
                </a:tc>
                <a:tc>
                  <a:txBody>
                    <a:bodyPr/>
                    <a:lstStyle/>
                    <a:p>
                      <a:pPr algn="r" fontAlgn="b"/>
                      <a:r>
                        <a:rPr lang="ru-RU" sz="1400" u="none" strike="noStrike" dirty="0">
                          <a:effectLst/>
                        </a:rPr>
                        <a:t>63%</a:t>
                      </a:r>
                      <a:endParaRPr lang="ru-RU" sz="1400" b="0" i="0" u="none" strike="noStrike" dirty="0">
                        <a:solidFill>
                          <a:srgbClr val="000000"/>
                        </a:solidFill>
                        <a:effectLst/>
                        <a:latin typeface="Calibri" panose="020F0502020204030204" pitchFamily="34" charset="0"/>
                      </a:endParaRPr>
                    </a:p>
                  </a:txBody>
                  <a:tcPr marL="7436" marR="7436" marT="7436" marB="0" anchor="b"/>
                </a:tc>
                <a:extLst>
                  <a:ext uri="{0D108BD9-81ED-4DB2-BD59-A6C34878D82A}">
                    <a16:rowId xmlns:a16="http://schemas.microsoft.com/office/drawing/2014/main" val="1863503376"/>
                  </a:ext>
                </a:extLst>
              </a:tr>
              <a:tr h="220796">
                <a:tc>
                  <a:txBody>
                    <a:bodyPr/>
                    <a:lstStyle/>
                    <a:p>
                      <a:pPr algn="l" fontAlgn="b"/>
                      <a:r>
                        <a:rPr lang="en-US" sz="1400" b="0" u="none" strike="noStrike" dirty="0">
                          <a:effectLst/>
                        </a:rPr>
                        <a:t>Bank account penetration</a:t>
                      </a:r>
                      <a:endParaRPr lang="en-US" sz="1400" b="0" i="0" u="none" strike="noStrike" dirty="0">
                        <a:solidFill>
                          <a:srgbClr val="000000"/>
                        </a:solidFill>
                        <a:effectLst/>
                        <a:latin typeface="Calibri" panose="020F0502020204030204" pitchFamily="34" charset="0"/>
                      </a:endParaRPr>
                    </a:p>
                  </a:txBody>
                  <a:tcPr marL="7436" marR="7436" marT="7436" marB="0" anchor="b"/>
                </a:tc>
                <a:tc>
                  <a:txBody>
                    <a:bodyPr/>
                    <a:lstStyle/>
                    <a:p>
                      <a:pPr algn="r" fontAlgn="b"/>
                      <a:r>
                        <a:rPr lang="ru-RU" sz="1400" u="none" strike="noStrike">
                          <a:effectLst/>
                        </a:rPr>
                        <a:t>21%</a:t>
                      </a:r>
                      <a:endParaRPr lang="ru-RU" sz="1400" b="0" i="0" u="none" strike="noStrike">
                        <a:solidFill>
                          <a:srgbClr val="000000"/>
                        </a:solidFill>
                        <a:effectLst/>
                        <a:latin typeface="Calibri" panose="020F0502020204030204" pitchFamily="34" charset="0"/>
                      </a:endParaRPr>
                    </a:p>
                  </a:txBody>
                  <a:tcPr marL="7436" marR="7436" marT="7436" marB="0" anchor="b"/>
                </a:tc>
                <a:tc>
                  <a:txBody>
                    <a:bodyPr/>
                    <a:lstStyle/>
                    <a:p>
                      <a:pPr algn="r" fontAlgn="b"/>
                      <a:r>
                        <a:rPr lang="ru-RU" sz="1400" u="none" strike="noStrike">
                          <a:effectLst/>
                        </a:rPr>
                        <a:t>27%</a:t>
                      </a:r>
                      <a:endParaRPr lang="ru-RU" sz="1400" b="0" i="0" u="none" strike="noStrike">
                        <a:solidFill>
                          <a:srgbClr val="000000"/>
                        </a:solidFill>
                        <a:effectLst/>
                        <a:latin typeface="Calibri" panose="020F0502020204030204" pitchFamily="34" charset="0"/>
                      </a:endParaRPr>
                    </a:p>
                  </a:txBody>
                  <a:tcPr marL="7436" marR="7436" marT="7436" marB="0" anchor="b"/>
                </a:tc>
                <a:tc>
                  <a:txBody>
                    <a:bodyPr/>
                    <a:lstStyle/>
                    <a:p>
                      <a:pPr algn="r" fontAlgn="b"/>
                      <a:r>
                        <a:rPr lang="ru-RU" sz="1400" u="none" strike="noStrike" dirty="0">
                          <a:effectLst/>
                        </a:rPr>
                        <a:t>20%</a:t>
                      </a:r>
                      <a:endParaRPr lang="ru-RU" sz="1400" b="0" i="0" u="none" strike="noStrike" dirty="0">
                        <a:solidFill>
                          <a:srgbClr val="000000"/>
                        </a:solidFill>
                        <a:effectLst/>
                        <a:latin typeface="Calibri" panose="020F0502020204030204" pitchFamily="34" charset="0"/>
                      </a:endParaRPr>
                    </a:p>
                  </a:txBody>
                  <a:tcPr marL="7436" marR="7436" marT="7436" marB="0" anchor="b"/>
                </a:tc>
                <a:tc>
                  <a:txBody>
                    <a:bodyPr/>
                    <a:lstStyle/>
                    <a:p>
                      <a:pPr algn="r" fontAlgn="b"/>
                      <a:r>
                        <a:rPr lang="en-US" sz="1400" b="1" u="none" strike="noStrike" dirty="0">
                          <a:effectLst/>
                        </a:rPr>
                        <a:t>5</a:t>
                      </a:r>
                      <a:r>
                        <a:rPr lang="ru-RU" sz="1400" b="1" u="none" strike="noStrike" dirty="0">
                          <a:effectLst/>
                        </a:rPr>
                        <a:t>%</a:t>
                      </a:r>
                      <a:endParaRPr lang="ru-RU" sz="1400" b="1" i="0" u="none" strike="noStrike" dirty="0">
                        <a:solidFill>
                          <a:srgbClr val="000000"/>
                        </a:solidFill>
                        <a:effectLst/>
                        <a:latin typeface="Calibri" panose="020F0502020204030204" pitchFamily="34" charset="0"/>
                      </a:endParaRPr>
                    </a:p>
                  </a:txBody>
                  <a:tcPr marL="7436" marR="7436" marT="7436" marB="0" anchor="b"/>
                </a:tc>
                <a:tc>
                  <a:txBody>
                    <a:bodyPr/>
                    <a:lstStyle/>
                    <a:p>
                      <a:pPr algn="r" fontAlgn="b"/>
                      <a:r>
                        <a:rPr lang="en-US" sz="1400" b="0" i="0" u="none" strike="noStrike" dirty="0">
                          <a:solidFill>
                            <a:srgbClr val="000000"/>
                          </a:solidFill>
                          <a:effectLst/>
                          <a:latin typeface="Calibri" panose="020F0502020204030204" pitchFamily="34" charset="0"/>
                        </a:rPr>
                        <a:t>64,7%</a:t>
                      </a:r>
                      <a:endParaRPr lang="ru-RU" sz="1400" b="0" i="0" u="none" strike="noStrike" dirty="0">
                        <a:solidFill>
                          <a:srgbClr val="000000"/>
                        </a:solidFill>
                        <a:effectLst/>
                        <a:latin typeface="Calibri" panose="020F0502020204030204" pitchFamily="34" charset="0"/>
                      </a:endParaRPr>
                    </a:p>
                  </a:txBody>
                  <a:tcPr marL="7436" marR="7436" marT="7436" marB="0" anchor="b"/>
                </a:tc>
                <a:tc>
                  <a:txBody>
                    <a:bodyPr/>
                    <a:lstStyle/>
                    <a:p>
                      <a:pPr algn="r" fontAlgn="b"/>
                      <a:r>
                        <a:rPr lang="ru-RU" sz="1400" u="none" strike="noStrike" dirty="0">
                          <a:effectLst/>
                        </a:rPr>
                        <a:t>66%</a:t>
                      </a:r>
                      <a:endParaRPr lang="ru-RU" sz="1400" b="0" i="0" u="none" strike="noStrike" dirty="0">
                        <a:solidFill>
                          <a:srgbClr val="000000"/>
                        </a:solidFill>
                        <a:effectLst/>
                        <a:latin typeface="Calibri" panose="020F0502020204030204" pitchFamily="34" charset="0"/>
                      </a:endParaRPr>
                    </a:p>
                  </a:txBody>
                  <a:tcPr marL="7436" marR="7436" marT="7436" marB="0" anchor="b"/>
                </a:tc>
                <a:extLst>
                  <a:ext uri="{0D108BD9-81ED-4DB2-BD59-A6C34878D82A}">
                    <a16:rowId xmlns:a16="http://schemas.microsoft.com/office/drawing/2014/main" val="1728901623"/>
                  </a:ext>
                </a:extLst>
              </a:tr>
            </a:tbl>
          </a:graphicData>
        </a:graphic>
      </p:graphicFrame>
      <p:graphicFrame>
        <p:nvGraphicFramePr>
          <p:cNvPr id="11" name="Таблица 10"/>
          <p:cNvGraphicFramePr>
            <a:graphicFrameLocks noGrp="1"/>
          </p:cNvGraphicFramePr>
          <p:nvPr>
            <p:extLst>
              <p:ext uri="{D42A27DB-BD31-4B8C-83A1-F6EECF244321}">
                <p14:modId xmlns:p14="http://schemas.microsoft.com/office/powerpoint/2010/main" val="410595271"/>
              </p:ext>
            </p:extLst>
          </p:nvPr>
        </p:nvGraphicFramePr>
        <p:xfrm>
          <a:off x="248873" y="4098356"/>
          <a:ext cx="8643607" cy="1850924"/>
        </p:xfrm>
        <a:graphic>
          <a:graphicData uri="http://schemas.openxmlformats.org/drawingml/2006/table">
            <a:tbl>
              <a:tblPr firstRow="1" bandRow="1">
                <a:tableStyleId>{5C22544A-7EE6-4342-B048-85BDC9FD1C3A}</a:tableStyleId>
              </a:tblPr>
              <a:tblGrid>
                <a:gridCol w="2907395">
                  <a:extLst>
                    <a:ext uri="{9D8B030D-6E8A-4147-A177-3AD203B41FA5}">
                      <a16:colId xmlns:a16="http://schemas.microsoft.com/office/drawing/2014/main" val="2281888314"/>
                    </a:ext>
                  </a:extLst>
                </a:gridCol>
                <a:gridCol w="1100095">
                  <a:extLst>
                    <a:ext uri="{9D8B030D-6E8A-4147-A177-3AD203B41FA5}">
                      <a16:colId xmlns:a16="http://schemas.microsoft.com/office/drawing/2014/main" val="3378128975"/>
                    </a:ext>
                  </a:extLst>
                </a:gridCol>
                <a:gridCol w="942939">
                  <a:extLst>
                    <a:ext uri="{9D8B030D-6E8A-4147-A177-3AD203B41FA5}">
                      <a16:colId xmlns:a16="http://schemas.microsoft.com/office/drawing/2014/main" val="83751250"/>
                    </a:ext>
                  </a:extLst>
                </a:gridCol>
                <a:gridCol w="864361">
                  <a:extLst>
                    <a:ext uri="{9D8B030D-6E8A-4147-A177-3AD203B41FA5}">
                      <a16:colId xmlns:a16="http://schemas.microsoft.com/office/drawing/2014/main" val="2060045126"/>
                    </a:ext>
                  </a:extLst>
                </a:gridCol>
                <a:gridCol w="942939">
                  <a:extLst>
                    <a:ext uri="{9D8B030D-6E8A-4147-A177-3AD203B41FA5}">
                      <a16:colId xmlns:a16="http://schemas.microsoft.com/office/drawing/2014/main" val="3888865286"/>
                    </a:ext>
                  </a:extLst>
                </a:gridCol>
                <a:gridCol w="942939">
                  <a:extLst>
                    <a:ext uri="{9D8B030D-6E8A-4147-A177-3AD203B41FA5}">
                      <a16:colId xmlns:a16="http://schemas.microsoft.com/office/drawing/2014/main" val="628547097"/>
                    </a:ext>
                  </a:extLst>
                </a:gridCol>
                <a:gridCol w="942939">
                  <a:extLst>
                    <a:ext uri="{9D8B030D-6E8A-4147-A177-3AD203B41FA5}">
                      <a16:colId xmlns:a16="http://schemas.microsoft.com/office/drawing/2014/main" val="3566856393"/>
                    </a:ext>
                  </a:extLst>
                </a:gridCol>
              </a:tblGrid>
              <a:tr h="304800">
                <a:tc>
                  <a:txBody>
                    <a:bodyPr/>
                    <a:lstStyle/>
                    <a:p>
                      <a:pPr algn="l" fontAlgn="b"/>
                      <a:r>
                        <a:rPr lang="en-US" sz="1400" b="1" u="none" strike="noStrike" dirty="0">
                          <a:effectLst/>
                        </a:rPr>
                        <a:t>Investment parameters</a:t>
                      </a:r>
                    </a:p>
                  </a:txBody>
                  <a:tcPr anchor="ctr"/>
                </a:tc>
                <a:tc>
                  <a:txBody>
                    <a:bodyPr/>
                    <a:lstStyle/>
                    <a:p>
                      <a:pPr algn="ctr" fontAlgn="b"/>
                      <a:r>
                        <a:rPr lang="en-US" sz="1400" b="1" u="none" strike="noStrike" dirty="0">
                          <a:effectLst/>
                        </a:rPr>
                        <a:t>VN</a:t>
                      </a:r>
                    </a:p>
                  </a:txBody>
                  <a:tcPr marL="7436" marR="7436" marT="7436" marB="0" anchor="b"/>
                </a:tc>
                <a:tc>
                  <a:txBody>
                    <a:bodyPr/>
                    <a:lstStyle/>
                    <a:p>
                      <a:pPr algn="ctr" fontAlgn="b"/>
                      <a:r>
                        <a:rPr lang="en-US" sz="1400" b="1" u="none" strike="noStrike" dirty="0">
                          <a:effectLst/>
                        </a:rPr>
                        <a:t>PH</a:t>
                      </a:r>
                    </a:p>
                  </a:txBody>
                  <a:tcPr marL="7436" marR="7436" marT="7436" marB="0" anchor="b"/>
                </a:tc>
                <a:tc>
                  <a:txBody>
                    <a:bodyPr/>
                    <a:lstStyle/>
                    <a:p>
                      <a:pPr algn="ctr" fontAlgn="b"/>
                      <a:r>
                        <a:rPr lang="en-US" sz="1400" b="1" u="none" strike="noStrike" dirty="0">
                          <a:effectLst/>
                        </a:rPr>
                        <a:t>ID</a:t>
                      </a:r>
                    </a:p>
                  </a:txBody>
                  <a:tcPr marL="7436" marR="7436" marT="7436" marB="0" anchor="b"/>
                </a:tc>
                <a:tc>
                  <a:txBody>
                    <a:bodyPr/>
                    <a:lstStyle/>
                    <a:p>
                      <a:pPr algn="ctr" fontAlgn="b"/>
                      <a:r>
                        <a:rPr lang="en-US" sz="1400" b="1" u="none" strike="noStrike" dirty="0">
                          <a:effectLst/>
                        </a:rPr>
                        <a:t>MM</a:t>
                      </a:r>
                    </a:p>
                  </a:txBody>
                  <a:tcPr marL="7436" marR="7436" marT="7436" marB="0" anchor="b"/>
                </a:tc>
                <a:tc>
                  <a:txBody>
                    <a:bodyPr/>
                    <a:lstStyle/>
                    <a:p>
                      <a:pPr algn="ctr" fontAlgn="b"/>
                      <a:r>
                        <a:rPr lang="en-US" sz="1400" b="1" u="none" strike="noStrike" dirty="0">
                          <a:effectLst/>
                        </a:rPr>
                        <a:t>CN</a:t>
                      </a:r>
                    </a:p>
                  </a:txBody>
                  <a:tcPr marL="7436" marR="7436" marT="7436" marB="0" anchor="b"/>
                </a:tc>
                <a:tc>
                  <a:txBody>
                    <a:bodyPr/>
                    <a:lstStyle/>
                    <a:p>
                      <a:pPr algn="ctr" fontAlgn="b"/>
                      <a:r>
                        <a:rPr lang="en-US" sz="1400" b="1" u="none" strike="noStrike" dirty="0">
                          <a:effectLst/>
                        </a:rPr>
                        <a:t>MY</a:t>
                      </a:r>
                    </a:p>
                  </a:txBody>
                  <a:tcPr marL="7436" marR="7436" marT="7436" marB="0" anchor="b"/>
                </a:tc>
                <a:extLst>
                  <a:ext uri="{0D108BD9-81ED-4DB2-BD59-A6C34878D82A}">
                    <a16:rowId xmlns:a16="http://schemas.microsoft.com/office/drawing/2014/main" val="1993637635"/>
                  </a:ext>
                </a:extLst>
              </a:tr>
              <a:tr h="220980">
                <a:tc>
                  <a:txBody>
                    <a:bodyPr/>
                    <a:lstStyle/>
                    <a:p>
                      <a:pPr algn="l" fontAlgn="b"/>
                      <a:r>
                        <a:rPr lang="en-US" sz="1400" b="0" u="none" strike="noStrike" dirty="0">
                          <a:effectLst/>
                        </a:rPr>
                        <a:t>Investment, mln USD</a:t>
                      </a:r>
                      <a:endParaRPr lang="en-US" sz="1400" b="0" i="0" u="none" strike="noStrike" dirty="0">
                        <a:solidFill>
                          <a:srgbClr val="000000"/>
                        </a:solidFill>
                        <a:effectLst/>
                        <a:latin typeface="Calibri" panose="020F0502020204030204" pitchFamily="34" charset="0"/>
                      </a:endParaRPr>
                    </a:p>
                  </a:txBody>
                  <a:tcPr marL="7436" marR="7436" marT="7436" marB="0" anchor="b"/>
                </a:tc>
                <a:tc>
                  <a:txBody>
                    <a:bodyPr/>
                    <a:lstStyle/>
                    <a:p>
                      <a:pPr algn="r" fontAlgn="b"/>
                      <a:r>
                        <a:rPr lang="RU-RU" sz="1400" u="none" strike="noStrike" dirty="0">
                          <a:effectLst/>
                        </a:rPr>
                        <a:t>15,7</a:t>
                      </a:r>
                      <a:endParaRPr lang="RU-RU" sz="1400" b="0" i="0" u="none" strike="noStrike" dirty="0">
                        <a:solidFill>
                          <a:srgbClr val="000000"/>
                        </a:solidFill>
                        <a:effectLst/>
                        <a:latin typeface="Calibri" panose="020F0502020204030204" pitchFamily="34" charset="0"/>
                      </a:endParaRPr>
                    </a:p>
                  </a:txBody>
                  <a:tcPr marL="7436" marR="7436" marT="7436" marB="0" anchor="b"/>
                </a:tc>
                <a:tc>
                  <a:txBody>
                    <a:bodyPr/>
                    <a:lstStyle/>
                    <a:p>
                      <a:pPr algn="r" fontAlgn="b"/>
                      <a:r>
                        <a:rPr lang="ru-RU" sz="1400" u="none" strike="noStrike" dirty="0">
                          <a:effectLst/>
                        </a:rPr>
                        <a:t>8,8</a:t>
                      </a:r>
                      <a:endParaRPr lang="ru-RU" sz="1400" b="0" i="0" u="none" strike="noStrike" dirty="0">
                        <a:solidFill>
                          <a:srgbClr val="000000"/>
                        </a:solidFill>
                        <a:effectLst/>
                        <a:latin typeface="Calibri" panose="020F0502020204030204" pitchFamily="34" charset="0"/>
                      </a:endParaRPr>
                    </a:p>
                  </a:txBody>
                  <a:tcPr marL="7436" marR="7436" marT="7436" marB="0" anchor="b"/>
                </a:tc>
                <a:tc>
                  <a:txBody>
                    <a:bodyPr/>
                    <a:lstStyle/>
                    <a:p>
                      <a:pPr algn="r" fontAlgn="b"/>
                      <a:r>
                        <a:rPr lang="ru-RU" sz="1400" u="none" strike="noStrike" dirty="0">
                          <a:effectLst/>
                        </a:rPr>
                        <a:t>11,0</a:t>
                      </a:r>
                      <a:endParaRPr lang="ru-RU" sz="1400" b="0" i="0" u="none" strike="noStrike" dirty="0">
                        <a:solidFill>
                          <a:srgbClr val="000000"/>
                        </a:solidFill>
                        <a:effectLst/>
                        <a:latin typeface="Calibri" panose="020F0502020204030204" pitchFamily="34" charset="0"/>
                      </a:endParaRPr>
                    </a:p>
                  </a:txBody>
                  <a:tcPr marL="7436" marR="7436" marT="7436" marB="0" anchor="b"/>
                </a:tc>
                <a:tc>
                  <a:txBody>
                    <a:bodyPr/>
                    <a:lstStyle/>
                    <a:p>
                      <a:pPr algn="r" fontAlgn="b"/>
                      <a:r>
                        <a:rPr lang="en-US" sz="1400" b="0" i="0" u="none" strike="noStrike" dirty="0">
                          <a:solidFill>
                            <a:schemeClr val="tx1"/>
                          </a:solidFill>
                          <a:effectLst/>
                          <a:latin typeface="Calibri" panose="020F0502020204030204" pitchFamily="34" charset="0"/>
                        </a:rPr>
                        <a:t>4,5</a:t>
                      </a:r>
                      <a:endParaRPr lang="ru-RU" sz="1400" b="0" i="0" u="none" strike="noStrike" dirty="0">
                        <a:solidFill>
                          <a:schemeClr val="tx1"/>
                        </a:solidFill>
                        <a:effectLst/>
                        <a:latin typeface="Calibri" panose="020F0502020204030204" pitchFamily="34" charset="0"/>
                      </a:endParaRPr>
                    </a:p>
                  </a:txBody>
                  <a:tcPr marL="7436" marR="7436" marT="7436" marB="0" anchor="b"/>
                </a:tc>
                <a:tc>
                  <a:txBody>
                    <a:bodyPr/>
                    <a:lstStyle/>
                    <a:p>
                      <a:pPr algn="r" fontAlgn="b"/>
                      <a:r>
                        <a:rPr lang="en-US" sz="1400" u="none" strike="noStrike" kern="1200" dirty="0">
                          <a:solidFill>
                            <a:schemeClr val="dk1"/>
                          </a:solidFill>
                          <a:effectLst/>
                          <a:latin typeface="+mn-lt"/>
                          <a:ea typeface="+mn-ea"/>
                          <a:cs typeface="+mn-cs"/>
                        </a:rPr>
                        <a:t>31,4/15,8*</a:t>
                      </a:r>
                      <a:endParaRPr lang="ru-RU" sz="1400" u="none" strike="noStrike" kern="1200" dirty="0">
                        <a:solidFill>
                          <a:schemeClr val="dk1"/>
                        </a:solidFill>
                        <a:effectLst/>
                        <a:latin typeface="+mn-lt"/>
                        <a:ea typeface="+mn-ea"/>
                        <a:cs typeface="+mn-cs"/>
                      </a:endParaRPr>
                    </a:p>
                  </a:txBody>
                  <a:tcPr marL="7620" marR="7620" marT="7620" marB="0" anchor="b"/>
                </a:tc>
                <a:tc>
                  <a:txBody>
                    <a:bodyPr/>
                    <a:lstStyle/>
                    <a:p>
                      <a:pPr algn="r" fontAlgn="b"/>
                      <a:r>
                        <a:rPr lang="ru-RU" sz="1400" u="none" strike="noStrike" dirty="0">
                          <a:effectLst/>
                        </a:rPr>
                        <a:t>8,6</a:t>
                      </a:r>
                      <a:endParaRPr lang="ru-RU" sz="1400" b="0" i="0" u="none" strike="noStrike" dirty="0">
                        <a:solidFill>
                          <a:srgbClr val="000000"/>
                        </a:solidFill>
                        <a:effectLst/>
                        <a:latin typeface="Calibri" panose="020F0502020204030204" pitchFamily="34" charset="0"/>
                      </a:endParaRPr>
                    </a:p>
                  </a:txBody>
                  <a:tcPr marL="7436" marR="7436" marT="7436" marB="0" anchor="b"/>
                </a:tc>
                <a:extLst>
                  <a:ext uri="{0D108BD9-81ED-4DB2-BD59-A6C34878D82A}">
                    <a16:rowId xmlns:a16="http://schemas.microsoft.com/office/drawing/2014/main" val="4187875610"/>
                  </a:ext>
                </a:extLst>
              </a:tr>
              <a:tr h="220796">
                <a:tc>
                  <a:txBody>
                    <a:bodyPr/>
                    <a:lstStyle/>
                    <a:p>
                      <a:pPr algn="l" fontAlgn="b"/>
                      <a:r>
                        <a:rPr lang="en-US" sz="1400" b="0" i="0" u="none" strike="noStrike" dirty="0">
                          <a:solidFill>
                            <a:srgbClr val="000000"/>
                          </a:solidFill>
                          <a:effectLst/>
                          <a:latin typeface="Calibri" panose="020F0502020204030204" pitchFamily="34" charset="0"/>
                        </a:rPr>
                        <a:t>    capex + </a:t>
                      </a:r>
                      <a:r>
                        <a:rPr lang="en-US" sz="1400" b="0" i="0" u="none" strike="noStrike" dirty="0" err="1">
                          <a:solidFill>
                            <a:srgbClr val="000000"/>
                          </a:solidFill>
                          <a:effectLst/>
                          <a:latin typeface="Calibri" panose="020F0502020204030204" pitchFamily="34" charset="0"/>
                        </a:rPr>
                        <a:t>opex</a:t>
                      </a:r>
                      <a:endParaRPr lang="en-US" sz="1400" b="0" i="0" u="none" strike="noStrike" dirty="0">
                        <a:solidFill>
                          <a:srgbClr val="000000"/>
                        </a:solidFill>
                        <a:effectLst/>
                        <a:latin typeface="Calibri" panose="020F0502020204030204" pitchFamily="34" charset="0"/>
                      </a:endParaRPr>
                    </a:p>
                  </a:txBody>
                  <a:tcPr marL="7436" marR="7436" marT="7436" marB="0" anchor="b"/>
                </a:tc>
                <a:tc>
                  <a:txBody>
                    <a:bodyPr/>
                    <a:lstStyle/>
                    <a:p>
                      <a:pPr algn="r" fontAlgn="b"/>
                      <a:r>
                        <a:rPr lang="ru-RU" sz="900" b="0" i="1" u="none" strike="noStrike" dirty="0">
                          <a:solidFill>
                            <a:srgbClr val="000000"/>
                          </a:solidFill>
                          <a:effectLst/>
                          <a:latin typeface="Calibri" panose="020F0502020204030204" pitchFamily="34" charset="0"/>
                        </a:rPr>
                        <a:t>5,1</a:t>
                      </a:r>
                    </a:p>
                  </a:txBody>
                  <a:tcPr marL="7620" marR="7620" marT="7620" marB="0" anchor="b"/>
                </a:tc>
                <a:tc>
                  <a:txBody>
                    <a:bodyPr/>
                    <a:lstStyle/>
                    <a:p>
                      <a:pPr algn="r" fontAlgn="b"/>
                      <a:r>
                        <a:rPr lang="ru-RU" sz="900" b="0" i="1" u="none" strike="noStrike" dirty="0">
                          <a:solidFill>
                            <a:srgbClr val="000000"/>
                          </a:solidFill>
                          <a:effectLst/>
                          <a:latin typeface="Calibri" panose="020F0502020204030204" pitchFamily="34" charset="0"/>
                        </a:rPr>
                        <a:t>4,1</a:t>
                      </a:r>
                    </a:p>
                  </a:txBody>
                  <a:tcPr marL="7620" marR="7620" marT="7620" marB="0" anchor="b"/>
                </a:tc>
                <a:tc>
                  <a:txBody>
                    <a:bodyPr/>
                    <a:lstStyle/>
                    <a:p>
                      <a:pPr algn="r" fontAlgn="b"/>
                      <a:r>
                        <a:rPr lang="ru-RU" sz="1100" b="0" i="0" u="none" strike="noStrike" dirty="0">
                          <a:solidFill>
                            <a:srgbClr val="000000"/>
                          </a:solidFill>
                          <a:effectLst/>
                          <a:latin typeface="Calibri" panose="020F0502020204030204" pitchFamily="34" charset="0"/>
                        </a:rPr>
                        <a:t>4,4</a:t>
                      </a:r>
                    </a:p>
                  </a:txBody>
                  <a:tcPr marL="7620" marR="7620" marT="7620" marB="0" anchor="b"/>
                </a:tc>
                <a:tc>
                  <a:txBody>
                    <a:bodyPr/>
                    <a:lstStyle/>
                    <a:p>
                      <a:pPr algn="r" fontAlgn="b"/>
                      <a:r>
                        <a:rPr lang="en-US" sz="1400" b="0" i="0" u="none" strike="noStrike" dirty="0">
                          <a:solidFill>
                            <a:schemeClr val="tx1"/>
                          </a:solidFill>
                          <a:effectLst/>
                          <a:latin typeface="Calibri" panose="020F0502020204030204" pitchFamily="34" charset="0"/>
                        </a:rPr>
                        <a:t>3,3</a:t>
                      </a:r>
                      <a:endParaRPr lang="ru-RU" sz="1400" b="0" i="0" u="none" strike="noStrike" dirty="0">
                        <a:solidFill>
                          <a:schemeClr val="tx1"/>
                        </a:solidFill>
                        <a:effectLst/>
                        <a:latin typeface="Calibri" panose="020F0502020204030204" pitchFamily="34" charset="0"/>
                      </a:endParaRPr>
                    </a:p>
                  </a:txBody>
                  <a:tcPr marL="7436" marR="7436" marT="7436" marB="0" anchor="b"/>
                </a:tc>
                <a:tc>
                  <a:txBody>
                    <a:bodyPr/>
                    <a:lstStyle/>
                    <a:p>
                      <a:pPr marL="0" algn="r" defTabSz="914400" rtl="0" eaLnBrk="1" fontAlgn="b" latinLnBrk="0" hangingPunct="1"/>
                      <a:r>
                        <a:rPr lang="en-US" sz="1100" b="0" i="0" u="none" strike="noStrike" kern="1200" dirty="0">
                          <a:solidFill>
                            <a:srgbClr val="000000"/>
                          </a:solidFill>
                          <a:effectLst/>
                          <a:latin typeface="Calibri" panose="020F0502020204030204" pitchFamily="34" charset="0"/>
                          <a:ea typeface="+mn-ea"/>
                          <a:cs typeface="+mn-cs"/>
                        </a:rPr>
                        <a:t>12</a:t>
                      </a:r>
                      <a:r>
                        <a:rPr lang="ru-RU" sz="1100" b="0" i="0" u="none" strike="noStrike" kern="1200" dirty="0">
                          <a:solidFill>
                            <a:srgbClr val="000000"/>
                          </a:solidFill>
                          <a:effectLst/>
                          <a:latin typeface="Calibri" panose="020F0502020204030204" pitchFamily="34" charset="0"/>
                          <a:ea typeface="+mn-ea"/>
                          <a:cs typeface="+mn-cs"/>
                        </a:rPr>
                        <a:t>,</a:t>
                      </a:r>
                      <a:r>
                        <a:rPr lang="en-US" sz="1100" b="0" i="0" u="none" strike="noStrike" kern="1200" dirty="0">
                          <a:solidFill>
                            <a:srgbClr val="000000"/>
                          </a:solidFill>
                          <a:effectLst/>
                          <a:latin typeface="Calibri" panose="020F0502020204030204" pitchFamily="34" charset="0"/>
                          <a:ea typeface="+mn-ea"/>
                          <a:cs typeface="+mn-cs"/>
                        </a:rPr>
                        <a:t>2</a:t>
                      </a:r>
                      <a:endParaRPr lang="ru-RU" sz="1100" b="0" i="0" u="none" strike="noStrike" kern="1200" dirty="0">
                        <a:solidFill>
                          <a:srgbClr val="000000"/>
                        </a:solidFill>
                        <a:effectLst/>
                        <a:latin typeface="Calibri" panose="020F0502020204030204" pitchFamily="34" charset="0"/>
                        <a:ea typeface="+mn-ea"/>
                        <a:cs typeface="+mn-cs"/>
                      </a:endParaRPr>
                    </a:p>
                  </a:txBody>
                  <a:tcPr marL="7620" marR="7620" marT="7620" marB="0" anchor="b"/>
                </a:tc>
                <a:tc>
                  <a:txBody>
                    <a:bodyPr/>
                    <a:lstStyle/>
                    <a:p>
                      <a:pPr algn="r" fontAlgn="b"/>
                      <a:r>
                        <a:rPr lang="ru-RU" sz="1100" b="0" i="0" u="none" strike="noStrike" dirty="0">
                          <a:solidFill>
                            <a:srgbClr val="000000"/>
                          </a:solidFill>
                          <a:effectLst/>
                          <a:latin typeface="Calibri" panose="020F0502020204030204" pitchFamily="34" charset="0"/>
                        </a:rPr>
                        <a:t>4,7</a:t>
                      </a:r>
                    </a:p>
                  </a:txBody>
                  <a:tcPr marL="7620" marR="7620" marT="7620" marB="0" anchor="b"/>
                </a:tc>
                <a:extLst>
                  <a:ext uri="{0D108BD9-81ED-4DB2-BD59-A6C34878D82A}">
                    <a16:rowId xmlns:a16="http://schemas.microsoft.com/office/drawing/2014/main" val="1335797798"/>
                  </a:ext>
                </a:extLst>
              </a:tr>
              <a:tr h="220796">
                <a:tc>
                  <a:txBody>
                    <a:bodyPr/>
                    <a:lstStyle/>
                    <a:p>
                      <a:pPr algn="l" fontAlgn="b"/>
                      <a:r>
                        <a:rPr lang="en-US" sz="1400" b="0" i="0" u="none" strike="noStrike" dirty="0">
                          <a:solidFill>
                            <a:srgbClr val="000000"/>
                          </a:solidFill>
                          <a:effectLst/>
                          <a:latin typeface="Calibri" panose="020F0502020204030204" pitchFamily="34" charset="0"/>
                        </a:rPr>
                        <a:t>   portfolio financing</a:t>
                      </a:r>
                    </a:p>
                  </a:txBody>
                  <a:tcPr marL="7436" marR="7436" marT="7436" marB="0" anchor="b"/>
                </a:tc>
                <a:tc>
                  <a:txBody>
                    <a:bodyPr/>
                    <a:lstStyle/>
                    <a:p>
                      <a:pPr algn="r" fontAlgn="b"/>
                      <a:r>
                        <a:rPr lang="ru-RU" sz="900" b="0" i="1" u="none" strike="noStrike" dirty="0">
                          <a:solidFill>
                            <a:srgbClr val="000000"/>
                          </a:solidFill>
                          <a:effectLst/>
                          <a:latin typeface="Calibri" panose="020F0502020204030204" pitchFamily="34" charset="0"/>
                        </a:rPr>
                        <a:t>10,6</a:t>
                      </a:r>
                    </a:p>
                  </a:txBody>
                  <a:tcPr marL="7620" marR="7620" marT="7620" marB="0" anchor="b"/>
                </a:tc>
                <a:tc>
                  <a:txBody>
                    <a:bodyPr/>
                    <a:lstStyle/>
                    <a:p>
                      <a:pPr algn="r" fontAlgn="b"/>
                      <a:r>
                        <a:rPr lang="ru-RU" sz="900" b="0" i="1" u="none" strike="noStrike" dirty="0">
                          <a:solidFill>
                            <a:srgbClr val="000000"/>
                          </a:solidFill>
                          <a:effectLst/>
                          <a:latin typeface="Calibri" panose="020F0502020204030204" pitchFamily="34" charset="0"/>
                        </a:rPr>
                        <a:t>4,8</a:t>
                      </a:r>
                    </a:p>
                  </a:txBody>
                  <a:tcPr marL="7620" marR="7620" marT="7620" marB="0" anchor="b"/>
                </a:tc>
                <a:tc>
                  <a:txBody>
                    <a:bodyPr/>
                    <a:lstStyle/>
                    <a:p>
                      <a:pPr algn="r" fontAlgn="b"/>
                      <a:r>
                        <a:rPr lang="ru-RU" sz="1100" b="0" i="0" u="none" strike="noStrike" dirty="0">
                          <a:solidFill>
                            <a:srgbClr val="000000"/>
                          </a:solidFill>
                          <a:effectLst/>
                          <a:latin typeface="Calibri" panose="020F0502020204030204" pitchFamily="34" charset="0"/>
                        </a:rPr>
                        <a:t>6,6</a:t>
                      </a:r>
                    </a:p>
                  </a:txBody>
                  <a:tcPr marL="7620" marR="7620" marT="7620" marB="0" anchor="b"/>
                </a:tc>
                <a:tc>
                  <a:txBody>
                    <a:bodyPr/>
                    <a:lstStyle/>
                    <a:p>
                      <a:pPr algn="r" fontAlgn="b"/>
                      <a:r>
                        <a:rPr lang="en-US" sz="1400" b="0" i="0" u="none" strike="noStrike" dirty="0">
                          <a:solidFill>
                            <a:schemeClr val="tx1"/>
                          </a:solidFill>
                          <a:effectLst/>
                          <a:latin typeface="Calibri" panose="020F0502020204030204" pitchFamily="34" charset="0"/>
                        </a:rPr>
                        <a:t>1,1</a:t>
                      </a:r>
                      <a:endParaRPr lang="ru-RU" sz="1400" b="0" i="0" u="none" strike="noStrike" dirty="0">
                        <a:solidFill>
                          <a:schemeClr val="tx1"/>
                        </a:solidFill>
                        <a:effectLst/>
                        <a:latin typeface="Calibri" panose="020F0502020204030204" pitchFamily="34" charset="0"/>
                      </a:endParaRPr>
                    </a:p>
                  </a:txBody>
                  <a:tcPr marL="7436" marR="7436" marT="7436" marB="0" anchor="b"/>
                </a:tc>
                <a:tc>
                  <a:txBody>
                    <a:bodyPr/>
                    <a:lstStyle/>
                    <a:p>
                      <a:pPr marL="0" algn="r" defTabSz="914400" rtl="0" eaLnBrk="1" fontAlgn="b" latinLnBrk="0" hangingPunct="1"/>
                      <a:r>
                        <a:rPr lang="en-US" sz="1100" b="0" i="0" u="none" strike="noStrike" kern="1200" dirty="0">
                          <a:solidFill>
                            <a:srgbClr val="000000"/>
                          </a:solidFill>
                          <a:effectLst/>
                          <a:latin typeface="Calibri" panose="020F0502020204030204" pitchFamily="34" charset="0"/>
                          <a:ea typeface="+mn-ea"/>
                          <a:cs typeface="+mn-cs"/>
                        </a:rPr>
                        <a:t>3</a:t>
                      </a:r>
                      <a:r>
                        <a:rPr lang="ru-RU" sz="1100" b="0" i="0" u="none" strike="noStrike" kern="1200" dirty="0">
                          <a:solidFill>
                            <a:srgbClr val="000000"/>
                          </a:solidFill>
                          <a:effectLst/>
                          <a:latin typeface="Calibri" panose="020F0502020204030204" pitchFamily="34" charset="0"/>
                          <a:ea typeface="+mn-ea"/>
                          <a:cs typeface="+mn-cs"/>
                        </a:rPr>
                        <a:t>,</a:t>
                      </a:r>
                      <a:r>
                        <a:rPr lang="en-US" sz="1100" b="0" i="0" u="none" strike="noStrike" kern="1200" dirty="0">
                          <a:solidFill>
                            <a:srgbClr val="000000"/>
                          </a:solidFill>
                          <a:effectLst/>
                          <a:latin typeface="Calibri" panose="020F0502020204030204" pitchFamily="34" charset="0"/>
                          <a:ea typeface="+mn-ea"/>
                          <a:cs typeface="+mn-cs"/>
                        </a:rPr>
                        <a:t>4</a:t>
                      </a:r>
                      <a:endParaRPr lang="ru-RU" sz="1100" b="0" i="0" u="none" strike="noStrike" kern="1200" dirty="0">
                        <a:solidFill>
                          <a:srgbClr val="000000"/>
                        </a:solidFill>
                        <a:effectLst/>
                        <a:latin typeface="Calibri" panose="020F0502020204030204" pitchFamily="34" charset="0"/>
                        <a:ea typeface="+mn-ea"/>
                        <a:cs typeface="+mn-cs"/>
                      </a:endParaRPr>
                    </a:p>
                  </a:txBody>
                  <a:tcPr marL="7620" marR="7620" marT="7620" marB="0" anchor="b"/>
                </a:tc>
                <a:tc>
                  <a:txBody>
                    <a:bodyPr/>
                    <a:lstStyle/>
                    <a:p>
                      <a:pPr algn="r" fontAlgn="b"/>
                      <a:r>
                        <a:rPr lang="ru-RU" sz="1100" b="0" i="0" u="none" strike="noStrike" dirty="0">
                          <a:solidFill>
                            <a:srgbClr val="000000"/>
                          </a:solidFill>
                          <a:effectLst/>
                          <a:latin typeface="Calibri" panose="020F0502020204030204" pitchFamily="34" charset="0"/>
                        </a:rPr>
                        <a:t>3,9</a:t>
                      </a:r>
                    </a:p>
                  </a:txBody>
                  <a:tcPr marL="7620" marR="7620" marT="7620" marB="0" anchor="b"/>
                </a:tc>
                <a:extLst>
                  <a:ext uri="{0D108BD9-81ED-4DB2-BD59-A6C34878D82A}">
                    <a16:rowId xmlns:a16="http://schemas.microsoft.com/office/drawing/2014/main" val="3121311790"/>
                  </a:ext>
                </a:extLst>
              </a:tr>
              <a:tr h="220796">
                <a:tc>
                  <a:txBody>
                    <a:bodyPr/>
                    <a:lstStyle/>
                    <a:p>
                      <a:pPr algn="l" fontAlgn="b"/>
                      <a:r>
                        <a:rPr lang="en-US" sz="1400" b="0" u="none" strike="noStrike" dirty="0">
                          <a:effectLst/>
                        </a:rPr>
                        <a:t>Break-even period, months</a:t>
                      </a:r>
                      <a:endParaRPr lang="en-US" sz="1400" b="0" i="0" u="none" strike="noStrike" dirty="0">
                        <a:solidFill>
                          <a:srgbClr val="000000"/>
                        </a:solidFill>
                        <a:effectLst/>
                        <a:latin typeface="Calibri" panose="020F0502020204030204" pitchFamily="34" charset="0"/>
                      </a:endParaRPr>
                    </a:p>
                  </a:txBody>
                  <a:tcPr marL="7436" marR="7436" marT="7436" marB="0" anchor="b"/>
                </a:tc>
                <a:tc>
                  <a:txBody>
                    <a:bodyPr/>
                    <a:lstStyle/>
                    <a:p>
                      <a:pPr algn="r" fontAlgn="b"/>
                      <a:r>
                        <a:rPr lang="RU-RU" sz="1400" u="none" strike="noStrike" dirty="0">
                          <a:effectLst/>
                        </a:rPr>
                        <a:t>15</a:t>
                      </a:r>
                      <a:endParaRPr lang="RU-RU" sz="1400" b="0" i="0" u="none" strike="noStrike" dirty="0">
                        <a:solidFill>
                          <a:srgbClr val="000000"/>
                        </a:solidFill>
                        <a:effectLst/>
                        <a:latin typeface="Calibri" panose="020F0502020204030204" pitchFamily="34" charset="0"/>
                      </a:endParaRPr>
                    </a:p>
                  </a:txBody>
                  <a:tcPr marL="7436" marR="7436" marT="7436" marB="0" anchor="b"/>
                </a:tc>
                <a:tc>
                  <a:txBody>
                    <a:bodyPr/>
                    <a:lstStyle/>
                    <a:p>
                      <a:pPr algn="r" fontAlgn="b"/>
                      <a:r>
                        <a:rPr lang="ru-RU" sz="1400" u="none" strike="noStrike" dirty="0">
                          <a:effectLst/>
                        </a:rPr>
                        <a:t>20</a:t>
                      </a:r>
                      <a:endParaRPr lang="ru-RU" sz="1400" b="0" i="0" u="none" strike="noStrike" dirty="0">
                        <a:solidFill>
                          <a:srgbClr val="000000"/>
                        </a:solidFill>
                        <a:effectLst/>
                        <a:latin typeface="Calibri" panose="020F0502020204030204" pitchFamily="34" charset="0"/>
                      </a:endParaRPr>
                    </a:p>
                  </a:txBody>
                  <a:tcPr marL="7436" marR="7436" marT="7436" marB="0" anchor="b"/>
                </a:tc>
                <a:tc>
                  <a:txBody>
                    <a:bodyPr/>
                    <a:lstStyle/>
                    <a:p>
                      <a:pPr algn="r" fontAlgn="b"/>
                      <a:r>
                        <a:rPr lang="ru-RU" sz="1400" u="none" strike="noStrike" dirty="0">
                          <a:effectLst/>
                        </a:rPr>
                        <a:t>20</a:t>
                      </a:r>
                      <a:endParaRPr lang="ru-RU" sz="1400" b="0" i="0" u="none" strike="noStrike" dirty="0">
                        <a:solidFill>
                          <a:srgbClr val="000000"/>
                        </a:solidFill>
                        <a:effectLst/>
                        <a:latin typeface="Calibri" panose="020F0502020204030204" pitchFamily="34" charset="0"/>
                      </a:endParaRPr>
                    </a:p>
                  </a:txBody>
                  <a:tcPr marL="7436" marR="7436" marT="7436" marB="0" anchor="b"/>
                </a:tc>
                <a:tc>
                  <a:txBody>
                    <a:bodyPr/>
                    <a:lstStyle/>
                    <a:p>
                      <a:pPr algn="r" fontAlgn="b"/>
                      <a:r>
                        <a:rPr lang="en-US" sz="1400" b="0" i="0" u="none" strike="noStrike" dirty="0">
                          <a:solidFill>
                            <a:schemeClr val="tx1"/>
                          </a:solidFill>
                          <a:effectLst/>
                          <a:latin typeface="Calibri" panose="020F0502020204030204" pitchFamily="34" charset="0"/>
                        </a:rPr>
                        <a:t>22</a:t>
                      </a:r>
                      <a:endParaRPr lang="ru-RU" sz="1400" b="0" i="0" u="none" strike="noStrike" dirty="0">
                        <a:solidFill>
                          <a:schemeClr val="tx1"/>
                        </a:solidFill>
                        <a:effectLst/>
                        <a:latin typeface="Calibri" panose="020F0502020204030204" pitchFamily="34" charset="0"/>
                      </a:endParaRPr>
                    </a:p>
                  </a:txBody>
                  <a:tcPr marL="7436" marR="7436" marT="7436" marB="0" anchor="b"/>
                </a:tc>
                <a:tc>
                  <a:txBody>
                    <a:bodyPr/>
                    <a:lstStyle/>
                    <a:p>
                      <a:pPr algn="r" fontAlgn="b"/>
                      <a:r>
                        <a:rPr lang="en-US" sz="1400" u="none" strike="noStrike" kern="1200" dirty="0">
                          <a:solidFill>
                            <a:schemeClr val="dk1"/>
                          </a:solidFill>
                          <a:effectLst/>
                          <a:latin typeface="+mn-lt"/>
                          <a:ea typeface="+mn-ea"/>
                          <a:cs typeface="+mn-cs"/>
                        </a:rPr>
                        <a:t>25</a:t>
                      </a:r>
                      <a:endParaRPr lang="ru-RU" sz="1400" u="none" strike="noStrike" kern="1200" dirty="0">
                        <a:solidFill>
                          <a:schemeClr val="dk1"/>
                        </a:solidFill>
                        <a:effectLst/>
                        <a:latin typeface="+mn-lt"/>
                        <a:ea typeface="+mn-ea"/>
                        <a:cs typeface="+mn-cs"/>
                      </a:endParaRPr>
                    </a:p>
                  </a:txBody>
                  <a:tcPr marL="7436" marR="7436" marT="7436" marB="0" anchor="b"/>
                </a:tc>
                <a:tc>
                  <a:txBody>
                    <a:bodyPr/>
                    <a:lstStyle/>
                    <a:p>
                      <a:pPr algn="r" fontAlgn="b"/>
                      <a:r>
                        <a:rPr lang="ru-RU" sz="1400" u="none" strike="noStrike" dirty="0">
                          <a:effectLst/>
                        </a:rPr>
                        <a:t>18</a:t>
                      </a:r>
                      <a:endParaRPr lang="ru-RU" sz="1400" b="0" i="0" u="none" strike="noStrike" dirty="0">
                        <a:solidFill>
                          <a:srgbClr val="000000"/>
                        </a:solidFill>
                        <a:effectLst/>
                        <a:latin typeface="Calibri" panose="020F0502020204030204" pitchFamily="34" charset="0"/>
                      </a:endParaRPr>
                    </a:p>
                  </a:txBody>
                  <a:tcPr marL="7436" marR="7436" marT="7436" marB="0" anchor="b"/>
                </a:tc>
                <a:extLst>
                  <a:ext uri="{0D108BD9-81ED-4DB2-BD59-A6C34878D82A}">
                    <a16:rowId xmlns:a16="http://schemas.microsoft.com/office/drawing/2014/main" val="2454024174"/>
                  </a:ext>
                </a:extLst>
              </a:tr>
              <a:tr h="220796">
                <a:tc>
                  <a:txBody>
                    <a:bodyPr/>
                    <a:lstStyle/>
                    <a:p>
                      <a:pPr algn="l" fontAlgn="b"/>
                      <a:r>
                        <a:rPr lang="en-US" sz="1400" b="0" u="none" strike="noStrike" dirty="0">
                          <a:effectLst/>
                        </a:rPr>
                        <a:t>Payback period, months</a:t>
                      </a:r>
                      <a:endParaRPr lang="en-US" sz="1400" b="0" i="0" u="none" strike="noStrike" dirty="0">
                        <a:solidFill>
                          <a:srgbClr val="000000"/>
                        </a:solidFill>
                        <a:effectLst/>
                        <a:latin typeface="Calibri" panose="020F0502020204030204" pitchFamily="34" charset="0"/>
                      </a:endParaRPr>
                    </a:p>
                  </a:txBody>
                  <a:tcPr marL="7436" marR="7436" marT="7436" marB="0" anchor="b"/>
                </a:tc>
                <a:tc>
                  <a:txBody>
                    <a:bodyPr/>
                    <a:lstStyle/>
                    <a:p>
                      <a:pPr algn="r" fontAlgn="b"/>
                      <a:r>
                        <a:rPr lang="RU-RU" sz="1400" u="none" strike="noStrike" dirty="0">
                          <a:effectLst/>
                        </a:rPr>
                        <a:t>19</a:t>
                      </a:r>
                      <a:endParaRPr lang="RU-RU" sz="1400" b="0" i="0" u="none" strike="noStrike" dirty="0">
                        <a:solidFill>
                          <a:srgbClr val="000000"/>
                        </a:solidFill>
                        <a:effectLst/>
                        <a:latin typeface="Calibri" panose="020F0502020204030204" pitchFamily="34" charset="0"/>
                      </a:endParaRPr>
                    </a:p>
                  </a:txBody>
                  <a:tcPr marL="7436" marR="7436" marT="7436" marB="0" anchor="b"/>
                </a:tc>
                <a:tc>
                  <a:txBody>
                    <a:bodyPr/>
                    <a:lstStyle/>
                    <a:p>
                      <a:pPr algn="r" fontAlgn="b"/>
                      <a:r>
                        <a:rPr lang="ru-RU" sz="1400" u="none" strike="noStrike" dirty="0">
                          <a:effectLst/>
                        </a:rPr>
                        <a:t>49</a:t>
                      </a:r>
                      <a:endParaRPr lang="ru-RU" sz="1400" b="0" i="0" u="none" strike="noStrike" dirty="0">
                        <a:solidFill>
                          <a:srgbClr val="000000"/>
                        </a:solidFill>
                        <a:effectLst/>
                        <a:latin typeface="Calibri" panose="020F0502020204030204" pitchFamily="34" charset="0"/>
                      </a:endParaRPr>
                    </a:p>
                  </a:txBody>
                  <a:tcPr marL="7436" marR="7436" marT="7436" marB="0" anchor="b"/>
                </a:tc>
                <a:tc>
                  <a:txBody>
                    <a:bodyPr/>
                    <a:lstStyle/>
                    <a:p>
                      <a:pPr algn="r" fontAlgn="b"/>
                      <a:r>
                        <a:rPr lang="ru-RU" sz="1400" u="none" strike="noStrike" dirty="0">
                          <a:effectLst/>
                        </a:rPr>
                        <a:t>50</a:t>
                      </a:r>
                      <a:endParaRPr lang="ru-RU" sz="1400" b="0" i="0" u="none" strike="noStrike" dirty="0">
                        <a:solidFill>
                          <a:srgbClr val="000000"/>
                        </a:solidFill>
                        <a:effectLst/>
                        <a:latin typeface="Calibri" panose="020F0502020204030204" pitchFamily="34" charset="0"/>
                      </a:endParaRPr>
                    </a:p>
                  </a:txBody>
                  <a:tcPr marL="7436" marR="7436" marT="7436" marB="0" anchor="b"/>
                </a:tc>
                <a:tc>
                  <a:txBody>
                    <a:bodyPr/>
                    <a:lstStyle/>
                    <a:p>
                      <a:pPr algn="r" fontAlgn="b"/>
                      <a:r>
                        <a:rPr lang="en-US" sz="1400" b="0" i="0" u="none" strike="noStrike" dirty="0">
                          <a:solidFill>
                            <a:schemeClr val="tx1"/>
                          </a:solidFill>
                          <a:effectLst/>
                          <a:latin typeface="Calibri" panose="020F0502020204030204" pitchFamily="34" charset="0"/>
                        </a:rPr>
                        <a:t>31</a:t>
                      </a:r>
                      <a:endParaRPr lang="ru-RU" sz="1400" b="0" i="0" u="none" strike="noStrike" dirty="0">
                        <a:solidFill>
                          <a:schemeClr val="tx1"/>
                        </a:solidFill>
                        <a:effectLst/>
                        <a:latin typeface="Calibri" panose="020F0502020204030204" pitchFamily="34" charset="0"/>
                      </a:endParaRPr>
                    </a:p>
                  </a:txBody>
                  <a:tcPr marL="7436" marR="7436" marT="7436" marB="0" anchor="b"/>
                </a:tc>
                <a:tc>
                  <a:txBody>
                    <a:bodyPr/>
                    <a:lstStyle/>
                    <a:p>
                      <a:pPr algn="r" fontAlgn="b"/>
                      <a:r>
                        <a:rPr lang="en-US" sz="1400" u="none" strike="noStrike" kern="1200" dirty="0">
                          <a:solidFill>
                            <a:schemeClr val="dk1"/>
                          </a:solidFill>
                          <a:effectLst/>
                          <a:latin typeface="+mn-lt"/>
                          <a:ea typeface="+mn-ea"/>
                          <a:cs typeface="+mn-cs"/>
                        </a:rPr>
                        <a:t>45</a:t>
                      </a:r>
                      <a:endParaRPr lang="ru-RU" sz="1400" u="none" strike="noStrike" kern="1200" dirty="0">
                        <a:solidFill>
                          <a:schemeClr val="dk1"/>
                        </a:solidFill>
                        <a:effectLst/>
                        <a:latin typeface="+mn-lt"/>
                        <a:ea typeface="+mn-ea"/>
                        <a:cs typeface="+mn-cs"/>
                      </a:endParaRPr>
                    </a:p>
                  </a:txBody>
                  <a:tcPr marL="7436" marR="7436" marT="7436" marB="0" anchor="b"/>
                </a:tc>
                <a:tc>
                  <a:txBody>
                    <a:bodyPr/>
                    <a:lstStyle/>
                    <a:p>
                      <a:pPr algn="r" fontAlgn="b"/>
                      <a:r>
                        <a:rPr lang="ru-RU" sz="1400" u="none" strike="noStrike" dirty="0">
                          <a:effectLst/>
                        </a:rPr>
                        <a:t>51</a:t>
                      </a:r>
                      <a:endParaRPr lang="ru-RU" sz="1400" b="0" i="0" u="none" strike="noStrike" dirty="0">
                        <a:solidFill>
                          <a:srgbClr val="000000"/>
                        </a:solidFill>
                        <a:effectLst/>
                        <a:latin typeface="Calibri" panose="020F0502020204030204" pitchFamily="34" charset="0"/>
                      </a:endParaRPr>
                    </a:p>
                  </a:txBody>
                  <a:tcPr marL="7436" marR="7436" marT="7436" marB="0" anchor="b"/>
                </a:tc>
                <a:extLst>
                  <a:ext uri="{0D108BD9-81ED-4DB2-BD59-A6C34878D82A}">
                    <a16:rowId xmlns:a16="http://schemas.microsoft.com/office/drawing/2014/main" val="1920449680"/>
                  </a:ext>
                </a:extLst>
              </a:tr>
              <a:tr h="220980">
                <a:tc>
                  <a:txBody>
                    <a:bodyPr/>
                    <a:lstStyle/>
                    <a:p>
                      <a:pPr algn="l" fontAlgn="b"/>
                      <a:r>
                        <a:rPr lang="en-US" sz="1400" b="0" i="0" u="none" strike="noStrike" dirty="0">
                          <a:solidFill>
                            <a:srgbClr val="000000"/>
                          </a:solidFill>
                          <a:effectLst/>
                          <a:latin typeface="Calibri" panose="020F0502020204030204" pitchFamily="34" charset="0"/>
                        </a:rPr>
                        <a:t>Revenue, (Year 5), mln USD</a:t>
                      </a:r>
                    </a:p>
                  </a:txBody>
                  <a:tcPr marL="7620" marR="7620" marT="7620" marB="0" anchor="b"/>
                </a:tc>
                <a:tc>
                  <a:txBody>
                    <a:bodyPr/>
                    <a:lstStyle/>
                    <a:p>
                      <a:pPr algn="r" fontAlgn="b"/>
                      <a:r>
                        <a:rPr lang="ru-RU" sz="1400" b="0" i="0" u="none" strike="noStrike" dirty="0">
                          <a:solidFill>
                            <a:srgbClr val="000000"/>
                          </a:solidFill>
                          <a:effectLst/>
                          <a:latin typeface="Calibri" panose="020F0502020204030204" pitchFamily="34" charset="0"/>
                        </a:rPr>
                        <a:t>71</a:t>
                      </a:r>
                    </a:p>
                  </a:txBody>
                  <a:tcPr marL="7620" marR="7620" marT="7620" marB="0" anchor="b"/>
                </a:tc>
                <a:tc>
                  <a:txBody>
                    <a:bodyPr/>
                    <a:lstStyle/>
                    <a:p>
                      <a:pPr algn="r" fontAlgn="b"/>
                      <a:r>
                        <a:rPr lang="ru-RU" sz="1400" b="0" i="0" u="none" strike="noStrike" dirty="0">
                          <a:solidFill>
                            <a:srgbClr val="000000"/>
                          </a:solidFill>
                          <a:effectLst/>
                          <a:latin typeface="Calibri" panose="020F0502020204030204" pitchFamily="34" charset="0"/>
                        </a:rPr>
                        <a:t>42,2</a:t>
                      </a:r>
                    </a:p>
                  </a:txBody>
                  <a:tcPr marL="7620" marR="7620" marT="7620" marB="0" anchor="b"/>
                </a:tc>
                <a:tc>
                  <a:txBody>
                    <a:bodyPr/>
                    <a:lstStyle/>
                    <a:p>
                      <a:pPr algn="r" fontAlgn="b"/>
                      <a:r>
                        <a:rPr lang="ru-RU" sz="1400" b="0" i="0" u="none" strike="noStrike" dirty="0">
                          <a:solidFill>
                            <a:srgbClr val="000000"/>
                          </a:solidFill>
                          <a:effectLst/>
                          <a:latin typeface="Calibri" panose="020F0502020204030204" pitchFamily="34" charset="0"/>
                        </a:rPr>
                        <a:t>53,9</a:t>
                      </a:r>
                    </a:p>
                  </a:txBody>
                  <a:tcPr marL="7620" marR="7620" marT="7620" marB="0" anchor="b"/>
                </a:tc>
                <a:tc>
                  <a:txBody>
                    <a:bodyPr/>
                    <a:lstStyle/>
                    <a:p>
                      <a:pPr algn="r" fontAlgn="b"/>
                      <a:r>
                        <a:rPr lang="en-US" sz="1400" b="0" i="0" u="none" strike="noStrike" dirty="0">
                          <a:solidFill>
                            <a:schemeClr val="tx1"/>
                          </a:solidFill>
                          <a:effectLst/>
                          <a:latin typeface="Calibri" panose="020F0502020204030204" pitchFamily="34" charset="0"/>
                        </a:rPr>
                        <a:t>18,5</a:t>
                      </a:r>
                      <a:endParaRPr lang="ru-RU" sz="1400" b="0" i="0" u="none" strike="noStrike" dirty="0">
                        <a:solidFill>
                          <a:schemeClr val="tx1"/>
                        </a:solidFill>
                        <a:effectLst/>
                        <a:latin typeface="Calibri" panose="020F0502020204030204" pitchFamily="34" charset="0"/>
                      </a:endParaRPr>
                    </a:p>
                  </a:txBody>
                  <a:tcPr marL="7620" marR="7620" marT="7620" marB="0" anchor="b"/>
                </a:tc>
                <a:tc>
                  <a:txBody>
                    <a:bodyPr/>
                    <a:lstStyle/>
                    <a:p>
                      <a:pPr algn="r" fontAlgn="b"/>
                      <a:r>
                        <a:rPr lang="en-US" sz="1400" u="none" strike="noStrike" kern="1200" dirty="0">
                          <a:solidFill>
                            <a:schemeClr val="dk1"/>
                          </a:solidFill>
                          <a:effectLst/>
                          <a:latin typeface="+mn-lt"/>
                          <a:ea typeface="+mn-ea"/>
                          <a:cs typeface="+mn-cs"/>
                        </a:rPr>
                        <a:t>130</a:t>
                      </a:r>
                      <a:endParaRPr lang="ru-RU" sz="1400" u="none" strike="noStrike" kern="1200" dirty="0">
                        <a:solidFill>
                          <a:schemeClr val="dk1"/>
                        </a:solidFill>
                        <a:effectLst/>
                        <a:latin typeface="+mn-lt"/>
                        <a:ea typeface="+mn-ea"/>
                        <a:cs typeface="+mn-cs"/>
                      </a:endParaRPr>
                    </a:p>
                  </a:txBody>
                  <a:tcPr marL="7620" marR="7620" marT="7620" marB="0" anchor="b"/>
                </a:tc>
                <a:tc>
                  <a:txBody>
                    <a:bodyPr/>
                    <a:lstStyle/>
                    <a:p>
                      <a:pPr algn="r" fontAlgn="b"/>
                      <a:r>
                        <a:rPr lang="ru-RU" sz="1400" b="0" i="0" u="none" strike="noStrike" dirty="0">
                          <a:solidFill>
                            <a:srgbClr val="000000"/>
                          </a:solidFill>
                          <a:effectLst/>
                          <a:latin typeface="Calibri" panose="020F0502020204030204" pitchFamily="34" charset="0"/>
                        </a:rPr>
                        <a:t>37,3</a:t>
                      </a:r>
                    </a:p>
                  </a:txBody>
                  <a:tcPr marL="7620" marR="7620" marT="7620" marB="0" anchor="b"/>
                </a:tc>
                <a:extLst>
                  <a:ext uri="{0D108BD9-81ED-4DB2-BD59-A6C34878D82A}">
                    <a16:rowId xmlns:a16="http://schemas.microsoft.com/office/drawing/2014/main" val="2537470237"/>
                  </a:ext>
                </a:extLst>
              </a:tr>
              <a:tr h="220980">
                <a:tc>
                  <a:txBody>
                    <a:bodyPr/>
                    <a:lstStyle/>
                    <a:p>
                      <a:pPr algn="l" fontAlgn="b"/>
                      <a:r>
                        <a:rPr lang="en-US" sz="1400" b="0" i="0" u="none" strike="noStrike" dirty="0">
                          <a:solidFill>
                            <a:srgbClr val="000000"/>
                          </a:solidFill>
                          <a:effectLst/>
                          <a:latin typeface="Calibri" panose="020F0502020204030204" pitchFamily="34" charset="0"/>
                        </a:rPr>
                        <a:t>Profit before taxes, (Year 5), mln USD</a:t>
                      </a:r>
                    </a:p>
                  </a:txBody>
                  <a:tcPr marL="7620" marR="7620" marT="7620" marB="0" anchor="b"/>
                </a:tc>
                <a:tc>
                  <a:txBody>
                    <a:bodyPr/>
                    <a:lstStyle/>
                    <a:p>
                      <a:pPr algn="r" fontAlgn="b"/>
                      <a:r>
                        <a:rPr lang="RU-RU" sz="1400" b="0" i="0" u="none" strike="noStrike" dirty="0">
                          <a:solidFill>
                            <a:srgbClr val="000000"/>
                          </a:solidFill>
                          <a:effectLst/>
                          <a:latin typeface="Calibri" panose="020F0502020204030204" pitchFamily="34" charset="0"/>
                        </a:rPr>
                        <a:t>19</a:t>
                      </a:r>
                    </a:p>
                  </a:txBody>
                  <a:tcPr marL="7620" marR="7620" marT="7620" marB="0" anchor="b"/>
                </a:tc>
                <a:tc>
                  <a:txBody>
                    <a:bodyPr/>
                    <a:lstStyle/>
                    <a:p>
                      <a:pPr algn="r" fontAlgn="b"/>
                      <a:r>
                        <a:rPr lang="RU-RU" sz="1400" b="0" i="0" u="none" strike="noStrike" dirty="0">
                          <a:solidFill>
                            <a:srgbClr val="000000"/>
                          </a:solidFill>
                          <a:effectLst/>
                          <a:latin typeface="Calibri" panose="020F0502020204030204" pitchFamily="34" charset="0"/>
                        </a:rPr>
                        <a:t>15,5</a:t>
                      </a:r>
                    </a:p>
                  </a:txBody>
                  <a:tcPr marL="7620" marR="7620" marT="7620" marB="0" anchor="b"/>
                </a:tc>
                <a:tc>
                  <a:txBody>
                    <a:bodyPr/>
                    <a:lstStyle/>
                    <a:p>
                      <a:pPr algn="r" fontAlgn="b"/>
                      <a:r>
                        <a:rPr lang="RU-RU" sz="1400" b="0" i="0" u="none" strike="noStrike" dirty="0">
                          <a:solidFill>
                            <a:srgbClr val="000000"/>
                          </a:solidFill>
                          <a:effectLst/>
                          <a:latin typeface="Calibri" panose="020F0502020204030204" pitchFamily="34" charset="0"/>
                        </a:rPr>
                        <a:t>16,8</a:t>
                      </a:r>
                    </a:p>
                  </a:txBody>
                  <a:tcPr marL="7620" marR="7620" marT="7620" marB="0" anchor="b"/>
                </a:tc>
                <a:tc>
                  <a:txBody>
                    <a:bodyPr/>
                    <a:lstStyle/>
                    <a:p>
                      <a:pPr algn="r" fontAlgn="b"/>
                      <a:r>
                        <a:rPr lang="en-US" sz="1400" b="0" i="0" u="none" strike="noStrike" dirty="0">
                          <a:solidFill>
                            <a:schemeClr val="tx1"/>
                          </a:solidFill>
                          <a:effectLst/>
                          <a:latin typeface="Calibri" panose="020F0502020204030204" pitchFamily="34" charset="0"/>
                        </a:rPr>
                        <a:t>5,5</a:t>
                      </a:r>
                      <a:endParaRPr lang="ru-RU" sz="1400" b="0" i="0" u="none" strike="noStrike" dirty="0">
                        <a:solidFill>
                          <a:schemeClr val="tx1"/>
                        </a:solidFill>
                        <a:effectLst/>
                        <a:latin typeface="Calibri" panose="020F0502020204030204" pitchFamily="34" charset="0"/>
                      </a:endParaRPr>
                    </a:p>
                  </a:txBody>
                  <a:tcPr marL="7620" marR="7620" marT="7620" marB="0" anchor="b"/>
                </a:tc>
                <a:tc>
                  <a:txBody>
                    <a:bodyPr/>
                    <a:lstStyle/>
                    <a:p>
                      <a:pPr algn="r" fontAlgn="b"/>
                      <a:r>
                        <a:rPr lang="en-US" sz="1400" u="none" strike="noStrike" kern="1200" dirty="0">
                          <a:solidFill>
                            <a:schemeClr val="dk1"/>
                          </a:solidFill>
                          <a:effectLst/>
                          <a:latin typeface="+mn-lt"/>
                          <a:ea typeface="+mn-ea"/>
                          <a:cs typeface="+mn-cs"/>
                        </a:rPr>
                        <a:t>42</a:t>
                      </a:r>
                      <a:endParaRPr lang="ru-RU" sz="1400" u="none" strike="noStrike" kern="1200" dirty="0">
                        <a:solidFill>
                          <a:schemeClr val="dk1"/>
                        </a:solidFill>
                        <a:effectLst/>
                        <a:latin typeface="+mn-lt"/>
                        <a:ea typeface="+mn-ea"/>
                        <a:cs typeface="+mn-cs"/>
                      </a:endParaRPr>
                    </a:p>
                  </a:txBody>
                  <a:tcPr marL="7620" marR="7620" marT="7620" marB="0" anchor="b"/>
                </a:tc>
                <a:tc>
                  <a:txBody>
                    <a:bodyPr/>
                    <a:lstStyle/>
                    <a:p>
                      <a:pPr algn="r" fontAlgn="b"/>
                      <a:r>
                        <a:rPr lang="ru-RU" sz="1400" b="0" i="0" u="none" strike="noStrike" dirty="0">
                          <a:solidFill>
                            <a:srgbClr val="000000"/>
                          </a:solidFill>
                          <a:effectLst/>
                          <a:latin typeface="Calibri" panose="020F0502020204030204" pitchFamily="34" charset="0"/>
                        </a:rPr>
                        <a:t>15,3</a:t>
                      </a:r>
                    </a:p>
                  </a:txBody>
                  <a:tcPr marL="7620" marR="7620" marT="7620" marB="0" anchor="b"/>
                </a:tc>
                <a:extLst>
                  <a:ext uri="{0D108BD9-81ED-4DB2-BD59-A6C34878D82A}">
                    <a16:rowId xmlns:a16="http://schemas.microsoft.com/office/drawing/2014/main" val="1076933539"/>
                  </a:ext>
                </a:extLst>
              </a:tr>
            </a:tbl>
          </a:graphicData>
        </a:graphic>
      </p:graphicFrame>
      <p:sp>
        <p:nvSpPr>
          <p:cNvPr id="7" name="Slide Number Placeholder 3"/>
          <p:cNvSpPr>
            <a:spLocks noGrp="1"/>
          </p:cNvSpPr>
          <p:nvPr>
            <p:ph type="sldNum" sz="quarter" idx="12"/>
          </p:nvPr>
        </p:nvSpPr>
        <p:spPr>
          <a:xfrm>
            <a:off x="8267004" y="6529618"/>
            <a:ext cx="720080" cy="283758"/>
          </a:xfrm>
        </p:spPr>
        <p:txBody>
          <a:bodyPr/>
          <a:lstStyle/>
          <a:p>
            <a:fld id="{D7F305DA-160D-498F-B102-A1D8643B4A2C}" type="slidenum">
              <a:rPr lang="ru-RU" smtClean="0"/>
              <a:t>65</a:t>
            </a:fld>
            <a:endParaRPr lang="ru-RU"/>
          </a:p>
        </p:txBody>
      </p:sp>
      <p:graphicFrame>
        <p:nvGraphicFramePr>
          <p:cNvPr id="2" name="Таблица 1"/>
          <p:cNvGraphicFramePr>
            <a:graphicFrameLocks noGrp="1"/>
          </p:cNvGraphicFramePr>
          <p:nvPr>
            <p:extLst>
              <p:ext uri="{D42A27DB-BD31-4B8C-83A1-F6EECF244321}">
                <p14:modId xmlns:p14="http://schemas.microsoft.com/office/powerpoint/2010/main" val="667642127"/>
              </p:ext>
            </p:extLst>
          </p:nvPr>
        </p:nvGraphicFramePr>
        <p:xfrm>
          <a:off x="252866" y="2636912"/>
          <a:ext cx="8639611" cy="1173480"/>
        </p:xfrm>
        <a:graphic>
          <a:graphicData uri="http://schemas.openxmlformats.org/drawingml/2006/table">
            <a:tbl>
              <a:tblPr firstRow="1" bandRow="1">
                <a:tableStyleId>{5C22544A-7EE6-4342-B048-85BDC9FD1C3A}</a:tableStyleId>
              </a:tblPr>
              <a:tblGrid>
                <a:gridCol w="2906051">
                  <a:extLst>
                    <a:ext uri="{9D8B030D-6E8A-4147-A177-3AD203B41FA5}">
                      <a16:colId xmlns:a16="http://schemas.microsoft.com/office/drawing/2014/main" val="2141455373"/>
                    </a:ext>
                  </a:extLst>
                </a:gridCol>
                <a:gridCol w="1099587">
                  <a:extLst>
                    <a:ext uri="{9D8B030D-6E8A-4147-A177-3AD203B41FA5}">
                      <a16:colId xmlns:a16="http://schemas.microsoft.com/office/drawing/2014/main" val="2147213297"/>
                    </a:ext>
                  </a:extLst>
                </a:gridCol>
                <a:gridCol w="942503">
                  <a:extLst>
                    <a:ext uri="{9D8B030D-6E8A-4147-A177-3AD203B41FA5}">
                      <a16:colId xmlns:a16="http://schemas.microsoft.com/office/drawing/2014/main" val="1245391915"/>
                    </a:ext>
                  </a:extLst>
                </a:gridCol>
                <a:gridCol w="863961">
                  <a:extLst>
                    <a:ext uri="{9D8B030D-6E8A-4147-A177-3AD203B41FA5}">
                      <a16:colId xmlns:a16="http://schemas.microsoft.com/office/drawing/2014/main" val="3514802909"/>
                    </a:ext>
                  </a:extLst>
                </a:gridCol>
                <a:gridCol w="942503">
                  <a:extLst>
                    <a:ext uri="{9D8B030D-6E8A-4147-A177-3AD203B41FA5}">
                      <a16:colId xmlns:a16="http://schemas.microsoft.com/office/drawing/2014/main" val="2813723084"/>
                    </a:ext>
                  </a:extLst>
                </a:gridCol>
                <a:gridCol w="942503">
                  <a:extLst>
                    <a:ext uri="{9D8B030D-6E8A-4147-A177-3AD203B41FA5}">
                      <a16:colId xmlns:a16="http://schemas.microsoft.com/office/drawing/2014/main" val="3037152684"/>
                    </a:ext>
                  </a:extLst>
                </a:gridCol>
                <a:gridCol w="942503">
                  <a:extLst>
                    <a:ext uri="{9D8B030D-6E8A-4147-A177-3AD203B41FA5}">
                      <a16:colId xmlns:a16="http://schemas.microsoft.com/office/drawing/2014/main" val="467017187"/>
                    </a:ext>
                  </a:extLst>
                </a:gridCol>
              </a:tblGrid>
              <a:tr h="304800">
                <a:tc>
                  <a:txBody>
                    <a:bodyPr/>
                    <a:lstStyle/>
                    <a:p>
                      <a:pPr algn="l" fontAlgn="b"/>
                      <a:r>
                        <a:rPr lang="en-US" sz="1400" b="1" u="none" strike="noStrike" dirty="0">
                          <a:effectLst/>
                        </a:rPr>
                        <a:t>Volume indicators (year 5)</a:t>
                      </a:r>
                      <a:endParaRPr lang="en-US" sz="1400" b="1" i="0" u="none" strike="noStrike" dirty="0">
                        <a:solidFill>
                          <a:srgbClr val="FF0000"/>
                        </a:solidFill>
                        <a:effectLst/>
                        <a:latin typeface="Calibri" panose="020F0502020204030204" pitchFamily="34" charset="0"/>
                      </a:endParaRPr>
                    </a:p>
                  </a:txBody>
                  <a:tcPr anchor="ctr"/>
                </a:tc>
                <a:tc>
                  <a:txBody>
                    <a:bodyPr/>
                    <a:lstStyle/>
                    <a:p>
                      <a:pPr algn="ctr" fontAlgn="b"/>
                      <a:r>
                        <a:rPr lang="en-US" sz="1400" b="1" u="none" strike="noStrike" dirty="0">
                          <a:effectLst/>
                        </a:rPr>
                        <a:t>VN</a:t>
                      </a:r>
                    </a:p>
                  </a:txBody>
                  <a:tcPr marL="7436" marR="7436" marT="7436" marB="0" anchor="b"/>
                </a:tc>
                <a:tc>
                  <a:txBody>
                    <a:bodyPr/>
                    <a:lstStyle/>
                    <a:p>
                      <a:pPr algn="ctr" fontAlgn="b"/>
                      <a:r>
                        <a:rPr lang="en-US" sz="1400" b="1" u="none" strike="noStrike" dirty="0">
                          <a:effectLst/>
                        </a:rPr>
                        <a:t>PH</a:t>
                      </a:r>
                    </a:p>
                  </a:txBody>
                  <a:tcPr marL="7436" marR="7436" marT="7436" marB="0" anchor="b"/>
                </a:tc>
                <a:tc>
                  <a:txBody>
                    <a:bodyPr/>
                    <a:lstStyle/>
                    <a:p>
                      <a:pPr algn="ctr" fontAlgn="b"/>
                      <a:r>
                        <a:rPr lang="en-US" sz="1400" b="1" u="none" strike="noStrike" dirty="0">
                          <a:effectLst/>
                        </a:rPr>
                        <a:t>ID</a:t>
                      </a:r>
                    </a:p>
                  </a:txBody>
                  <a:tcPr marL="7436" marR="7436" marT="7436" marB="0" anchor="b"/>
                </a:tc>
                <a:tc>
                  <a:txBody>
                    <a:bodyPr/>
                    <a:lstStyle/>
                    <a:p>
                      <a:pPr algn="ctr" fontAlgn="b"/>
                      <a:r>
                        <a:rPr lang="en-US" sz="1400" b="1" u="none" strike="noStrike" dirty="0">
                          <a:effectLst/>
                        </a:rPr>
                        <a:t>MM</a:t>
                      </a:r>
                    </a:p>
                  </a:txBody>
                  <a:tcPr marL="7436" marR="7436" marT="7436" marB="0" anchor="b"/>
                </a:tc>
                <a:tc>
                  <a:txBody>
                    <a:bodyPr/>
                    <a:lstStyle/>
                    <a:p>
                      <a:pPr algn="ctr" fontAlgn="b"/>
                      <a:r>
                        <a:rPr lang="en-US" sz="1400" b="1" u="none" strike="noStrike" dirty="0">
                          <a:effectLst/>
                        </a:rPr>
                        <a:t>CN</a:t>
                      </a:r>
                    </a:p>
                  </a:txBody>
                  <a:tcPr marL="7436" marR="7436" marT="7436" marB="0" anchor="b"/>
                </a:tc>
                <a:tc>
                  <a:txBody>
                    <a:bodyPr/>
                    <a:lstStyle/>
                    <a:p>
                      <a:pPr algn="ctr" fontAlgn="b"/>
                      <a:r>
                        <a:rPr lang="en-US" sz="1400" b="1" u="none" strike="noStrike" dirty="0">
                          <a:effectLst/>
                        </a:rPr>
                        <a:t>MY</a:t>
                      </a:r>
                    </a:p>
                  </a:txBody>
                  <a:tcPr marL="7436" marR="7436" marT="7436" marB="0" anchor="b"/>
                </a:tc>
                <a:extLst>
                  <a:ext uri="{0D108BD9-81ED-4DB2-BD59-A6C34878D82A}">
                    <a16:rowId xmlns:a16="http://schemas.microsoft.com/office/drawing/2014/main" val="3828360853"/>
                  </a:ext>
                </a:extLst>
              </a:tr>
              <a:tr h="434340">
                <a:tc>
                  <a:txBody>
                    <a:bodyPr/>
                    <a:lstStyle/>
                    <a:p>
                      <a:pPr algn="l" fontAlgn="b"/>
                      <a:r>
                        <a:rPr lang="en-US" sz="1400" b="0" u="none" strike="noStrike" kern="1200" dirty="0">
                          <a:solidFill>
                            <a:schemeClr val="tx1"/>
                          </a:solidFill>
                          <a:effectLst/>
                          <a:latin typeface="+mn-lt"/>
                          <a:ea typeface="+mn-ea"/>
                          <a:cs typeface="+mn-cs"/>
                        </a:rPr>
                        <a:t>Loans issued in year 5, </a:t>
                      </a:r>
                      <a:r>
                        <a:rPr lang="en-US" sz="1400" b="0" u="none" strike="noStrike" kern="1200" dirty="0" err="1">
                          <a:solidFill>
                            <a:schemeClr val="tx1"/>
                          </a:solidFill>
                          <a:effectLst/>
                          <a:latin typeface="+mn-lt"/>
                          <a:ea typeface="+mn-ea"/>
                          <a:cs typeface="+mn-cs"/>
                        </a:rPr>
                        <a:t>thsd</a:t>
                      </a:r>
                      <a:endParaRPr lang="en-US" sz="1400" b="0" u="none" strike="noStrike" kern="1200" dirty="0">
                        <a:solidFill>
                          <a:schemeClr val="tx1"/>
                        </a:solidFill>
                        <a:effectLst/>
                        <a:latin typeface="+mn-lt"/>
                        <a:ea typeface="+mn-ea"/>
                        <a:cs typeface="+mn-cs"/>
                      </a:endParaRPr>
                    </a:p>
                    <a:p>
                      <a:pPr algn="l" fontAlgn="b"/>
                      <a:r>
                        <a:rPr lang="en-US" sz="1400" b="0" u="none" strike="noStrike" kern="1200" dirty="0">
                          <a:solidFill>
                            <a:schemeClr val="tx1"/>
                          </a:solidFill>
                          <a:effectLst/>
                          <a:latin typeface="+mn-lt"/>
                          <a:ea typeface="+mn-ea"/>
                          <a:cs typeface="+mn-cs"/>
                        </a:rPr>
                        <a:t>including prolongations</a:t>
                      </a:r>
                    </a:p>
                  </a:txBody>
                  <a:tcPr marL="7620" marR="7620" marT="7620" marB="0" anchor="b"/>
                </a:tc>
                <a:tc>
                  <a:txBody>
                    <a:bodyPr/>
                    <a:lstStyle/>
                    <a:p>
                      <a:pPr algn="r" fontAlgn="b"/>
                      <a:r>
                        <a:rPr lang="ru-RU" sz="1400" b="0" u="none" strike="noStrike" kern="1200" dirty="0">
                          <a:solidFill>
                            <a:schemeClr val="tx1"/>
                          </a:solidFill>
                          <a:effectLst/>
                          <a:latin typeface="+mn-lt"/>
                          <a:ea typeface="+mn-ea"/>
                          <a:cs typeface="+mn-cs"/>
                        </a:rPr>
                        <a:t>1 291</a:t>
                      </a:r>
                    </a:p>
                  </a:txBody>
                  <a:tcPr marL="7620" marR="7620" marT="7620" marB="0" anchor="b"/>
                </a:tc>
                <a:tc>
                  <a:txBody>
                    <a:bodyPr/>
                    <a:lstStyle/>
                    <a:p>
                      <a:pPr algn="r" fontAlgn="b"/>
                      <a:r>
                        <a:rPr lang="ru-RU" sz="1400" b="0" u="none" strike="noStrike" kern="1200" dirty="0">
                          <a:solidFill>
                            <a:schemeClr val="tx1"/>
                          </a:solidFill>
                          <a:effectLst/>
                          <a:latin typeface="+mn-lt"/>
                          <a:ea typeface="+mn-ea"/>
                          <a:cs typeface="+mn-cs"/>
                        </a:rPr>
                        <a:t>441</a:t>
                      </a:r>
                    </a:p>
                  </a:txBody>
                  <a:tcPr marL="7620" marR="7620" marT="7620" marB="0" anchor="b"/>
                </a:tc>
                <a:tc>
                  <a:txBody>
                    <a:bodyPr/>
                    <a:lstStyle/>
                    <a:p>
                      <a:pPr algn="r" fontAlgn="b"/>
                      <a:r>
                        <a:rPr lang="ru-RU" sz="1400" b="0" u="none" strike="noStrike" kern="1200" dirty="0">
                          <a:solidFill>
                            <a:schemeClr val="tx1"/>
                          </a:solidFill>
                          <a:effectLst/>
                          <a:latin typeface="+mn-lt"/>
                          <a:ea typeface="+mn-ea"/>
                          <a:cs typeface="+mn-cs"/>
                        </a:rPr>
                        <a:t>464</a:t>
                      </a:r>
                    </a:p>
                  </a:txBody>
                  <a:tcPr marL="7620" marR="7620" marT="7620" marB="0" anchor="b"/>
                </a:tc>
                <a:tc>
                  <a:txBody>
                    <a:bodyPr/>
                    <a:lstStyle/>
                    <a:p>
                      <a:pPr algn="r" fontAlgn="b"/>
                      <a:r>
                        <a:rPr lang="en-US" sz="1400" b="1" u="none" strike="noStrike" kern="1200" dirty="0">
                          <a:solidFill>
                            <a:schemeClr val="tx1"/>
                          </a:solidFill>
                          <a:effectLst/>
                          <a:latin typeface="+mn-lt"/>
                          <a:ea typeface="+mn-ea"/>
                          <a:cs typeface="+mn-cs"/>
                        </a:rPr>
                        <a:t>620</a:t>
                      </a:r>
                      <a:endParaRPr lang="ru-RU" sz="1400" b="1" u="none" strike="noStrike" kern="1200" dirty="0">
                        <a:solidFill>
                          <a:schemeClr val="tx1"/>
                        </a:solidFill>
                        <a:effectLst/>
                        <a:latin typeface="+mn-lt"/>
                        <a:ea typeface="+mn-ea"/>
                        <a:cs typeface="+mn-cs"/>
                      </a:endParaRPr>
                    </a:p>
                  </a:txBody>
                  <a:tcPr marL="7620" marR="7620" marT="7620" marB="0" anchor="b"/>
                </a:tc>
                <a:tc>
                  <a:txBody>
                    <a:bodyPr/>
                    <a:lstStyle/>
                    <a:p>
                      <a:pPr algn="r" fontAlgn="b"/>
                      <a:r>
                        <a:rPr lang="en-US" sz="1400" b="0" u="none" strike="noStrike" kern="1200" dirty="0">
                          <a:solidFill>
                            <a:schemeClr val="tx1"/>
                          </a:solidFill>
                          <a:effectLst/>
                          <a:latin typeface="+mn-lt"/>
                          <a:ea typeface="+mn-ea"/>
                          <a:cs typeface="+mn-cs"/>
                        </a:rPr>
                        <a:t>1154</a:t>
                      </a:r>
                      <a:endParaRPr lang="ru-RU" sz="1400" b="0" u="none" strike="noStrike" kern="1200" dirty="0">
                        <a:solidFill>
                          <a:schemeClr val="tx1"/>
                        </a:solidFill>
                        <a:effectLst/>
                        <a:latin typeface="+mn-lt"/>
                        <a:ea typeface="+mn-ea"/>
                        <a:cs typeface="+mn-cs"/>
                      </a:endParaRPr>
                    </a:p>
                  </a:txBody>
                  <a:tcPr marL="7620" marR="7620" marT="7620" marB="0" anchor="b"/>
                </a:tc>
                <a:tc>
                  <a:txBody>
                    <a:bodyPr/>
                    <a:lstStyle/>
                    <a:p>
                      <a:pPr algn="r" fontAlgn="b"/>
                      <a:r>
                        <a:rPr lang="ru-RU" sz="1400" b="0" u="none" strike="noStrike" kern="1200" dirty="0">
                          <a:solidFill>
                            <a:schemeClr val="tx1"/>
                          </a:solidFill>
                          <a:effectLst/>
                          <a:latin typeface="+mn-lt"/>
                          <a:ea typeface="+mn-ea"/>
                          <a:cs typeface="+mn-cs"/>
                        </a:rPr>
                        <a:t>198</a:t>
                      </a:r>
                    </a:p>
                  </a:txBody>
                  <a:tcPr marL="7620" marR="7620" marT="7620" marB="0" anchor="b"/>
                </a:tc>
                <a:extLst>
                  <a:ext uri="{0D108BD9-81ED-4DB2-BD59-A6C34878D82A}">
                    <a16:rowId xmlns:a16="http://schemas.microsoft.com/office/drawing/2014/main" val="4124415651"/>
                  </a:ext>
                </a:extLst>
              </a:tr>
              <a:tr h="434340">
                <a:tc>
                  <a:txBody>
                    <a:bodyPr/>
                    <a:lstStyle/>
                    <a:p>
                      <a:pPr algn="l" fontAlgn="b"/>
                      <a:r>
                        <a:rPr lang="en-US" sz="1400" b="0" u="none" strike="noStrike" kern="1200" dirty="0">
                          <a:solidFill>
                            <a:schemeClr val="tx1"/>
                          </a:solidFill>
                          <a:effectLst/>
                          <a:latin typeface="+mn-lt"/>
                          <a:ea typeface="+mn-ea"/>
                          <a:cs typeface="+mn-cs"/>
                        </a:rPr>
                        <a:t>Loans issued per day in year 5</a:t>
                      </a:r>
                    </a:p>
                    <a:p>
                      <a:pPr algn="l" fontAlgn="b"/>
                      <a:r>
                        <a:rPr lang="en-US" sz="1400" b="0" u="none" strike="noStrike" kern="1200" dirty="0">
                          <a:solidFill>
                            <a:schemeClr val="tx1"/>
                          </a:solidFill>
                          <a:effectLst/>
                          <a:latin typeface="+mn-lt"/>
                          <a:ea typeface="+mn-ea"/>
                          <a:cs typeface="+mn-cs"/>
                        </a:rPr>
                        <a:t>including prolongations</a:t>
                      </a:r>
                    </a:p>
                  </a:txBody>
                  <a:tcPr marL="7620" marR="7620" marT="7620" marB="0" anchor="b"/>
                </a:tc>
                <a:tc>
                  <a:txBody>
                    <a:bodyPr/>
                    <a:lstStyle/>
                    <a:p>
                      <a:pPr algn="r" fontAlgn="b"/>
                      <a:r>
                        <a:rPr lang="ru-RU" sz="1100" b="0" i="0" u="none" strike="noStrike" dirty="0">
                          <a:solidFill>
                            <a:schemeClr val="tx1"/>
                          </a:solidFill>
                          <a:effectLst/>
                          <a:latin typeface="Calibri" panose="020F0502020204030204" pitchFamily="34" charset="0"/>
                        </a:rPr>
                        <a:t>3537</a:t>
                      </a:r>
                    </a:p>
                  </a:txBody>
                  <a:tcPr marL="7620" marR="7620" marT="7620" marB="0" anchor="b"/>
                </a:tc>
                <a:tc>
                  <a:txBody>
                    <a:bodyPr/>
                    <a:lstStyle/>
                    <a:p>
                      <a:pPr algn="r" fontAlgn="b"/>
                      <a:r>
                        <a:rPr lang="ru-RU" sz="1100" b="0" i="0" u="none" strike="noStrike" dirty="0">
                          <a:solidFill>
                            <a:schemeClr val="tx1"/>
                          </a:solidFill>
                          <a:effectLst/>
                          <a:latin typeface="Calibri" panose="020F0502020204030204" pitchFamily="34" charset="0"/>
                        </a:rPr>
                        <a:t>1208</a:t>
                      </a:r>
                    </a:p>
                  </a:txBody>
                  <a:tcPr marL="7620" marR="7620" marT="7620" marB="0" anchor="b"/>
                </a:tc>
                <a:tc>
                  <a:txBody>
                    <a:bodyPr/>
                    <a:lstStyle/>
                    <a:p>
                      <a:pPr algn="r" fontAlgn="b"/>
                      <a:r>
                        <a:rPr lang="ru-RU" sz="1100" b="0" i="0" u="none" strike="noStrike" dirty="0">
                          <a:solidFill>
                            <a:schemeClr val="tx1"/>
                          </a:solidFill>
                          <a:effectLst/>
                          <a:latin typeface="Calibri" panose="020F0502020204030204" pitchFamily="34" charset="0"/>
                        </a:rPr>
                        <a:t>1271</a:t>
                      </a:r>
                    </a:p>
                  </a:txBody>
                  <a:tcPr marL="7620" marR="7620" marT="7620" marB="0" anchor="b"/>
                </a:tc>
                <a:tc>
                  <a:txBody>
                    <a:bodyPr/>
                    <a:lstStyle/>
                    <a:p>
                      <a:pPr algn="r" fontAlgn="b"/>
                      <a:r>
                        <a:rPr lang="en-US" sz="1100" b="1" i="0" u="none" strike="noStrike" dirty="0">
                          <a:solidFill>
                            <a:schemeClr val="tx1"/>
                          </a:solidFill>
                          <a:effectLst/>
                          <a:latin typeface="Calibri" panose="020F0502020204030204" pitchFamily="34" charset="0"/>
                        </a:rPr>
                        <a:t>1698</a:t>
                      </a:r>
                      <a:endParaRPr lang="ru-RU" sz="1100" b="1" i="0" u="none" strike="noStrike" dirty="0">
                        <a:solidFill>
                          <a:schemeClr val="tx1"/>
                        </a:solidFill>
                        <a:effectLst/>
                        <a:latin typeface="Calibri" panose="020F0502020204030204" pitchFamily="34" charset="0"/>
                      </a:endParaRPr>
                    </a:p>
                  </a:txBody>
                  <a:tcPr marL="7620" marR="7620" marT="7620" marB="0" anchor="b"/>
                </a:tc>
                <a:tc>
                  <a:txBody>
                    <a:bodyPr/>
                    <a:lstStyle/>
                    <a:p>
                      <a:pPr algn="r" fontAlgn="b"/>
                      <a:r>
                        <a:rPr lang="en-US" sz="1100" b="0" i="0" u="none" strike="noStrike" dirty="0">
                          <a:solidFill>
                            <a:schemeClr val="tx1"/>
                          </a:solidFill>
                          <a:effectLst/>
                          <a:latin typeface="Calibri" panose="020F0502020204030204" pitchFamily="34" charset="0"/>
                        </a:rPr>
                        <a:t>3160</a:t>
                      </a:r>
                      <a:endParaRPr lang="ru-RU" sz="1100" b="0" i="0" u="none" strike="noStrike" dirty="0">
                        <a:solidFill>
                          <a:schemeClr val="tx1"/>
                        </a:solidFill>
                        <a:effectLst/>
                        <a:latin typeface="Calibri" panose="020F0502020204030204" pitchFamily="34" charset="0"/>
                      </a:endParaRPr>
                    </a:p>
                  </a:txBody>
                  <a:tcPr marL="7620" marR="7620" marT="7620" marB="0" anchor="b"/>
                </a:tc>
                <a:tc>
                  <a:txBody>
                    <a:bodyPr/>
                    <a:lstStyle/>
                    <a:p>
                      <a:pPr algn="r" fontAlgn="b"/>
                      <a:r>
                        <a:rPr lang="ru-RU" sz="1100" b="0" i="0" u="none" strike="noStrike" dirty="0">
                          <a:solidFill>
                            <a:schemeClr val="tx1"/>
                          </a:solidFill>
                          <a:effectLst/>
                          <a:latin typeface="Calibri" panose="020F0502020204030204" pitchFamily="34" charset="0"/>
                        </a:rPr>
                        <a:t>542</a:t>
                      </a:r>
                    </a:p>
                  </a:txBody>
                  <a:tcPr marL="7620" marR="7620" marT="7620" marB="0" anchor="b"/>
                </a:tc>
                <a:extLst>
                  <a:ext uri="{0D108BD9-81ED-4DB2-BD59-A6C34878D82A}">
                    <a16:rowId xmlns:a16="http://schemas.microsoft.com/office/drawing/2014/main" val="3328770768"/>
                  </a:ext>
                </a:extLst>
              </a:tr>
            </a:tbl>
          </a:graphicData>
        </a:graphic>
      </p:graphicFrame>
      <p:sp>
        <p:nvSpPr>
          <p:cNvPr id="3" name="Прямоугольник 2"/>
          <p:cNvSpPr/>
          <p:nvPr/>
        </p:nvSpPr>
        <p:spPr>
          <a:xfrm>
            <a:off x="21039" y="6680393"/>
            <a:ext cx="4940007" cy="276999"/>
          </a:xfrm>
          <a:prstGeom prst="rect">
            <a:avLst/>
          </a:prstGeom>
        </p:spPr>
        <p:txBody>
          <a:bodyPr wrap="none">
            <a:spAutoFit/>
          </a:bodyPr>
          <a:lstStyle/>
          <a:p>
            <a:pPr fontAlgn="b"/>
            <a:r>
              <a:rPr lang="en-US" sz="1200" dirty="0">
                <a:solidFill>
                  <a:schemeClr val="dk1"/>
                </a:solidFill>
              </a:rPr>
              <a:t>*China investments total $31,4 </a:t>
            </a:r>
            <a:r>
              <a:rPr lang="en-US" sz="1200" dirty="0" err="1">
                <a:solidFill>
                  <a:schemeClr val="dk1"/>
                </a:solidFill>
              </a:rPr>
              <a:t>mln</a:t>
            </a:r>
            <a:r>
              <a:rPr lang="en-US" sz="1200" dirty="0">
                <a:solidFill>
                  <a:schemeClr val="dk1"/>
                </a:solidFill>
              </a:rPr>
              <a:t> (15,8 </a:t>
            </a:r>
            <a:r>
              <a:rPr lang="en-US" sz="1200" dirty="0" smtClean="0">
                <a:solidFill>
                  <a:schemeClr val="dk1"/>
                </a:solidFill>
              </a:rPr>
              <a:t>investments </a:t>
            </a:r>
            <a:r>
              <a:rPr lang="en-US" sz="1200" dirty="0">
                <a:solidFill>
                  <a:schemeClr val="dk1"/>
                </a:solidFill>
              </a:rPr>
              <a:t>+ 15,5 debt financing)</a:t>
            </a:r>
            <a:endParaRPr lang="ru-RU" sz="1200" dirty="0">
              <a:solidFill>
                <a:schemeClr val="dk1"/>
              </a:solidFill>
            </a:endParaRPr>
          </a:p>
        </p:txBody>
      </p:sp>
    </p:spTree>
    <p:extLst>
      <p:ext uri="{BB962C8B-B14F-4D97-AF65-F5344CB8AC3E}">
        <p14:creationId xmlns:p14="http://schemas.microsoft.com/office/powerpoint/2010/main" val="213684485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Заголовок 1"/>
          <p:cNvSpPr>
            <a:spLocks noGrp="1"/>
          </p:cNvSpPr>
          <p:nvPr>
            <p:ph type="title"/>
          </p:nvPr>
        </p:nvSpPr>
        <p:spPr>
          <a:xfrm>
            <a:off x="301824" y="94378"/>
            <a:ext cx="6430416" cy="378024"/>
          </a:xfrm>
        </p:spPr>
        <p:txBody>
          <a:bodyPr/>
          <a:lstStyle/>
          <a:p>
            <a:r>
              <a:rPr lang="en-US"/>
              <a:t>Salaries comparison. APAC survey</a:t>
            </a:r>
            <a:endParaRPr lang="ru-RU"/>
          </a:p>
        </p:txBody>
      </p:sp>
      <p:sp>
        <p:nvSpPr>
          <p:cNvPr id="7" name="Slide Number Placeholder 3"/>
          <p:cNvSpPr>
            <a:spLocks noGrp="1"/>
          </p:cNvSpPr>
          <p:nvPr>
            <p:ph type="sldNum" sz="quarter" idx="12"/>
          </p:nvPr>
        </p:nvSpPr>
        <p:spPr>
          <a:xfrm>
            <a:off x="8267004" y="6529618"/>
            <a:ext cx="720080" cy="283758"/>
          </a:xfrm>
        </p:spPr>
        <p:txBody>
          <a:bodyPr/>
          <a:lstStyle/>
          <a:p>
            <a:fld id="{D7F305DA-160D-498F-B102-A1D8643B4A2C}" type="slidenum">
              <a:rPr lang="ru-RU" smtClean="0"/>
              <a:t>66</a:t>
            </a:fld>
            <a:endParaRPr lang="ru-RU"/>
          </a:p>
        </p:txBody>
      </p:sp>
      <p:graphicFrame>
        <p:nvGraphicFramePr>
          <p:cNvPr id="4" name="Таблица 3"/>
          <p:cNvGraphicFramePr>
            <a:graphicFrameLocks noGrp="1"/>
          </p:cNvGraphicFramePr>
          <p:nvPr>
            <p:extLst>
              <p:ext uri="{D42A27DB-BD31-4B8C-83A1-F6EECF244321}">
                <p14:modId xmlns:p14="http://schemas.microsoft.com/office/powerpoint/2010/main" val="2016277267"/>
              </p:ext>
            </p:extLst>
          </p:nvPr>
        </p:nvGraphicFramePr>
        <p:xfrm>
          <a:off x="179512" y="764704"/>
          <a:ext cx="8807569" cy="2560320"/>
        </p:xfrm>
        <a:graphic>
          <a:graphicData uri="http://schemas.openxmlformats.org/drawingml/2006/table">
            <a:tbl>
              <a:tblPr>
                <a:tableStyleId>{B301B821-A1FF-4177-AEE7-76D212191A09}</a:tableStyleId>
              </a:tblPr>
              <a:tblGrid>
                <a:gridCol w="1030987">
                  <a:extLst>
                    <a:ext uri="{9D8B030D-6E8A-4147-A177-3AD203B41FA5}">
                      <a16:colId xmlns:a16="http://schemas.microsoft.com/office/drawing/2014/main" val="2794373879"/>
                    </a:ext>
                  </a:extLst>
                </a:gridCol>
                <a:gridCol w="706962">
                  <a:extLst>
                    <a:ext uri="{9D8B030D-6E8A-4147-A177-3AD203B41FA5}">
                      <a16:colId xmlns:a16="http://schemas.microsoft.com/office/drawing/2014/main" val="2827052696"/>
                    </a:ext>
                  </a:extLst>
                </a:gridCol>
                <a:gridCol w="706962">
                  <a:extLst>
                    <a:ext uri="{9D8B030D-6E8A-4147-A177-3AD203B41FA5}">
                      <a16:colId xmlns:a16="http://schemas.microsoft.com/office/drawing/2014/main" val="124824741"/>
                    </a:ext>
                  </a:extLst>
                </a:gridCol>
                <a:gridCol w="706962">
                  <a:extLst>
                    <a:ext uri="{9D8B030D-6E8A-4147-A177-3AD203B41FA5}">
                      <a16:colId xmlns:a16="http://schemas.microsoft.com/office/drawing/2014/main" val="953172127"/>
                    </a:ext>
                  </a:extLst>
                </a:gridCol>
                <a:gridCol w="706962">
                  <a:extLst>
                    <a:ext uri="{9D8B030D-6E8A-4147-A177-3AD203B41FA5}">
                      <a16:colId xmlns:a16="http://schemas.microsoft.com/office/drawing/2014/main" val="493602844"/>
                    </a:ext>
                  </a:extLst>
                </a:gridCol>
                <a:gridCol w="706962">
                  <a:extLst>
                    <a:ext uri="{9D8B030D-6E8A-4147-A177-3AD203B41FA5}">
                      <a16:colId xmlns:a16="http://schemas.microsoft.com/office/drawing/2014/main" val="1487896207"/>
                    </a:ext>
                  </a:extLst>
                </a:gridCol>
                <a:gridCol w="706962">
                  <a:extLst>
                    <a:ext uri="{9D8B030D-6E8A-4147-A177-3AD203B41FA5}">
                      <a16:colId xmlns:a16="http://schemas.microsoft.com/office/drawing/2014/main" val="3580721186"/>
                    </a:ext>
                  </a:extLst>
                </a:gridCol>
                <a:gridCol w="706962">
                  <a:extLst>
                    <a:ext uri="{9D8B030D-6E8A-4147-A177-3AD203B41FA5}">
                      <a16:colId xmlns:a16="http://schemas.microsoft.com/office/drawing/2014/main" val="1710073803"/>
                    </a:ext>
                  </a:extLst>
                </a:gridCol>
                <a:gridCol w="706962">
                  <a:extLst>
                    <a:ext uri="{9D8B030D-6E8A-4147-A177-3AD203B41FA5}">
                      <a16:colId xmlns:a16="http://schemas.microsoft.com/office/drawing/2014/main" val="4101495170"/>
                    </a:ext>
                  </a:extLst>
                </a:gridCol>
                <a:gridCol w="706962">
                  <a:extLst>
                    <a:ext uri="{9D8B030D-6E8A-4147-A177-3AD203B41FA5}">
                      <a16:colId xmlns:a16="http://schemas.microsoft.com/office/drawing/2014/main" val="3288760904"/>
                    </a:ext>
                  </a:extLst>
                </a:gridCol>
                <a:gridCol w="706962">
                  <a:extLst>
                    <a:ext uri="{9D8B030D-6E8A-4147-A177-3AD203B41FA5}">
                      <a16:colId xmlns:a16="http://schemas.microsoft.com/office/drawing/2014/main" val="2940105666"/>
                    </a:ext>
                  </a:extLst>
                </a:gridCol>
                <a:gridCol w="706962">
                  <a:extLst>
                    <a:ext uri="{9D8B030D-6E8A-4147-A177-3AD203B41FA5}">
                      <a16:colId xmlns:a16="http://schemas.microsoft.com/office/drawing/2014/main" val="3735852798"/>
                    </a:ext>
                  </a:extLst>
                </a:gridCol>
              </a:tblGrid>
              <a:tr h="731520">
                <a:tc>
                  <a:txBody>
                    <a:bodyPr/>
                    <a:lstStyle/>
                    <a:p>
                      <a:pPr algn="ctr" fontAlgn="ctr"/>
                      <a:r>
                        <a:rPr lang="en-US" sz="1100" b="1" u="none" strike="noStrike" dirty="0">
                          <a:effectLst/>
                        </a:rPr>
                        <a:t>Job Title</a:t>
                      </a:r>
                      <a:endParaRPr lang="en-US" sz="1100" b="1"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ctr"/>
                      <a:r>
                        <a:rPr lang="en-US" sz="1100" b="1" u="none" strike="noStrike">
                          <a:effectLst/>
                        </a:rPr>
                        <a:t>Head of Accounting and Finance</a:t>
                      </a:r>
                      <a:endParaRPr lang="en-US" sz="1100" b="1"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ctr"/>
                      <a:r>
                        <a:rPr lang="en-US" sz="1100" b="1" u="none" strike="noStrike" dirty="0">
                          <a:effectLst/>
                        </a:rPr>
                        <a:t>HR Manager</a:t>
                      </a:r>
                      <a:endParaRPr lang="en-US" sz="1100" b="1"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ctr"/>
                      <a:r>
                        <a:rPr lang="en-US" sz="1100" b="1" u="none" strike="noStrike">
                          <a:effectLst/>
                        </a:rPr>
                        <a:t>IT Manager</a:t>
                      </a:r>
                      <a:endParaRPr lang="en-US" sz="1100" b="1"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ctr"/>
                      <a:r>
                        <a:rPr lang="en-US" sz="1100" b="1" u="none" strike="noStrike">
                          <a:effectLst/>
                        </a:rPr>
                        <a:t>Digital Maketing Manager</a:t>
                      </a:r>
                      <a:endParaRPr lang="en-US" sz="1100" b="1"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ctr"/>
                      <a:r>
                        <a:rPr lang="en-US" sz="1100" b="1" u="none" strike="noStrike">
                          <a:effectLst/>
                        </a:rPr>
                        <a:t>Head of Operations</a:t>
                      </a:r>
                      <a:endParaRPr lang="en-US" sz="1100" b="1"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ctr"/>
                      <a:r>
                        <a:rPr lang="en-US" sz="1100" b="1" u="none" strike="noStrike" dirty="0">
                          <a:effectLst/>
                        </a:rPr>
                        <a:t>Quality Control Head</a:t>
                      </a:r>
                      <a:endParaRPr lang="en-US" sz="1100" b="1"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ctr"/>
                      <a:r>
                        <a:rPr lang="en-US" sz="1100" b="1" u="none" strike="noStrike">
                          <a:effectLst/>
                        </a:rPr>
                        <a:t>Telemarketing Head</a:t>
                      </a:r>
                      <a:endParaRPr lang="en-US" sz="1100" b="1"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ctr"/>
                      <a:r>
                        <a:rPr lang="en-US" sz="1100" b="1" u="none" strike="noStrike">
                          <a:effectLst/>
                        </a:rPr>
                        <a:t>Senior Telemarketing Specialist</a:t>
                      </a:r>
                      <a:endParaRPr lang="en-US" sz="1100" b="1"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ctr"/>
                      <a:r>
                        <a:rPr lang="en-US" sz="1100" b="1" u="none" strike="noStrike">
                          <a:effectLst/>
                        </a:rPr>
                        <a:t>Telemarketing Specialist</a:t>
                      </a:r>
                      <a:endParaRPr lang="en-US" sz="1100" b="1"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ctr"/>
                      <a:r>
                        <a:rPr lang="en-US" sz="1100" b="1" u="none" strike="noStrike" dirty="0">
                          <a:effectLst/>
                        </a:rPr>
                        <a:t>Customer Service Team Leader</a:t>
                      </a:r>
                      <a:endParaRPr lang="en-US" sz="1100" b="1"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ctr"/>
                      <a:r>
                        <a:rPr lang="en-US" sz="1100" b="1" u="none" strike="noStrike" dirty="0">
                          <a:effectLst/>
                        </a:rPr>
                        <a:t>CSR</a:t>
                      </a:r>
                      <a:endParaRPr lang="en-US" sz="1100" b="1"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3819488114"/>
                  </a:ext>
                </a:extLst>
              </a:tr>
              <a:tr h="182880">
                <a:tc>
                  <a:txBody>
                    <a:bodyPr/>
                    <a:lstStyle/>
                    <a:p>
                      <a:pPr algn="ctr" fontAlgn="ctr"/>
                      <a:r>
                        <a:rPr lang="en-US" sz="1100" b="1" i="0" u="none" strike="noStrike" dirty="0">
                          <a:solidFill>
                            <a:srgbClr val="000000"/>
                          </a:solidFill>
                          <a:effectLst/>
                          <a:latin typeface="Calibri" panose="020F0502020204030204" pitchFamily="34" charset="0"/>
                        </a:rPr>
                        <a:t>Job Title</a:t>
                      </a:r>
                    </a:p>
                  </a:txBody>
                  <a:tcPr marL="7620" marR="7620" marT="7620" marB="0" anchor="ctr"/>
                </a:tc>
                <a:tc>
                  <a:txBody>
                    <a:bodyPr/>
                    <a:lstStyle/>
                    <a:p>
                      <a:pPr algn="ctr" fontAlgn="b"/>
                      <a:r>
                        <a:rPr lang="ru-RU" sz="1100" u="none" strike="noStrike">
                          <a:effectLst/>
                        </a:rPr>
                        <a:t>5</a:t>
                      </a:r>
                      <a:endParaRPr lang="ru-RU" sz="11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ru-RU" sz="1100" u="none" strike="noStrike">
                          <a:effectLst/>
                        </a:rPr>
                        <a:t>4</a:t>
                      </a:r>
                      <a:endParaRPr lang="ru-RU" sz="11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ru-RU" sz="1100" u="none" strike="noStrike">
                          <a:effectLst/>
                        </a:rPr>
                        <a:t>5</a:t>
                      </a:r>
                      <a:endParaRPr lang="ru-RU" sz="11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ru-RU" sz="1100" u="none" strike="noStrike">
                          <a:effectLst/>
                        </a:rPr>
                        <a:t>4</a:t>
                      </a:r>
                      <a:endParaRPr lang="ru-RU" sz="11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ru-RU" sz="1100" u="none" strike="noStrike">
                          <a:effectLst/>
                        </a:rPr>
                        <a:t>3</a:t>
                      </a:r>
                      <a:endParaRPr lang="ru-RU" sz="11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ru-RU" sz="1100" u="none" strike="noStrike">
                          <a:effectLst/>
                        </a:rPr>
                        <a:t>3</a:t>
                      </a:r>
                      <a:endParaRPr lang="ru-RU" sz="11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ru-RU" sz="1100" u="none" strike="noStrike">
                          <a:effectLst/>
                        </a:rPr>
                        <a:t>1</a:t>
                      </a:r>
                      <a:endParaRPr lang="ru-RU" sz="11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ru-RU" sz="1100" u="none" strike="noStrike">
                          <a:effectLst/>
                        </a:rPr>
                        <a:t>2</a:t>
                      </a:r>
                      <a:endParaRPr lang="ru-RU" sz="11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ru-RU" sz="1100" u="none" strike="noStrike">
                          <a:effectLst/>
                        </a:rPr>
                        <a:t>25</a:t>
                      </a:r>
                      <a:endParaRPr lang="ru-RU" sz="11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ru-RU" sz="1100" u="none" strike="noStrike">
                          <a:effectLst/>
                        </a:rPr>
                        <a:t>3</a:t>
                      </a:r>
                      <a:endParaRPr lang="ru-RU" sz="11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ru-RU" sz="1100" u="none" strike="noStrike">
                          <a:effectLst/>
                        </a:rPr>
                        <a:t>5</a:t>
                      </a:r>
                      <a:endParaRPr lang="ru-RU"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696555057"/>
                  </a:ext>
                </a:extLst>
              </a:tr>
              <a:tr h="182880">
                <a:tc>
                  <a:txBody>
                    <a:bodyPr/>
                    <a:lstStyle/>
                    <a:p>
                      <a:pPr algn="ctr" fontAlgn="b"/>
                      <a:r>
                        <a:rPr lang="en-US" sz="1100" b="1" i="0" u="none" strike="noStrike" dirty="0">
                          <a:solidFill>
                            <a:srgbClr val="000000"/>
                          </a:solidFill>
                          <a:effectLst/>
                          <a:latin typeface="Calibri" panose="020F0502020204030204" pitchFamily="34" charset="0"/>
                        </a:rPr>
                        <a:t># Incumbents</a:t>
                      </a:r>
                    </a:p>
                  </a:txBody>
                  <a:tcPr marL="7620" marR="7620" marT="7620" marB="0" anchor="b"/>
                </a:tc>
                <a:tc>
                  <a:txBody>
                    <a:bodyPr/>
                    <a:lstStyle/>
                    <a:p>
                      <a:pPr algn="ctr" fontAlgn="b"/>
                      <a:r>
                        <a:rPr lang="ru-RU" sz="1100" u="none" strike="noStrike">
                          <a:effectLst/>
                        </a:rPr>
                        <a:t>$3 239</a:t>
                      </a:r>
                      <a:endParaRPr lang="ru-RU" sz="11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100" u="none" strike="noStrike">
                          <a:effectLst/>
                        </a:rPr>
                        <a:t>na</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ru-RU" sz="1100" u="none" strike="noStrike">
                          <a:effectLst/>
                        </a:rPr>
                        <a:t>$1 905</a:t>
                      </a:r>
                      <a:endParaRPr lang="ru-RU" sz="11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ru-RU" sz="1100" u="none" strike="noStrike">
                          <a:effectLst/>
                        </a:rPr>
                        <a:t>$1 811</a:t>
                      </a:r>
                      <a:endParaRPr lang="ru-RU" sz="11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ru-RU" sz="1100" u="none" strike="noStrike">
                          <a:effectLst/>
                        </a:rPr>
                        <a:t>$4 775</a:t>
                      </a:r>
                      <a:endParaRPr lang="ru-RU" sz="11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ru-RU" sz="1100" u="none" strike="noStrike">
                          <a:effectLst/>
                        </a:rPr>
                        <a:t>$1 059</a:t>
                      </a:r>
                      <a:endParaRPr lang="ru-RU" sz="11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ru-RU" sz="1100" u="none" strike="noStrike">
                          <a:effectLst/>
                        </a:rPr>
                        <a:t>$1 059</a:t>
                      </a:r>
                      <a:endParaRPr lang="ru-RU" sz="11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ru-RU" sz="1100" u="none" strike="noStrike">
                          <a:effectLst/>
                        </a:rPr>
                        <a:t>$338</a:t>
                      </a:r>
                      <a:endParaRPr lang="ru-RU" sz="11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ru-RU" sz="1100" u="none" strike="noStrike">
                          <a:effectLst/>
                        </a:rPr>
                        <a:t>$258</a:t>
                      </a:r>
                      <a:endParaRPr lang="ru-RU" sz="11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ru-RU" sz="1100" u="none" strike="noStrike">
                          <a:effectLst/>
                        </a:rPr>
                        <a:t>$631</a:t>
                      </a:r>
                      <a:endParaRPr lang="ru-RU" sz="11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ru-RU" sz="1100" u="none" strike="noStrike">
                          <a:effectLst/>
                        </a:rPr>
                        <a:t>$270</a:t>
                      </a:r>
                      <a:endParaRPr lang="ru-RU"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36751838"/>
                  </a:ext>
                </a:extLst>
              </a:tr>
              <a:tr h="182880">
                <a:tc>
                  <a:txBody>
                    <a:bodyPr/>
                    <a:lstStyle/>
                    <a:p>
                      <a:pPr algn="ctr" fontAlgn="b"/>
                      <a:r>
                        <a:rPr lang="en-US" sz="1100" b="1" i="0" u="none" strike="noStrike" dirty="0">
                          <a:solidFill>
                            <a:srgbClr val="000000"/>
                          </a:solidFill>
                          <a:effectLst/>
                          <a:latin typeface="Calibri" panose="020F0502020204030204" pitchFamily="34" charset="0"/>
                        </a:rPr>
                        <a:t>VN</a:t>
                      </a:r>
                    </a:p>
                  </a:txBody>
                  <a:tcPr marL="7620" marR="7620" marT="7620" marB="0" anchor="b"/>
                </a:tc>
                <a:tc>
                  <a:txBody>
                    <a:bodyPr/>
                    <a:lstStyle/>
                    <a:p>
                      <a:pPr algn="ctr" fontAlgn="b"/>
                      <a:r>
                        <a:rPr lang="ru-RU" sz="1100" u="none" strike="noStrike">
                          <a:effectLst/>
                        </a:rPr>
                        <a:t>$5 090</a:t>
                      </a:r>
                      <a:endParaRPr lang="ru-RU" sz="11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ru-RU" sz="1100" u="none" strike="noStrike" dirty="0">
                          <a:effectLst/>
                        </a:rPr>
                        <a:t>$2 134</a:t>
                      </a:r>
                      <a:endParaRPr lang="ru-RU"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b"/>
                      <a:r>
                        <a:rPr lang="ru-RU" sz="1100" u="none" strike="noStrike">
                          <a:effectLst/>
                        </a:rPr>
                        <a:t>$2 560</a:t>
                      </a:r>
                      <a:endParaRPr lang="ru-RU" sz="11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ru-RU" sz="1100" u="none" strike="noStrike">
                          <a:effectLst/>
                        </a:rPr>
                        <a:t>$2 560</a:t>
                      </a:r>
                      <a:endParaRPr lang="ru-RU" sz="11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ru-RU" sz="1100" u="none" strike="noStrike">
                          <a:effectLst/>
                        </a:rPr>
                        <a:t>$4 171</a:t>
                      </a:r>
                      <a:endParaRPr lang="ru-RU" sz="11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ru-RU" sz="1100" u="none" strike="noStrike">
                          <a:effectLst/>
                        </a:rPr>
                        <a:t>$1 067</a:t>
                      </a:r>
                      <a:endParaRPr lang="ru-RU" sz="11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100" u="none" strike="noStrike">
                          <a:effectLst/>
                        </a:rPr>
                        <a:t>na</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100" u="none" strike="noStrike">
                          <a:effectLst/>
                        </a:rPr>
                        <a:t>na</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ru-RU" sz="1100" u="none" strike="noStrike">
                          <a:effectLst/>
                        </a:rPr>
                        <a:t>$294</a:t>
                      </a:r>
                      <a:endParaRPr lang="ru-RU" sz="11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ru-RU" sz="1100" u="none" strike="noStrike">
                          <a:effectLst/>
                        </a:rPr>
                        <a:t>$640</a:t>
                      </a:r>
                      <a:endParaRPr lang="ru-RU" sz="11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ru-RU" sz="1100" u="none" strike="noStrike">
                          <a:effectLst/>
                        </a:rPr>
                        <a:t>$293</a:t>
                      </a:r>
                      <a:endParaRPr lang="ru-RU"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320262938"/>
                  </a:ext>
                </a:extLst>
              </a:tr>
              <a:tr h="182880">
                <a:tc>
                  <a:txBody>
                    <a:bodyPr/>
                    <a:lstStyle/>
                    <a:p>
                      <a:pPr algn="ctr" fontAlgn="b"/>
                      <a:r>
                        <a:rPr lang="en-US" sz="1100" b="1" i="0" u="none" strike="noStrike" dirty="0">
                          <a:solidFill>
                            <a:srgbClr val="000000"/>
                          </a:solidFill>
                          <a:effectLst/>
                          <a:latin typeface="Calibri" panose="020F0502020204030204" pitchFamily="34" charset="0"/>
                        </a:rPr>
                        <a:t>PH</a:t>
                      </a:r>
                    </a:p>
                  </a:txBody>
                  <a:tcPr marL="7620" marR="7620" marT="7620" marB="0" anchor="b"/>
                </a:tc>
                <a:tc>
                  <a:txBody>
                    <a:bodyPr/>
                    <a:lstStyle/>
                    <a:p>
                      <a:pPr algn="ctr" fontAlgn="b"/>
                      <a:r>
                        <a:rPr lang="ru-RU" sz="1100" u="none" strike="noStrike">
                          <a:effectLst/>
                        </a:rPr>
                        <a:t>$1 918</a:t>
                      </a:r>
                      <a:endParaRPr lang="ru-RU" sz="11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ru-RU" sz="1100" u="none" strike="noStrike">
                          <a:effectLst/>
                        </a:rPr>
                        <a:t>$1 723</a:t>
                      </a:r>
                      <a:endParaRPr lang="ru-RU" sz="11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ru-RU" sz="1100" u="none" strike="noStrike">
                          <a:effectLst/>
                        </a:rPr>
                        <a:t>$2 401</a:t>
                      </a:r>
                      <a:endParaRPr lang="ru-RU" sz="11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100" u="none" strike="noStrike">
                          <a:effectLst/>
                        </a:rPr>
                        <a:t>na</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ru-RU" sz="1100" u="none" strike="noStrike">
                          <a:effectLst/>
                        </a:rPr>
                        <a:t>$2 068</a:t>
                      </a:r>
                      <a:endParaRPr lang="ru-RU" sz="11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ru-RU" sz="1100" u="none" strike="noStrike">
                          <a:effectLst/>
                        </a:rPr>
                        <a:t>$752</a:t>
                      </a:r>
                      <a:endParaRPr lang="ru-RU" sz="11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100" u="none" strike="noStrike">
                          <a:effectLst/>
                        </a:rPr>
                        <a:t>na</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100" u="none" strike="noStrike">
                          <a:effectLst/>
                        </a:rPr>
                        <a:t>na</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100" u="none" strike="noStrike">
                          <a:effectLst/>
                        </a:rPr>
                        <a:t>na</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ru-RU" sz="1100" u="none" strike="noStrike">
                          <a:effectLst/>
                        </a:rPr>
                        <a:t>$508</a:t>
                      </a:r>
                      <a:endParaRPr lang="ru-RU" sz="11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ru-RU" sz="1100" u="none" strike="noStrike">
                          <a:effectLst/>
                        </a:rPr>
                        <a:t>$376</a:t>
                      </a:r>
                      <a:endParaRPr lang="ru-RU"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649514414"/>
                  </a:ext>
                </a:extLst>
              </a:tr>
              <a:tr h="182880">
                <a:tc>
                  <a:txBody>
                    <a:bodyPr/>
                    <a:lstStyle/>
                    <a:p>
                      <a:pPr algn="ctr" fontAlgn="b"/>
                      <a:r>
                        <a:rPr lang="en-US" sz="1100" b="1" i="0" u="none" strike="noStrike" dirty="0">
                          <a:solidFill>
                            <a:srgbClr val="000000"/>
                          </a:solidFill>
                          <a:effectLst/>
                          <a:latin typeface="Calibri" panose="020F0502020204030204" pitchFamily="34" charset="0"/>
                        </a:rPr>
                        <a:t>ID</a:t>
                      </a:r>
                    </a:p>
                  </a:txBody>
                  <a:tcPr marL="7620" marR="7620" marT="7620" marB="0" anchor="b"/>
                </a:tc>
                <a:tc>
                  <a:txBody>
                    <a:bodyPr/>
                    <a:lstStyle/>
                    <a:p>
                      <a:pPr algn="ctr" fontAlgn="b"/>
                      <a:r>
                        <a:rPr lang="ru-RU" sz="1100" u="none" strike="noStrike">
                          <a:effectLst/>
                        </a:rPr>
                        <a:t>$4 625</a:t>
                      </a:r>
                      <a:endParaRPr lang="ru-RU" sz="11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ru-RU" sz="1100" u="none" strike="noStrike">
                          <a:effectLst/>
                        </a:rPr>
                        <a:t>$3 250</a:t>
                      </a:r>
                      <a:endParaRPr lang="ru-RU" sz="11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ru-RU" sz="1100" u="none" strike="noStrike">
                          <a:effectLst/>
                        </a:rPr>
                        <a:t>$1 625</a:t>
                      </a:r>
                      <a:endParaRPr lang="ru-RU" sz="11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ru-RU" sz="1100" u="none" strike="noStrike">
                          <a:effectLst/>
                        </a:rPr>
                        <a:t>$1 625</a:t>
                      </a:r>
                      <a:endParaRPr lang="ru-RU" sz="11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100" u="none" strike="noStrike">
                          <a:effectLst/>
                        </a:rPr>
                        <a:t>na</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100" u="none" strike="noStrike">
                          <a:effectLst/>
                        </a:rPr>
                        <a:t>na</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100" u="none" strike="noStrike">
                          <a:effectLst/>
                        </a:rPr>
                        <a:t>na</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100" u="none" strike="noStrike">
                          <a:effectLst/>
                        </a:rPr>
                        <a:t>na</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100" u="none" strike="noStrike">
                          <a:effectLst/>
                        </a:rPr>
                        <a:t>na</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100" u="none" strike="noStrike">
                          <a:effectLst/>
                        </a:rPr>
                        <a:t>na</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ru-RU" sz="1100" u="none" strike="noStrike">
                          <a:effectLst/>
                        </a:rPr>
                        <a:t>$500</a:t>
                      </a:r>
                      <a:endParaRPr lang="ru-RU"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4279176269"/>
                  </a:ext>
                </a:extLst>
              </a:tr>
              <a:tr h="182880">
                <a:tc>
                  <a:txBody>
                    <a:bodyPr/>
                    <a:lstStyle/>
                    <a:p>
                      <a:pPr algn="ctr" fontAlgn="b"/>
                      <a:r>
                        <a:rPr lang="en-US" sz="1100" b="1" i="0" u="none" strike="noStrike" dirty="0">
                          <a:solidFill>
                            <a:srgbClr val="000000"/>
                          </a:solidFill>
                          <a:effectLst/>
                          <a:latin typeface="Calibri" panose="020F0502020204030204" pitchFamily="34" charset="0"/>
                        </a:rPr>
                        <a:t>MY</a:t>
                      </a:r>
                    </a:p>
                  </a:txBody>
                  <a:tcPr marL="7620" marR="7620" marT="7620" marB="0" anchor="b"/>
                </a:tc>
                <a:tc>
                  <a:txBody>
                    <a:bodyPr/>
                    <a:lstStyle/>
                    <a:p>
                      <a:pPr algn="ctr" fontAlgn="b"/>
                      <a:r>
                        <a:rPr lang="ru-RU" sz="1100" u="none" strike="noStrike">
                          <a:effectLst/>
                        </a:rPr>
                        <a:t>$12 207</a:t>
                      </a:r>
                      <a:endParaRPr lang="ru-RU" sz="11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ru-RU" sz="1100" u="none" strike="noStrike">
                          <a:effectLst/>
                        </a:rPr>
                        <a:t>$2 102</a:t>
                      </a:r>
                      <a:endParaRPr lang="ru-RU" sz="11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ru-RU" sz="1100" u="none" strike="noStrike">
                          <a:effectLst/>
                        </a:rPr>
                        <a:t>$2 628</a:t>
                      </a:r>
                      <a:endParaRPr lang="ru-RU" sz="11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ru-RU" sz="1100" u="none" strike="noStrike">
                          <a:effectLst/>
                        </a:rPr>
                        <a:t>$2 553</a:t>
                      </a:r>
                      <a:endParaRPr lang="ru-RU" sz="11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100" u="none" strike="noStrike">
                          <a:effectLst/>
                        </a:rPr>
                        <a:t>na</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100" u="none" strike="noStrike">
                          <a:effectLst/>
                        </a:rPr>
                        <a:t>na</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100" u="none" strike="noStrike">
                          <a:effectLst/>
                        </a:rPr>
                        <a:t>na</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100" u="none" strike="noStrike">
                          <a:effectLst/>
                        </a:rPr>
                        <a:t>na</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100" u="none" strike="noStrike">
                          <a:effectLst/>
                        </a:rPr>
                        <a:t>na</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en-US" sz="1100" u="none" strike="noStrike">
                          <a:effectLst/>
                        </a:rPr>
                        <a:t>na</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ru-RU" sz="1100" u="none" strike="noStrike">
                          <a:effectLst/>
                        </a:rPr>
                        <a:t>$901</a:t>
                      </a:r>
                      <a:endParaRPr lang="ru-RU"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505135463"/>
                  </a:ext>
                </a:extLst>
              </a:tr>
              <a:tr h="182880">
                <a:tc>
                  <a:txBody>
                    <a:bodyPr/>
                    <a:lstStyle/>
                    <a:p>
                      <a:pPr algn="ctr" fontAlgn="b"/>
                      <a:r>
                        <a:rPr lang="en-US" sz="1100" b="1" i="0" u="none" strike="noStrike" dirty="0">
                          <a:solidFill>
                            <a:srgbClr val="000000"/>
                          </a:solidFill>
                          <a:effectLst/>
                          <a:latin typeface="Calibri" panose="020F0502020204030204" pitchFamily="34" charset="0"/>
                        </a:rPr>
                        <a:t>CN</a:t>
                      </a:r>
                    </a:p>
                  </a:txBody>
                  <a:tcPr marL="7620" marR="7620" marT="7620" marB="0" anchor="b"/>
                </a:tc>
                <a:tc>
                  <a:txBody>
                    <a:bodyPr/>
                    <a:lstStyle/>
                    <a:p>
                      <a:pPr algn="ctr" fontAlgn="b"/>
                      <a:r>
                        <a:rPr lang="ru-RU" sz="1100" u="none" strike="noStrike">
                          <a:effectLst/>
                        </a:rPr>
                        <a:t>$1 918</a:t>
                      </a:r>
                      <a:endParaRPr lang="ru-RU" sz="1100" b="1" i="1"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ru-RU" sz="1100" u="none" strike="noStrike">
                          <a:effectLst/>
                        </a:rPr>
                        <a:t>$1 723</a:t>
                      </a:r>
                      <a:endParaRPr lang="ru-RU" sz="1100" b="1" i="1"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ru-RU" sz="1100" u="none" strike="noStrike">
                          <a:effectLst/>
                        </a:rPr>
                        <a:t>$1 625</a:t>
                      </a:r>
                      <a:endParaRPr lang="ru-RU" sz="1100" b="1" i="1"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ru-RU" sz="1100" u="none" strike="noStrike">
                          <a:effectLst/>
                        </a:rPr>
                        <a:t>$1 625</a:t>
                      </a:r>
                      <a:endParaRPr lang="ru-RU" sz="1100" b="1" i="1"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ru-RU" sz="1100" u="none" strike="noStrike">
                          <a:effectLst/>
                        </a:rPr>
                        <a:t>$2 068</a:t>
                      </a:r>
                      <a:endParaRPr lang="ru-RU" sz="1100" b="1" i="1"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ru-RU" sz="1100" u="none" strike="noStrike">
                          <a:effectLst/>
                        </a:rPr>
                        <a:t>$752</a:t>
                      </a:r>
                      <a:endParaRPr lang="ru-RU" sz="1100" b="1" i="1"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ru-RU" sz="1100" u="none" strike="noStrike">
                          <a:effectLst/>
                        </a:rPr>
                        <a:t> </a:t>
                      </a:r>
                      <a:endParaRPr lang="ru-RU" sz="1100" b="1" i="1"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ru-RU" sz="1100" u="none" strike="noStrike">
                          <a:effectLst/>
                        </a:rPr>
                        <a:t> </a:t>
                      </a:r>
                      <a:endParaRPr lang="ru-RU" sz="1100" b="1" i="1"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ru-RU" sz="1100" u="none" strike="noStrike">
                          <a:effectLst/>
                        </a:rPr>
                        <a:t> </a:t>
                      </a:r>
                      <a:endParaRPr lang="ru-RU" sz="1100" b="1" i="1"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ru-RU" sz="1100" u="none" strike="noStrike">
                          <a:effectLst/>
                        </a:rPr>
                        <a:t>$508</a:t>
                      </a:r>
                      <a:endParaRPr lang="ru-RU" sz="1100" b="1" i="1"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ru-RU" sz="1100" u="none" strike="noStrike">
                          <a:effectLst/>
                        </a:rPr>
                        <a:t>$293</a:t>
                      </a:r>
                      <a:endParaRPr lang="ru-RU" sz="1100" b="1" i="1"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971625693"/>
                  </a:ext>
                </a:extLst>
              </a:tr>
              <a:tr h="182880">
                <a:tc>
                  <a:txBody>
                    <a:bodyPr/>
                    <a:lstStyle/>
                    <a:p>
                      <a:pPr algn="ctr" fontAlgn="b"/>
                      <a:r>
                        <a:rPr lang="en-US" sz="1100" b="1" i="0" u="none" strike="noStrike">
                          <a:solidFill>
                            <a:srgbClr val="000000"/>
                          </a:solidFill>
                          <a:effectLst/>
                          <a:latin typeface="Calibri" panose="020F0502020204030204" pitchFamily="34" charset="0"/>
                        </a:rPr>
                        <a:t>Min</a:t>
                      </a:r>
                    </a:p>
                  </a:txBody>
                  <a:tcPr marL="7620" marR="7620" marT="7620" marB="0" anchor="b"/>
                </a:tc>
                <a:tc>
                  <a:txBody>
                    <a:bodyPr/>
                    <a:lstStyle/>
                    <a:p>
                      <a:pPr algn="ctr" fontAlgn="b"/>
                      <a:r>
                        <a:rPr lang="ru-RU" sz="1100" u="none" strike="noStrike">
                          <a:effectLst/>
                        </a:rPr>
                        <a:t>$12 207</a:t>
                      </a:r>
                      <a:endParaRPr lang="ru-RU" sz="1100" b="1" i="1"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ru-RU" sz="1100" u="none" strike="noStrike">
                          <a:effectLst/>
                        </a:rPr>
                        <a:t>$3 250</a:t>
                      </a:r>
                      <a:endParaRPr lang="ru-RU" sz="1100" b="1" i="1"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ru-RU" sz="1100" u="none" strike="noStrike">
                          <a:effectLst/>
                        </a:rPr>
                        <a:t>$2 628</a:t>
                      </a:r>
                      <a:endParaRPr lang="ru-RU" sz="1100" b="1" i="1"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ru-RU" sz="1100" u="none" strike="noStrike">
                          <a:effectLst/>
                        </a:rPr>
                        <a:t>$2 560</a:t>
                      </a:r>
                      <a:endParaRPr lang="ru-RU" sz="1100" b="1" i="1"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ru-RU" sz="1100" u="none" strike="noStrike">
                          <a:effectLst/>
                        </a:rPr>
                        <a:t>$4 775</a:t>
                      </a:r>
                      <a:endParaRPr lang="ru-RU" sz="1100" b="1" i="1"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ru-RU" sz="1100" u="none" strike="noStrike">
                          <a:effectLst/>
                        </a:rPr>
                        <a:t>$1 067</a:t>
                      </a:r>
                      <a:endParaRPr lang="ru-RU" sz="1100" b="1" i="1"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ru-RU" sz="1100" u="none" strike="noStrike">
                          <a:effectLst/>
                        </a:rPr>
                        <a:t> </a:t>
                      </a:r>
                      <a:endParaRPr lang="ru-RU" sz="1100" b="1" i="1"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ru-RU" sz="1100" u="none" strike="noStrike">
                          <a:effectLst/>
                        </a:rPr>
                        <a:t> </a:t>
                      </a:r>
                      <a:endParaRPr lang="ru-RU" sz="1100" b="1" i="1"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ru-RU" sz="1100" u="none" strike="noStrike">
                          <a:effectLst/>
                        </a:rPr>
                        <a:t> </a:t>
                      </a:r>
                      <a:endParaRPr lang="ru-RU" sz="1100" b="1" i="1"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ru-RU" sz="1100" u="none" strike="noStrike">
                          <a:effectLst/>
                        </a:rPr>
                        <a:t>$640</a:t>
                      </a:r>
                      <a:endParaRPr lang="ru-RU" sz="1100" b="1" i="1"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ru-RU" sz="1100" u="none" strike="noStrike">
                          <a:effectLst/>
                        </a:rPr>
                        <a:t>$901</a:t>
                      </a:r>
                      <a:endParaRPr lang="ru-RU" sz="1100" b="1" i="1"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872016396"/>
                  </a:ext>
                </a:extLst>
              </a:tr>
              <a:tr h="182880">
                <a:tc>
                  <a:txBody>
                    <a:bodyPr/>
                    <a:lstStyle/>
                    <a:p>
                      <a:pPr algn="ctr" fontAlgn="b"/>
                      <a:r>
                        <a:rPr lang="en-US" sz="1100" b="1" i="0" u="none" strike="noStrike">
                          <a:solidFill>
                            <a:srgbClr val="000000"/>
                          </a:solidFill>
                          <a:effectLst/>
                          <a:latin typeface="Calibri" panose="020F0502020204030204" pitchFamily="34" charset="0"/>
                        </a:rPr>
                        <a:t>Max</a:t>
                      </a:r>
                    </a:p>
                  </a:txBody>
                  <a:tcPr marL="7620" marR="7620" marT="7620" marB="0" anchor="b"/>
                </a:tc>
                <a:tc>
                  <a:txBody>
                    <a:bodyPr/>
                    <a:lstStyle/>
                    <a:p>
                      <a:pPr algn="ctr" fontAlgn="b"/>
                      <a:r>
                        <a:rPr lang="ru-RU" sz="1100" u="none" strike="noStrike">
                          <a:effectLst/>
                        </a:rPr>
                        <a:t>$5 416</a:t>
                      </a:r>
                      <a:endParaRPr lang="ru-RU" sz="1100" b="1" i="1"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ru-RU" sz="1100" u="none" strike="noStrike">
                          <a:effectLst/>
                        </a:rPr>
                        <a:t>$2 302</a:t>
                      </a:r>
                      <a:endParaRPr lang="ru-RU" sz="1100" b="1" i="1"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ru-RU" sz="1100" u="none" strike="noStrike">
                          <a:effectLst/>
                        </a:rPr>
                        <a:t>$2 224</a:t>
                      </a:r>
                      <a:endParaRPr lang="ru-RU" sz="1100" b="1" i="1"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ru-RU" sz="1100" u="none" strike="noStrike">
                          <a:effectLst/>
                        </a:rPr>
                        <a:t>$2 137</a:t>
                      </a:r>
                      <a:endParaRPr lang="ru-RU" sz="1100" b="1" i="1"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ru-RU" sz="1100" u="none" strike="noStrike">
                          <a:effectLst/>
                        </a:rPr>
                        <a:t>$3 671</a:t>
                      </a:r>
                      <a:endParaRPr lang="ru-RU" sz="1100" b="1" i="1"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ru-RU" sz="1100" u="none" strike="noStrike">
                          <a:effectLst/>
                        </a:rPr>
                        <a:t>$959</a:t>
                      </a:r>
                      <a:endParaRPr lang="ru-RU" sz="1100" b="1" i="1"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ru-RU" sz="1100" u="none" strike="noStrike">
                          <a:effectLst/>
                        </a:rPr>
                        <a:t>$1 059</a:t>
                      </a:r>
                      <a:endParaRPr lang="ru-RU" sz="1100" b="1" i="1"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ru-RU" sz="1100" u="none" strike="noStrike">
                          <a:effectLst/>
                        </a:rPr>
                        <a:t>$338</a:t>
                      </a:r>
                      <a:endParaRPr lang="ru-RU" sz="1100" b="1" i="1"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ru-RU" sz="1100" u="none" strike="noStrike">
                          <a:effectLst/>
                        </a:rPr>
                        <a:t>$276</a:t>
                      </a:r>
                      <a:endParaRPr lang="ru-RU" sz="1100" b="1" i="1"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ru-RU" sz="1100" u="none" strike="noStrike">
                          <a:effectLst/>
                        </a:rPr>
                        <a:t>$593</a:t>
                      </a:r>
                      <a:endParaRPr lang="ru-RU" sz="1100" b="1" i="1"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ru-RU" sz="1100" u="none" strike="noStrike">
                          <a:effectLst/>
                        </a:rPr>
                        <a:t>$468</a:t>
                      </a:r>
                      <a:endParaRPr lang="ru-RU" sz="1100" b="1" i="1"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437132706"/>
                  </a:ext>
                </a:extLst>
              </a:tr>
              <a:tr h="182880">
                <a:tc>
                  <a:txBody>
                    <a:bodyPr/>
                    <a:lstStyle/>
                    <a:p>
                      <a:pPr algn="ctr" fontAlgn="b"/>
                      <a:r>
                        <a:rPr lang="en-US" sz="1100" b="1" i="0" u="none" strike="noStrike" dirty="0">
                          <a:solidFill>
                            <a:srgbClr val="000000"/>
                          </a:solidFill>
                          <a:effectLst/>
                          <a:latin typeface="Calibri" panose="020F0502020204030204" pitchFamily="34" charset="0"/>
                        </a:rPr>
                        <a:t>Average</a:t>
                      </a:r>
                    </a:p>
                  </a:txBody>
                  <a:tcPr marL="7620" marR="7620" marT="7620" marB="0" anchor="b"/>
                </a:tc>
                <a:tc>
                  <a:txBody>
                    <a:bodyPr/>
                    <a:lstStyle/>
                    <a:p>
                      <a:pPr algn="ctr" fontAlgn="b"/>
                      <a:r>
                        <a:rPr lang="ru-RU" sz="1100" u="none" strike="noStrike">
                          <a:effectLst/>
                        </a:rPr>
                        <a:t>$4 625</a:t>
                      </a:r>
                      <a:endParaRPr lang="ru-RU" sz="1100" b="1" i="1"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ru-RU" sz="1100" u="none" strike="noStrike">
                          <a:effectLst/>
                        </a:rPr>
                        <a:t>$2 118</a:t>
                      </a:r>
                      <a:endParaRPr lang="ru-RU" sz="1100" b="1" i="1"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ru-RU" sz="1100" u="none" strike="noStrike">
                          <a:effectLst/>
                        </a:rPr>
                        <a:t>$2 401</a:t>
                      </a:r>
                      <a:endParaRPr lang="ru-RU" sz="1100" b="1" i="1"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ru-RU" sz="1100" u="none" strike="noStrike">
                          <a:effectLst/>
                        </a:rPr>
                        <a:t>$2 182</a:t>
                      </a:r>
                      <a:endParaRPr lang="ru-RU" sz="1100" b="1" i="1"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ru-RU" sz="1100" u="none" strike="noStrike">
                          <a:effectLst/>
                        </a:rPr>
                        <a:t>$4 171</a:t>
                      </a:r>
                      <a:endParaRPr lang="ru-RU" sz="1100" b="1" i="1"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ru-RU" sz="1100" u="none" strike="noStrike">
                          <a:effectLst/>
                        </a:rPr>
                        <a:t>$1 059</a:t>
                      </a:r>
                      <a:endParaRPr lang="ru-RU" sz="1100" b="1" i="1"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ru-RU" sz="1100" u="none" strike="noStrike">
                          <a:effectLst/>
                        </a:rPr>
                        <a:t>$1 059</a:t>
                      </a:r>
                      <a:endParaRPr lang="ru-RU" sz="1100" b="1" i="1"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ru-RU" sz="1100" u="none" strike="noStrike">
                          <a:effectLst/>
                        </a:rPr>
                        <a:t>$338</a:t>
                      </a:r>
                      <a:endParaRPr lang="ru-RU" sz="1100" b="1" i="1"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ru-RU" sz="1100" u="none" strike="noStrike">
                          <a:effectLst/>
                        </a:rPr>
                        <a:t>$276</a:t>
                      </a:r>
                      <a:endParaRPr lang="ru-RU" sz="1100" b="1" i="1"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ru-RU" sz="1100" u="none" strike="noStrike">
                          <a:effectLst/>
                        </a:rPr>
                        <a:t>$631</a:t>
                      </a:r>
                      <a:endParaRPr lang="ru-RU" sz="1100" b="1" i="1"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ru-RU" sz="1100" u="none" strike="noStrike" dirty="0">
                          <a:effectLst/>
                        </a:rPr>
                        <a:t>$376</a:t>
                      </a:r>
                      <a:endParaRPr lang="ru-RU" sz="1100" b="1" i="1"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625592459"/>
                  </a:ext>
                </a:extLst>
              </a:tr>
            </a:tbl>
          </a:graphicData>
        </a:graphic>
      </p:graphicFrame>
      <p:graphicFrame>
        <p:nvGraphicFramePr>
          <p:cNvPr id="8" name="Таблица 7"/>
          <p:cNvGraphicFramePr>
            <a:graphicFrameLocks noGrp="1"/>
          </p:cNvGraphicFramePr>
          <p:nvPr>
            <p:extLst>
              <p:ext uri="{D42A27DB-BD31-4B8C-83A1-F6EECF244321}">
                <p14:modId xmlns:p14="http://schemas.microsoft.com/office/powerpoint/2010/main" val="4096809909"/>
              </p:ext>
            </p:extLst>
          </p:nvPr>
        </p:nvGraphicFramePr>
        <p:xfrm>
          <a:off x="165407" y="3429000"/>
          <a:ext cx="8821669" cy="2808316"/>
        </p:xfrm>
        <a:graphic>
          <a:graphicData uri="http://schemas.openxmlformats.org/drawingml/2006/table">
            <a:tbl>
              <a:tblPr>
                <a:tableStyleId>{B301B821-A1FF-4177-AEE7-76D212191A09}</a:tableStyleId>
              </a:tblPr>
              <a:tblGrid>
                <a:gridCol w="1022217">
                  <a:extLst>
                    <a:ext uri="{9D8B030D-6E8A-4147-A177-3AD203B41FA5}">
                      <a16:colId xmlns:a16="http://schemas.microsoft.com/office/drawing/2014/main" val="3893687840"/>
                    </a:ext>
                  </a:extLst>
                </a:gridCol>
                <a:gridCol w="509236">
                  <a:extLst>
                    <a:ext uri="{9D8B030D-6E8A-4147-A177-3AD203B41FA5}">
                      <a16:colId xmlns:a16="http://schemas.microsoft.com/office/drawing/2014/main" val="4211708721"/>
                    </a:ext>
                  </a:extLst>
                </a:gridCol>
                <a:gridCol w="607518">
                  <a:extLst>
                    <a:ext uri="{9D8B030D-6E8A-4147-A177-3AD203B41FA5}">
                      <a16:colId xmlns:a16="http://schemas.microsoft.com/office/drawing/2014/main" val="1558316208"/>
                    </a:ext>
                  </a:extLst>
                </a:gridCol>
                <a:gridCol w="607518">
                  <a:extLst>
                    <a:ext uri="{9D8B030D-6E8A-4147-A177-3AD203B41FA5}">
                      <a16:colId xmlns:a16="http://schemas.microsoft.com/office/drawing/2014/main" val="2866342334"/>
                    </a:ext>
                  </a:extLst>
                </a:gridCol>
                <a:gridCol w="607518">
                  <a:extLst>
                    <a:ext uri="{9D8B030D-6E8A-4147-A177-3AD203B41FA5}">
                      <a16:colId xmlns:a16="http://schemas.microsoft.com/office/drawing/2014/main" val="3033937230"/>
                    </a:ext>
                  </a:extLst>
                </a:gridCol>
                <a:gridCol w="607518">
                  <a:extLst>
                    <a:ext uri="{9D8B030D-6E8A-4147-A177-3AD203B41FA5}">
                      <a16:colId xmlns:a16="http://schemas.microsoft.com/office/drawing/2014/main" val="3902280647"/>
                    </a:ext>
                  </a:extLst>
                </a:gridCol>
                <a:gridCol w="607518">
                  <a:extLst>
                    <a:ext uri="{9D8B030D-6E8A-4147-A177-3AD203B41FA5}">
                      <a16:colId xmlns:a16="http://schemas.microsoft.com/office/drawing/2014/main" val="128454075"/>
                    </a:ext>
                  </a:extLst>
                </a:gridCol>
                <a:gridCol w="607518">
                  <a:extLst>
                    <a:ext uri="{9D8B030D-6E8A-4147-A177-3AD203B41FA5}">
                      <a16:colId xmlns:a16="http://schemas.microsoft.com/office/drawing/2014/main" val="2070522600"/>
                    </a:ext>
                  </a:extLst>
                </a:gridCol>
                <a:gridCol w="607518">
                  <a:extLst>
                    <a:ext uri="{9D8B030D-6E8A-4147-A177-3AD203B41FA5}">
                      <a16:colId xmlns:a16="http://schemas.microsoft.com/office/drawing/2014/main" val="3799431177"/>
                    </a:ext>
                  </a:extLst>
                </a:gridCol>
                <a:gridCol w="607518">
                  <a:extLst>
                    <a:ext uri="{9D8B030D-6E8A-4147-A177-3AD203B41FA5}">
                      <a16:colId xmlns:a16="http://schemas.microsoft.com/office/drawing/2014/main" val="14916207"/>
                    </a:ext>
                  </a:extLst>
                </a:gridCol>
                <a:gridCol w="607518">
                  <a:extLst>
                    <a:ext uri="{9D8B030D-6E8A-4147-A177-3AD203B41FA5}">
                      <a16:colId xmlns:a16="http://schemas.microsoft.com/office/drawing/2014/main" val="3211433239"/>
                    </a:ext>
                  </a:extLst>
                </a:gridCol>
                <a:gridCol w="607518">
                  <a:extLst>
                    <a:ext uri="{9D8B030D-6E8A-4147-A177-3AD203B41FA5}">
                      <a16:colId xmlns:a16="http://schemas.microsoft.com/office/drawing/2014/main" val="3905876978"/>
                    </a:ext>
                  </a:extLst>
                </a:gridCol>
                <a:gridCol w="607518">
                  <a:extLst>
                    <a:ext uri="{9D8B030D-6E8A-4147-A177-3AD203B41FA5}">
                      <a16:colId xmlns:a16="http://schemas.microsoft.com/office/drawing/2014/main" val="3759074432"/>
                    </a:ext>
                  </a:extLst>
                </a:gridCol>
                <a:gridCol w="607518">
                  <a:extLst>
                    <a:ext uri="{9D8B030D-6E8A-4147-A177-3AD203B41FA5}">
                      <a16:colId xmlns:a16="http://schemas.microsoft.com/office/drawing/2014/main" val="3625284378"/>
                    </a:ext>
                  </a:extLst>
                </a:gridCol>
              </a:tblGrid>
              <a:tr h="802376">
                <a:tc>
                  <a:txBody>
                    <a:bodyPr/>
                    <a:lstStyle/>
                    <a:p>
                      <a:pPr algn="ctr" fontAlgn="ctr"/>
                      <a:r>
                        <a:rPr lang="en-US" sz="1100" b="1" i="0" u="none" strike="noStrike">
                          <a:solidFill>
                            <a:srgbClr val="000000"/>
                          </a:solidFill>
                          <a:effectLst/>
                          <a:latin typeface="Calibri" panose="020F0502020204030204" pitchFamily="34" charset="0"/>
                        </a:rPr>
                        <a:t>Job Title</a:t>
                      </a:r>
                    </a:p>
                  </a:txBody>
                  <a:tcPr marL="7620" marR="7620" marT="7620" marB="0" anchor="ctr"/>
                </a:tc>
                <a:tc>
                  <a:txBody>
                    <a:bodyPr/>
                    <a:lstStyle/>
                    <a:p>
                      <a:pPr algn="ctr" fontAlgn="ctr"/>
                      <a:r>
                        <a:rPr lang="en-US" sz="1000" b="1" u="none" strike="noStrike" dirty="0">
                          <a:effectLst/>
                        </a:rPr>
                        <a:t>Phone Verification Manager</a:t>
                      </a:r>
                      <a:endParaRPr lang="en-US" sz="1000" b="1" i="0" u="none" strike="noStrike" dirty="0">
                        <a:solidFill>
                          <a:srgbClr val="000000"/>
                        </a:solidFill>
                        <a:effectLst/>
                        <a:latin typeface="Calibri" panose="020F0502020204030204" pitchFamily="34" charset="0"/>
                      </a:endParaRPr>
                    </a:p>
                  </a:txBody>
                  <a:tcPr marL="7084" marR="7084" marT="7084" marB="0" anchor="ctr"/>
                </a:tc>
                <a:tc>
                  <a:txBody>
                    <a:bodyPr/>
                    <a:lstStyle/>
                    <a:p>
                      <a:pPr algn="ctr" fontAlgn="ctr"/>
                      <a:r>
                        <a:rPr lang="en-US" sz="1000" b="1" u="none" strike="noStrike" dirty="0">
                          <a:effectLst/>
                        </a:rPr>
                        <a:t>Phone Verification Team Leader</a:t>
                      </a:r>
                      <a:endParaRPr lang="en-US" sz="1000" b="1" i="0" u="none" strike="noStrike" dirty="0">
                        <a:solidFill>
                          <a:srgbClr val="000000"/>
                        </a:solidFill>
                        <a:effectLst/>
                        <a:latin typeface="Calibri" panose="020F0502020204030204" pitchFamily="34" charset="0"/>
                      </a:endParaRPr>
                    </a:p>
                  </a:txBody>
                  <a:tcPr marL="7084" marR="7084" marT="7084" marB="0" anchor="ctr"/>
                </a:tc>
                <a:tc>
                  <a:txBody>
                    <a:bodyPr/>
                    <a:lstStyle/>
                    <a:p>
                      <a:pPr algn="ctr" fontAlgn="ctr"/>
                      <a:r>
                        <a:rPr lang="en-US" sz="1000" b="1" u="none" strike="noStrike">
                          <a:effectLst/>
                        </a:rPr>
                        <a:t>Phone Verifier</a:t>
                      </a:r>
                      <a:endParaRPr lang="en-US" sz="1000" b="1" i="0" u="none" strike="noStrike">
                        <a:solidFill>
                          <a:srgbClr val="000000"/>
                        </a:solidFill>
                        <a:effectLst/>
                        <a:latin typeface="Calibri" panose="020F0502020204030204" pitchFamily="34" charset="0"/>
                      </a:endParaRPr>
                    </a:p>
                  </a:txBody>
                  <a:tcPr marL="7084" marR="7084" marT="7084" marB="0" anchor="ctr"/>
                </a:tc>
                <a:tc>
                  <a:txBody>
                    <a:bodyPr/>
                    <a:lstStyle/>
                    <a:p>
                      <a:pPr algn="ctr" fontAlgn="ctr"/>
                      <a:r>
                        <a:rPr lang="en-US" sz="1000" b="1" u="none" strike="noStrike">
                          <a:effectLst/>
                        </a:rPr>
                        <a:t>Assistant Phone Verifier</a:t>
                      </a:r>
                      <a:endParaRPr lang="en-US" sz="1000" b="1" i="0" u="none" strike="noStrike">
                        <a:solidFill>
                          <a:srgbClr val="000000"/>
                        </a:solidFill>
                        <a:effectLst/>
                        <a:latin typeface="Calibri" panose="020F0502020204030204" pitchFamily="34" charset="0"/>
                      </a:endParaRPr>
                    </a:p>
                  </a:txBody>
                  <a:tcPr marL="7084" marR="7084" marT="7084" marB="0" anchor="ctr"/>
                </a:tc>
                <a:tc>
                  <a:txBody>
                    <a:bodyPr/>
                    <a:lstStyle/>
                    <a:p>
                      <a:pPr algn="ctr" fontAlgn="ctr"/>
                      <a:r>
                        <a:rPr lang="en-US" sz="1000" b="1" u="none" strike="noStrike">
                          <a:effectLst/>
                        </a:rPr>
                        <a:t>Data Checking Team Leader</a:t>
                      </a:r>
                      <a:endParaRPr lang="en-US" sz="1000" b="1" i="0" u="none" strike="noStrike">
                        <a:solidFill>
                          <a:srgbClr val="000000"/>
                        </a:solidFill>
                        <a:effectLst/>
                        <a:latin typeface="Calibri" panose="020F0502020204030204" pitchFamily="34" charset="0"/>
                      </a:endParaRPr>
                    </a:p>
                  </a:txBody>
                  <a:tcPr marL="7084" marR="7084" marT="7084" marB="0" anchor="ctr"/>
                </a:tc>
                <a:tc>
                  <a:txBody>
                    <a:bodyPr/>
                    <a:lstStyle/>
                    <a:p>
                      <a:pPr algn="ctr" fontAlgn="ctr"/>
                      <a:r>
                        <a:rPr lang="en-US" sz="1000" b="1" u="none" strike="noStrike">
                          <a:effectLst/>
                        </a:rPr>
                        <a:t>Data Checker</a:t>
                      </a:r>
                      <a:endParaRPr lang="en-US" sz="1000" b="1" i="0" u="none" strike="noStrike">
                        <a:solidFill>
                          <a:srgbClr val="000000"/>
                        </a:solidFill>
                        <a:effectLst/>
                        <a:latin typeface="Calibri" panose="020F0502020204030204" pitchFamily="34" charset="0"/>
                      </a:endParaRPr>
                    </a:p>
                  </a:txBody>
                  <a:tcPr marL="7084" marR="7084" marT="7084" marB="0" anchor="ctr"/>
                </a:tc>
                <a:tc>
                  <a:txBody>
                    <a:bodyPr/>
                    <a:lstStyle/>
                    <a:p>
                      <a:pPr algn="ctr" fontAlgn="ctr"/>
                      <a:r>
                        <a:rPr lang="en-US" sz="1000" b="1" u="none" strike="noStrike">
                          <a:effectLst/>
                        </a:rPr>
                        <a:t>Head of Risk Management</a:t>
                      </a:r>
                      <a:endParaRPr lang="en-US" sz="1000" b="1" i="0" u="none" strike="noStrike">
                        <a:solidFill>
                          <a:srgbClr val="000000"/>
                        </a:solidFill>
                        <a:effectLst/>
                        <a:latin typeface="Calibri" panose="020F0502020204030204" pitchFamily="34" charset="0"/>
                      </a:endParaRPr>
                    </a:p>
                  </a:txBody>
                  <a:tcPr marL="7084" marR="7084" marT="7084" marB="0" anchor="ctr"/>
                </a:tc>
                <a:tc>
                  <a:txBody>
                    <a:bodyPr/>
                    <a:lstStyle/>
                    <a:p>
                      <a:pPr algn="ctr" fontAlgn="ctr"/>
                      <a:r>
                        <a:rPr lang="en-US" sz="1000" b="1" u="none" strike="noStrike">
                          <a:effectLst/>
                        </a:rPr>
                        <a:t>Head of Collection</a:t>
                      </a:r>
                      <a:endParaRPr lang="en-US" sz="1000" b="1" i="0" u="none" strike="noStrike">
                        <a:solidFill>
                          <a:srgbClr val="000000"/>
                        </a:solidFill>
                        <a:effectLst/>
                        <a:latin typeface="Calibri" panose="020F0502020204030204" pitchFamily="34" charset="0"/>
                      </a:endParaRPr>
                    </a:p>
                  </a:txBody>
                  <a:tcPr marL="7084" marR="7084" marT="7084" marB="0" anchor="ctr"/>
                </a:tc>
                <a:tc>
                  <a:txBody>
                    <a:bodyPr/>
                    <a:lstStyle/>
                    <a:p>
                      <a:pPr algn="ctr" fontAlgn="ctr"/>
                      <a:r>
                        <a:rPr lang="en-US" sz="1000" b="1" u="none" strike="noStrike">
                          <a:effectLst/>
                        </a:rPr>
                        <a:t>Field Collection Team Leader</a:t>
                      </a:r>
                      <a:endParaRPr lang="en-US" sz="1000" b="1" i="0" u="none" strike="noStrike">
                        <a:solidFill>
                          <a:srgbClr val="000000"/>
                        </a:solidFill>
                        <a:effectLst/>
                        <a:latin typeface="Calibri" panose="020F0502020204030204" pitchFamily="34" charset="0"/>
                      </a:endParaRPr>
                    </a:p>
                  </a:txBody>
                  <a:tcPr marL="7084" marR="7084" marT="7084" marB="0" anchor="ctr"/>
                </a:tc>
                <a:tc>
                  <a:txBody>
                    <a:bodyPr/>
                    <a:lstStyle/>
                    <a:p>
                      <a:pPr algn="ctr" fontAlgn="ctr"/>
                      <a:r>
                        <a:rPr lang="en-US" sz="1000" b="1" u="none" strike="noStrike">
                          <a:effectLst/>
                        </a:rPr>
                        <a:t>Senior Field Collector</a:t>
                      </a:r>
                      <a:endParaRPr lang="en-US" sz="1000" b="1" i="0" u="none" strike="noStrike">
                        <a:solidFill>
                          <a:srgbClr val="000000"/>
                        </a:solidFill>
                        <a:effectLst/>
                        <a:latin typeface="Calibri" panose="020F0502020204030204" pitchFamily="34" charset="0"/>
                      </a:endParaRPr>
                    </a:p>
                  </a:txBody>
                  <a:tcPr marL="7084" marR="7084" marT="7084" marB="0" anchor="ctr"/>
                </a:tc>
                <a:tc>
                  <a:txBody>
                    <a:bodyPr/>
                    <a:lstStyle/>
                    <a:p>
                      <a:pPr algn="ctr" fontAlgn="ctr"/>
                      <a:r>
                        <a:rPr lang="en-US" sz="1000" b="1" u="none" strike="noStrike">
                          <a:effectLst/>
                        </a:rPr>
                        <a:t>Field Collector</a:t>
                      </a:r>
                      <a:endParaRPr lang="en-US" sz="1000" b="1" i="0" u="none" strike="noStrike">
                        <a:solidFill>
                          <a:srgbClr val="000000"/>
                        </a:solidFill>
                        <a:effectLst/>
                        <a:latin typeface="Calibri" panose="020F0502020204030204" pitchFamily="34" charset="0"/>
                      </a:endParaRPr>
                    </a:p>
                  </a:txBody>
                  <a:tcPr marL="7084" marR="7084" marT="7084" marB="0" anchor="ctr"/>
                </a:tc>
                <a:tc>
                  <a:txBody>
                    <a:bodyPr/>
                    <a:lstStyle/>
                    <a:p>
                      <a:pPr algn="ctr" fontAlgn="ctr"/>
                      <a:r>
                        <a:rPr lang="en-US" sz="1000" b="1" u="none" strike="noStrike">
                          <a:effectLst/>
                        </a:rPr>
                        <a:t>Phone Collection Team Leader</a:t>
                      </a:r>
                      <a:endParaRPr lang="en-US" sz="1000" b="1" i="0" u="none" strike="noStrike">
                        <a:solidFill>
                          <a:srgbClr val="000000"/>
                        </a:solidFill>
                        <a:effectLst/>
                        <a:latin typeface="Calibri" panose="020F0502020204030204" pitchFamily="34" charset="0"/>
                      </a:endParaRPr>
                    </a:p>
                  </a:txBody>
                  <a:tcPr marL="7084" marR="7084" marT="7084" marB="0" anchor="ctr"/>
                </a:tc>
                <a:tc>
                  <a:txBody>
                    <a:bodyPr/>
                    <a:lstStyle/>
                    <a:p>
                      <a:pPr algn="ctr" fontAlgn="ctr"/>
                      <a:r>
                        <a:rPr lang="en-US" sz="1000" b="1" u="none" strike="noStrike" dirty="0">
                          <a:effectLst/>
                        </a:rPr>
                        <a:t>Phone Collector</a:t>
                      </a:r>
                      <a:endParaRPr lang="en-US" sz="1000" b="1" i="0" u="none" strike="noStrike" dirty="0">
                        <a:solidFill>
                          <a:srgbClr val="000000"/>
                        </a:solidFill>
                        <a:effectLst/>
                        <a:latin typeface="Calibri" panose="020F0502020204030204" pitchFamily="34" charset="0"/>
                      </a:endParaRPr>
                    </a:p>
                  </a:txBody>
                  <a:tcPr marL="7084" marR="7084" marT="7084" marB="0" anchor="ctr"/>
                </a:tc>
                <a:extLst>
                  <a:ext uri="{0D108BD9-81ED-4DB2-BD59-A6C34878D82A}">
                    <a16:rowId xmlns:a16="http://schemas.microsoft.com/office/drawing/2014/main" val="3054596185"/>
                  </a:ext>
                </a:extLst>
              </a:tr>
              <a:tr h="200594">
                <a:tc>
                  <a:txBody>
                    <a:bodyPr/>
                    <a:lstStyle/>
                    <a:p>
                      <a:pPr algn="ctr" fontAlgn="b"/>
                      <a:r>
                        <a:rPr lang="en-US" sz="1100" b="1" i="0" u="none" strike="noStrike" dirty="0">
                          <a:solidFill>
                            <a:srgbClr val="000000"/>
                          </a:solidFill>
                          <a:effectLst/>
                          <a:latin typeface="Calibri" panose="020F0502020204030204" pitchFamily="34" charset="0"/>
                        </a:rPr>
                        <a:t># Incumbents</a:t>
                      </a:r>
                    </a:p>
                  </a:txBody>
                  <a:tcPr marL="7620" marR="7620" marT="7620" marB="0" anchor="b"/>
                </a:tc>
                <a:tc>
                  <a:txBody>
                    <a:bodyPr/>
                    <a:lstStyle/>
                    <a:p>
                      <a:pPr algn="ctr" fontAlgn="b"/>
                      <a:r>
                        <a:rPr lang="ru-RU" sz="1000" u="none" strike="noStrike">
                          <a:effectLst/>
                        </a:rPr>
                        <a:t>2</a:t>
                      </a:r>
                      <a:endParaRPr lang="ru-RU" sz="1000" b="0" i="0" u="none" strike="noStrike">
                        <a:solidFill>
                          <a:srgbClr val="000000"/>
                        </a:solidFill>
                        <a:effectLst/>
                        <a:latin typeface="Calibri" panose="020F0502020204030204" pitchFamily="34" charset="0"/>
                      </a:endParaRPr>
                    </a:p>
                  </a:txBody>
                  <a:tcPr marL="7084" marR="7084" marT="7084" marB="0" anchor="b"/>
                </a:tc>
                <a:tc>
                  <a:txBody>
                    <a:bodyPr/>
                    <a:lstStyle/>
                    <a:p>
                      <a:pPr algn="ctr" fontAlgn="b"/>
                      <a:r>
                        <a:rPr lang="ru-RU" sz="1000" u="none" strike="noStrike">
                          <a:effectLst/>
                        </a:rPr>
                        <a:t>4</a:t>
                      </a:r>
                      <a:endParaRPr lang="ru-RU" sz="1000" b="0" i="0" u="none" strike="noStrike">
                        <a:solidFill>
                          <a:srgbClr val="000000"/>
                        </a:solidFill>
                        <a:effectLst/>
                        <a:latin typeface="Calibri" panose="020F0502020204030204" pitchFamily="34" charset="0"/>
                      </a:endParaRPr>
                    </a:p>
                  </a:txBody>
                  <a:tcPr marL="7084" marR="7084" marT="7084" marB="0" anchor="b"/>
                </a:tc>
                <a:tc>
                  <a:txBody>
                    <a:bodyPr/>
                    <a:lstStyle/>
                    <a:p>
                      <a:pPr algn="ctr" fontAlgn="b"/>
                      <a:r>
                        <a:rPr lang="ru-RU" sz="1000" u="none" strike="noStrike">
                          <a:effectLst/>
                        </a:rPr>
                        <a:t>54</a:t>
                      </a:r>
                      <a:endParaRPr lang="ru-RU" sz="1000" b="0" i="0" u="none" strike="noStrike">
                        <a:solidFill>
                          <a:srgbClr val="000000"/>
                        </a:solidFill>
                        <a:effectLst/>
                        <a:latin typeface="Calibri" panose="020F0502020204030204" pitchFamily="34" charset="0"/>
                      </a:endParaRPr>
                    </a:p>
                  </a:txBody>
                  <a:tcPr marL="7084" marR="7084" marT="7084" marB="0" anchor="b"/>
                </a:tc>
                <a:tc>
                  <a:txBody>
                    <a:bodyPr/>
                    <a:lstStyle/>
                    <a:p>
                      <a:pPr algn="ctr" fontAlgn="b"/>
                      <a:r>
                        <a:rPr lang="ru-RU" sz="1000" u="none" strike="noStrike">
                          <a:effectLst/>
                        </a:rPr>
                        <a:t>5</a:t>
                      </a:r>
                      <a:endParaRPr lang="ru-RU" sz="1000" b="0" i="0" u="none" strike="noStrike">
                        <a:solidFill>
                          <a:srgbClr val="000000"/>
                        </a:solidFill>
                        <a:effectLst/>
                        <a:latin typeface="Calibri" panose="020F0502020204030204" pitchFamily="34" charset="0"/>
                      </a:endParaRPr>
                    </a:p>
                  </a:txBody>
                  <a:tcPr marL="7084" marR="7084" marT="7084" marB="0" anchor="b"/>
                </a:tc>
                <a:tc>
                  <a:txBody>
                    <a:bodyPr/>
                    <a:lstStyle/>
                    <a:p>
                      <a:pPr algn="ctr" fontAlgn="b"/>
                      <a:r>
                        <a:rPr lang="ru-RU" sz="1000" u="none" strike="noStrike">
                          <a:effectLst/>
                        </a:rPr>
                        <a:t>1</a:t>
                      </a:r>
                      <a:endParaRPr lang="ru-RU" sz="1000" b="0" i="0" u="none" strike="noStrike">
                        <a:solidFill>
                          <a:srgbClr val="000000"/>
                        </a:solidFill>
                        <a:effectLst/>
                        <a:latin typeface="Calibri" panose="020F0502020204030204" pitchFamily="34" charset="0"/>
                      </a:endParaRPr>
                    </a:p>
                  </a:txBody>
                  <a:tcPr marL="7084" marR="7084" marT="7084" marB="0" anchor="b"/>
                </a:tc>
                <a:tc>
                  <a:txBody>
                    <a:bodyPr/>
                    <a:lstStyle/>
                    <a:p>
                      <a:pPr algn="ctr" fontAlgn="b"/>
                      <a:r>
                        <a:rPr lang="ru-RU" sz="1000" u="none" strike="noStrike">
                          <a:effectLst/>
                        </a:rPr>
                        <a:t>13</a:t>
                      </a:r>
                      <a:endParaRPr lang="ru-RU" sz="1000" b="0" i="0" u="none" strike="noStrike">
                        <a:solidFill>
                          <a:srgbClr val="000000"/>
                        </a:solidFill>
                        <a:effectLst/>
                        <a:latin typeface="Calibri" panose="020F0502020204030204" pitchFamily="34" charset="0"/>
                      </a:endParaRPr>
                    </a:p>
                  </a:txBody>
                  <a:tcPr marL="7084" marR="7084" marT="7084" marB="0" anchor="b"/>
                </a:tc>
                <a:tc>
                  <a:txBody>
                    <a:bodyPr/>
                    <a:lstStyle/>
                    <a:p>
                      <a:pPr algn="ctr" fontAlgn="b"/>
                      <a:r>
                        <a:rPr lang="ru-RU" sz="1000" u="none" strike="noStrike">
                          <a:effectLst/>
                        </a:rPr>
                        <a:t>4</a:t>
                      </a:r>
                      <a:endParaRPr lang="ru-RU" sz="1000" b="0" i="0" u="none" strike="noStrike">
                        <a:solidFill>
                          <a:srgbClr val="000000"/>
                        </a:solidFill>
                        <a:effectLst/>
                        <a:latin typeface="Calibri" panose="020F0502020204030204" pitchFamily="34" charset="0"/>
                      </a:endParaRPr>
                    </a:p>
                  </a:txBody>
                  <a:tcPr marL="7084" marR="7084" marT="7084" marB="0" anchor="b"/>
                </a:tc>
                <a:tc>
                  <a:txBody>
                    <a:bodyPr/>
                    <a:lstStyle/>
                    <a:p>
                      <a:pPr algn="ctr" fontAlgn="b"/>
                      <a:r>
                        <a:rPr lang="ru-RU" sz="1000" u="none" strike="noStrike">
                          <a:effectLst/>
                        </a:rPr>
                        <a:t>4</a:t>
                      </a:r>
                      <a:endParaRPr lang="ru-RU" sz="1000" b="0" i="0" u="none" strike="noStrike">
                        <a:solidFill>
                          <a:srgbClr val="000000"/>
                        </a:solidFill>
                        <a:effectLst/>
                        <a:latin typeface="Calibri" panose="020F0502020204030204" pitchFamily="34" charset="0"/>
                      </a:endParaRPr>
                    </a:p>
                  </a:txBody>
                  <a:tcPr marL="7084" marR="7084" marT="7084" marB="0" anchor="b"/>
                </a:tc>
                <a:tc>
                  <a:txBody>
                    <a:bodyPr/>
                    <a:lstStyle/>
                    <a:p>
                      <a:pPr algn="ctr" fontAlgn="b"/>
                      <a:r>
                        <a:rPr lang="ru-RU" sz="1000" u="none" strike="noStrike">
                          <a:effectLst/>
                        </a:rPr>
                        <a:t>3</a:t>
                      </a:r>
                      <a:endParaRPr lang="ru-RU" sz="1000" b="0" i="0" u="none" strike="noStrike">
                        <a:solidFill>
                          <a:srgbClr val="000000"/>
                        </a:solidFill>
                        <a:effectLst/>
                        <a:latin typeface="Calibri" panose="020F0502020204030204" pitchFamily="34" charset="0"/>
                      </a:endParaRPr>
                    </a:p>
                  </a:txBody>
                  <a:tcPr marL="7084" marR="7084" marT="7084" marB="0" anchor="b"/>
                </a:tc>
                <a:tc>
                  <a:txBody>
                    <a:bodyPr/>
                    <a:lstStyle/>
                    <a:p>
                      <a:pPr algn="ctr" fontAlgn="b"/>
                      <a:r>
                        <a:rPr lang="ru-RU" sz="1000" u="none" strike="noStrike">
                          <a:effectLst/>
                        </a:rPr>
                        <a:t>2</a:t>
                      </a:r>
                      <a:endParaRPr lang="ru-RU" sz="1000" b="0" i="0" u="none" strike="noStrike">
                        <a:solidFill>
                          <a:srgbClr val="000000"/>
                        </a:solidFill>
                        <a:effectLst/>
                        <a:latin typeface="Calibri" panose="020F0502020204030204" pitchFamily="34" charset="0"/>
                      </a:endParaRPr>
                    </a:p>
                  </a:txBody>
                  <a:tcPr marL="7084" marR="7084" marT="7084" marB="0" anchor="b"/>
                </a:tc>
                <a:tc>
                  <a:txBody>
                    <a:bodyPr/>
                    <a:lstStyle/>
                    <a:p>
                      <a:pPr algn="ctr" fontAlgn="b"/>
                      <a:r>
                        <a:rPr lang="ru-RU" sz="1000" u="none" strike="noStrike">
                          <a:effectLst/>
                        </a:rPr>
                        <a:t>32</a:t>
                      </a:r>
                      <a:endParaRPr lang="ru-RU" sz="1000" b="0" i="0" u="none" strike="noStrike">
                        <a:solidFill>
                          <a:srgbClr val="000000"/>
                        </a:solidFill>
                        <a:effectLst/>
                        <a:latin typeface="Calibri" panose="020F0502020204030204" pitchFamily="34" charset="0"/>
                      </a:endParaRPr>
                    </a:p>
                  </a:txBody>
                  <a:tcPr marL="7084" marR="7084" marT="7084" marB="0" anchor="b"/>
                </a:tc>
                <a:tc>
                  <a:txBody>
                    <a:bodyPr/>
                    <a:lstStyle/>
                    <a:p>
                      <a:pPr algn="ctr" fontAlgn="b"/>
                      <a:r>
                        <a:rPr lang="ru-RU" sz="1000" u="none" strike="noStrike">
                          <a:effectLst/>
                        </a:rPr>
                        <a:t>2</a:t>
                      </a:r>
                      <a:endParaRPr lang="ru-RU" sz="1000" b="0" i="0" u="none" strike="noStrike">
                        <a:solidFill>
                          <a:srgbClr val="000000"/>
                        </a:solidFill>
                        <a:effectLst/>
                        <a:latin typeface="Calibri" panose="020F0502020204030204" pitchFamily="34" charset="0"/>
                      </a:endParaRPr>
                    </a:p>
                  </a:txBody>
                  <a:tcPr marL="7084" marR="7084" marT="7084" marB="0" anchor="b"/>
                </a:tc>
                <a:tc>
                  <a:txBody>
                    <a:bodyPr/>
                    <a:lstStyle/>
                    <a:p>
                      <a:pPr algn="ctr" fontAlgn="b"/>
                      <a:r>
                        <a:rPr lang="ru-RU" sz="1000" u="none" strike="noStrike">
                          <a:effectLst/>
                        </a:rPr>
                        <a:t>58</a:t>
                      </a:r>
                      <a:endParaRPr lang="ru-RU" sz="1000" b="0" i="0" u="none" strike="noStrike">
                        <a:solidFill>
                          <a:srgbClr val="000000"/>
                        </a:solidFill>
                        <a:effectLst/>
                        <a:latin typeface="Calibri" panose="020F0502020204030204" pitchFamily="34" charset="0"/>
                      </a:endParaRPr>
                    </a:p>
                  </a:txBody>
                  <a:tcPr marL="7084" marR="7084" marT="7084" marB="0" anchor="b"/>
                </a:tc>
                <a:extLst>
                  <a:ext uri="{0D108BD9-81ED-4DB2-BD59-A6C34878D82A}">
                    <a16:rowId xmlns:a16="http://schemas.microsoft.com/office/drawing/2014/main" val="3369484934"/>
                  </a:ext>
                </a:extLst>
              </a:tr>
              <a:tr h="200594">
                <a:tc>
                  <a:txBody>
                    <a:bodyPr/>
                    <a:lstStyle/>
                    <a:p>
                      <a:pPr algn="ctr" fontAlgn="b"/>
                      <a:r>
                        <a:rPr lang="en-US" sz="1100" b="1" i="0" u="none" strike="noStrike" dirty="0">
                          <a:solidFill>
                            <a:srgbClr val="000000"/>
                          </a:solidFill>
                          <a:effectLst/>
                          <a:latin typeface="Calibri" panose="020F0502020204030204" pitchFamily="34" charset="0"/>
                        </a:rPr>
                        <a:t>VN</a:t>
                      </a:r>
                    </a:p>
                  </a:txBody>
                  <a:tcPr marL="7620" marR="7620" marT="7620" marB="0" anchor="b"/>
                </a:tc>
                <a:tc>
                  <a:txBody>
                    <a:bodyPr/>
                    <a:lstStyle/>
                    <a:p>
                      <a:pPr algn="ctr" fontAlgn="b"/>
                      <a:r>
                        <a:rPr lang="ru-RU" sz="1000" u="none" strike="noStrike">
                          <a:effectLst/>
                        </a:rPr>
                        <a:t>$1 505</a:t>
                      </a:r>
                      <a:endParaRPr lang="ru-RU" sz="1000" b="0" i="0" u="none" strike="noStrike">
                        <a:solidFill>
                          <a:srgbClr val="000000"/>
                        </a:solidFill>
                        <a:effectLst/>
                        <a:latin typeface="Calibri" panose="020F0502020204030204" pitchFamily="34" charset="0"/>
                      </a:endParaRPr>
                    </a:p>
                  </a:txBody>
                  <a:tcPr marL="7084" marR="7084" marT="7084" marB="0" anchor="b"/>
                </a:tc>
                <a:tc>
                  <a:txBody>
                    <a:bodyPr/>
                    <a:lstStyle/>
                    <a:p>
                      <a:pPr algn="ctr" fontAlgn="b"/>
                      <a:r>
                        <a:rPr lang="ru-RU" sz="1000" u="none" strike="noStrike">
                          <a:effectLst/>
                        </a:rPr>
                        <a:t>$374</a:t>
                      </a:r>
                      <a:endParaRPr lang="ru-RU" sz="1000" b="0" i="0" u="none" strike="noStrike">
                        <a:solidFill>
                          <a:srgbClr val="000000"/>
                        </a:solidFill>
                        <a:effectLst/>
                        <a:latin typeface="Calibri" panose="020F0502020204030204" pitchFamily="34" charset="0"/>
                      </a:endParaRPr>
                    </a:p>
                  </a:txBody>
                  <a:tcPr marL="7084" marR="7084" marT="7084" marB="0" anchor="b"/>
                </a:tc>
                <a:tc>
                  <a:txBody>
                    <a:bodyPr/>
                    <a:lstStyle/>
                    <a:p>
                      <a:pPr algn="ctr" fontAlgn="b"/>
                      <a:r>
                        <a:rPr lang="ru-RU" sz="1000" u="none" strike="noStrike">
                          <a:effectLst/>
                        </a:rPr>
                        <a:t>$270</a:t>
                      </a:r>
                      <a:endParaRPr lang="ru-RU" sz="1000" b="0" i="0" u="none" strike="noStrike">
                        <a:solidFill>
                          <a:srgbClr val="000000"/>
                        </a:solidFill>
                        <a:effectLst/>
                        <a:latin typeface="Calibri" panose="020F0502020204030204" pitchFamily="34" charset="0"/>
                      </a:endParaRPr>
                    </a:p>
                  </a:txBody>
                  <a:tcPr marL="7084" marR="7084" marT="7084" marB="0" anchor="b"/>
                </a:tc>
                <a:tc>
                  <a:txBody>
                    <a:bodyPr/>
                    <a:lstStyle/>
                    <a:p>
                      <a:pPr algn="ctr" fontAlgn="b"/>
                      <a:r>
                        <a:rPr lang="ru-RU" sz="1000" u="none" strike="noStrike">
                          <a:effectLst/>
                        </a:rPr>
                        <a:t>$225</a:t>
                      </a:r>
                      <a:endParaRPr lang="ru-RU" sz="1000" b="0" i="0" u="none" strike="noStrike">
                        <a:solidFill>
                          <a:srgbClr val="000000"/>
                        </a:solidFill>
                        <a:effectLst/>
                        <a:latin typeface="Calibri" panose="020F0502020204030204" pitchFamily="34" charset="0"/>
                      </a:endParaRPr>
                    </a:p>
                  </a:txBody>
                  <a:tcPr marL="7084" marR="7084" marT="7084" marB="0" anchor="b"/>
                </a:tc>
                <a:tc>
                  <a:txBody>
                    <a:bodyPr/>
                    <a:lstStyle/>
                    <a:p>
                      <a:pPr algn="ctr" fontAlgn="b"/>
                      <a:r>
                        <a:rPr lang="ru-RU" sz="1000" u="none" strike="noStrike">
                          <a:effectLst/>
                        </a:rPr>
                        <a:t>$338</a:t>
                      </a:r>
                      <a:endParaRPr lang="ru-RU" sz="1000" b="0" i="0" u="none" strike="noStrike">
                        <a:solidFill>
                          <a:srgbClr val="000000"/>
                        </a:solidFill>
                        <a:effectLst/>
                        <a:latin typeface="Calibri" panose="020F0502020204030204" pitchFamily="34" charset="0"/>
                      </a:endParaRPr>
                    </a:p>
                  </a:txBody>
                  <a:tcPr marL="7084" marR="7084" marT="7084" marB="0" anchor="b"/>
                </a:tc>
                <a:tc>
                  <a:txBody>
                    <a:bodyPr/>
                    <a:lstStyle/>
                    <a:p>
                      <a:pPr algn="ctr" fontAlgn="b"/>
                      <a:r>
                        <a:rPr lang="ru-RU" sz="1000" u="none" strike="noStrike">
                          <a:effectLst/>
                        </a:rPr>
                        <a:t>$285</a:t>
                      </a:r>
                      <a:endParaRPr lang="ru-RU" sz="1000" b="0" i="0" u="none" strike="noStrike">
                        <a:solidFill>
                          <a:srgbClr val="000000"/>
                        </a:solidFill>
                        <a:effectLst/>
                        <a:latin typeface="Calibri" panose="020F0502020204030204" pitchFamily="34" charset="0"/>
                      </a:endParaRPr>
                    </a:p>
                  </a:txBody>
                  <a:tcPr marL="7084" marR="7084" marT="7084" marB="0" anchor="b"/>
                </a:tc>
                <a:tc>
                  <a:txBody>
                    <a:bodyPr/>
                    <a:lstStyle/>
                    <a:p>
                      <a:pPr algn="ctr" fontAlgn="b"/>
                      <a:r>
                        <a:rPr lang="ru-RU" sz="1000" u="none" strike="noStrike">
                          <a:effectLst/>
                        </a:rPr>
                        <a:t>$3 829</a:t>
                      </a:r>
                      <a:endParaRPr lang="ru-RU" sz="1000" b="0" i="0" u="none" strike="noStrike">
                        <a:solidFill>
                          <a:srgbClr val="000000"/>
                        </a:solidFill>
                        <a:effectLst/>
                        <a:latin typeface="Calibri" panose="020F0502020204030204" pitchFamily="34" charset="0"/>
                      </a:endParaRPr>
                    </a:p>
                  </a:txBody>
                  <a:tcPr marL="7084" marR="7084" marT="7084" marB="0" anchor="b"/>
                </a:tc>
                <a:tc>
                  <a:txBody>
                    <a:bodyPr/>
                    <a:lstStyle/>
                    <a:p>
                      <a:pPr algn="ctr" fontAlgn="b"/>
                      <a:r>
                        <a:rPr lang="ru-RU" sz="1000" u="none" strike="noStrike">
                          <a:effectLst/>
                        </a:rPr>
                        <a:t>$2 297</a:t>
                      </a:r>
                      <a:endParaRPr lang="ru-RU" sz="1000" b="0" i="0" u="none" strike="noStrike">
                        <a:solidFill>
                          <a:srgbClr val="000000"/>
                        </a:solidFill>
                        <a:effectLst/>
                        <a:latin typeface="Calibri" panose="020F0502020204030204" pitchFamily="34" charset="0"/>
                      </a:endParaRPr>
                    </a:p>
                  </a:txBody>
                  <a:tcPr marL="7084" marR="7084" marT="7084" marB="0" anchor="b"/>
                </a:tc>
                <a:tc>
                  <a:txBody>
                    <a:bodyPr/>
                    <a:lstStyle/>
                    <a:p>
                      <a:pPr algn="ctr" fontAlgn="b"/>
                      <a:r>
                        <a:rPr lang="ru-RU" sz="1000" u="none" strike="noStrike">
                          <a:effectLst/>
                        </a:rPr>
                        <a:t>$450</a:t>
                      </a:r>
                      <a:endParaRPr lang="ru-RU" sz="1000" b="0" i="0" u="none" strike="noStrike">
                        <a:solidFill>
                          <a:srgbClr val="000000"/>
                        </a:solidFill>
                        <a:effectLst/>
                        <a:latin typeface="Calibri" panose="020F0502020204030204" pitchFamily="34" charset="0"/>
                      </a:endParaRPr>
                    </a:p>
                  </a:txBody>
                  <a:tcPr marL="7084" marR="7084" marT="7084" marB="0" anchor="b"/>
                </a:tc>
                <a:tc>
                  <a:txBody>
                    <a:bodyPr/>
                    <a:lstStyle/>
                    <a:p>
                      <a:pPr algn="ctr" fontAlgn="b"/>
                      <a:r>
                        <a:rPr lang="ru-RU" sz="1000" u="none" strike="noStrike">
                          <a:effectLst/>
                        </a:rPr>
                        <a:t>$315</a:t>
                      </a:r>
                      <a:endParaRPr lang="ru-RU" sz="1000" b="0" i="0" u="none" strike="noStrike">
                        <a:solidFill>
                          <a:srgbClr val="000000"/>
                        </a:solidFill>
                        <a:effectLst/>
                        <a:latin typeface="Calibri" panose="020F0502020204030204" pitchFamily="34" charset="0"/>
                      </a:endParaRPr>
                    </a:p>
                  </a:txBody>
                  <a:tcPr marL="7084" marR="7084" marT="7084" marB="0" anchor="b"/>
                </a:tc>
                <a:tc>
                  <a:txBody>
                    <a:bodyPr/>
                    <a:lstStyle/>
                    <a:p>
                      <a:pPr algn="ctr" fontAlgn="b"/>
                      <a:r>
                        <a:rPr lang="ru-RU" sz="1000" u="none" strike="noStrike">
                          <a:effectLst/>
                        </a:rPr>
                        <a:t>$216</a:t>
                      </a:r>
                      <a:endParaRPr lang="ru-RU" sz="1000" b="0" i="0" u="none" strike="noStrike">
                        <a:solidFill>
                          <a:srgbClr val="000000"/>
                        </a:solidFill>
                        <a:effectLst/>
                        <a:latin typeface="Calibri" panose="020F0502020204030204" pitchFamily="34" charset="0"/>
                      </a:endParaRPr>
                    </a:p>
                  </a:txBody>
                  <a:tcPr marL="7084" marR="7084" marT="7084" marB="0" anchor="b"/>
                </a:tc>
                <a:tc>
                  <a:txBody>
                    <a:bodyPr/>
                    <a:lstStyle/>
                    <a:p>
                      <a:pPr algn="ctr" fontAlgn="b"/>
                      <a:r>
                        <a:rPr lang="ru-RU" sz="1000" u="none" strike="noStrike">
                          <a:effectLst/>
                        </a:rPr>
                        <a:t>$720</a:t>
                      </a:r>
                      <a:endParaRPr lang="ru-RU" sz="1000" b="0" i="0" u="none" strike="noStrike">
                        <a:solidFill>
                          <a:srgbClr val="000000"/>
                        </a:solidFill>
                        <a:effectLst/>
                        <a:latin typeface="Calibri" panose="020F0502020204030204" pitchFamily="34" charset="0"/>
                      </a:endParaRPr>
                    </a:p>
                  </a:txBody>
                  <a:tcPr marL="7084" marR="7084" marT="7084" marB="0" anchor="b"/>
                </a:tc>
                <a:tc>
                  <a:txBody>
                    <a:bodyPr/>
                    <a:lstStyle/>
                    <a:p>
                      <a:pPr algn="ctr" fontAlgn="b"/>
                      <a:r>
                        <a:rPr lang="ru-RU" sz="1000" u="none" strike="noStrike">
                          <a:effectLst/>
                        </a:rPr>
                        <a:t>$283</a:t>
                      </a:r>
                      <a:endParaRPr lang="ru-RU" sz="1000" b="0" i="0" u="none" strike="noStrike">
                        <a:solidFill>
                          <a:srgbClr val="000000"/>
                        </a:solidFill>
                        <a:effectLst/>
                        <a:latin typeface="Calibri" panose="020F0502020204030204" pitchFamily="34" charset="0"/>
                      </a:endParaRPr>
                    </a:p>
                  </a:txBody>
                  <a:tcPr marL="7084" marR="7084" marT="7084" marB="0" anchor="b"/>
                </a:tc>
                <a:extLst>
                  <a:ext uri="{0D108BD9-81ED-4DB2-BD59-A6C34878D82A}">
                    <a16:rowId xmlns:a16="http://schemas.microsoft.com/office/drawing/2014/main" val="1839606926"/>
                  </a:ext>
                </a:extLst>
              </a:tr>
              <a:tr h="200594">
                <a:tc>
                  <a:txBody>
                    <a:bodyPr/>
                    <a:lstStyle/>
                    <a:p>
                      <a:pPr algn="ctr" fontAlgn="b"/>
                      <a:r>
                        <a:rPr lang="en-US" sz="1100" b="1" i="0" u="none" strike="noStrike" dirty="0">
                          <a:solidFill>
                            <a:srgbClr val="000000"/>
                          </a:solidFill>
                          <a:effectLst/>
                          <a:latin typeface="Calibri" panose="020F0502020204030204" pitchFamily="34" charset="0"/>
                        </a:rPr>
                        <a:t>PH</a:t>
                      </a:r>
                    </a:p>
                  </a:txBody>
                  <a:tcPr marL="7620" marR="7620" marT="7620" marB="0" anchor="b"/>
                </a:tc>
                <a:tc>
                  <a:txBody>
                    <a:bodyPr/>
                    <a:lstStyle/>
                    <a:p>
                      <a:pPr algn="ctr" fontAlgn="b"/>
                      <a:r>
                        <a:rPr lang="en-US" sz="1000" u="none" strike="noStrike">
                          <a:effectLst/>
                        </a:rPr>
                        <a:t>na</a:t>
                      </a:r>
                      <a:endParaRPr lang="en-US" sz="1000" b="0" i="0" u="none" strike="noStrike">
                        <a:solidFill>
                          <a:srgbClr val="000000"/>
                        </a:solidFill>
                        <a:effectLst/>
                        <a:latin typeface="Calibri" panose="020F0502020204030204" pitchFamily="34" charset="0"/>
                      </a:endParaRPr>
                    </a:p>
                  </a:txBody>
                  <a:tcPr marL="7084" marR="7084" marT="7084" marB="0" anchor="b"/>
                </a:tc>
                <a:tc>
                  <a:txBody>
                    <a:bodyPr/>
                    <a:lstStyle/>
                    <a:p>
                      <a:pPr algn="ctr" fontAlgn="b"/>
                      <a:r>
                        <a:rPr lang="ru-RU" sz="1000" u="none" strike="noStrike">
                          <a:effectLst/>
                        </a:rPr>
                        <a:t>$533</a:t>
                      </a:r>
                      <a:endParaRPr lang="ru-RU" sz="1000" b="0" i="0" u="none" strike="noStrike">
                        <a:solidFill>
                          <a:srgbClr val="000000"/>
                        </a:solidFill>
                        <a:effectLst/>
                        <a:latin typeface="Calibri" panose="020F0502020204030204" pitchFamily="34" charset="0"/>
                      </a:endParaRPr>
                    </a:p>
                  </a:txBody>
                  <a:tcPr marL="7084" marR="7084" marT="7084" marB="0" anchor="b"/>
                </a:tc>
                <a:tc>
                  <a:txBody>
                    <a:bodyPr/>
                    <a:lstStyle/>
                    <a:p>
                      <a:pPr algn="ctr" fontAlgn="b"/>
                      <a:r>
                        <a:rPr lang="ru-RU" sz="1000" u="none" strike="noStrike">
                          <a:effectLst/>
                        </a:rPr>
                        <a:t>$277</a:t>
                      </a:r>
                      <a:endParaRPr lang="ru-RU" sz="1000" b="0" i="0" u="none" strike="noStrike">
                        <a:solidFill>
                          <a:srgbClr val="000000"/>
                        </a:solidFill>
                        <a:effectLst/>
                        <a:latin typeface="Calibri" panose="020F0502020204030204" pitchFamily="34" charset="0"/>
                      </a:endParaRPr>
                    </a:p>
                  </a:txBody>
                  <a:tcPr marL="7084" marR="7084" marT="7084" marB="0" anchor="b"/>
                </a:tc>
                <a:tc>
                  <a:txBody>
                    <a:bodyPr/>
                    <a:lstStyle/>
                    <a:p>
                      <a:pPr algn="ctr" fontAlgn="b"/>
                      <a:r>
                        <a:rPr lang="en-US" sz="1000" u="none" strike="noStrike">
                          <a:effectLst/>
                        </a:rPr>
                        <a:t>na</a:t>
                      </a:r>
                      <a:endParaRPr lang="en-US" sz="1000" b="0" i="0" u="none" strike="noStrike">
                        <a:solidFill>
                          <a:srgbClr val="000000"/>
                        </a:solidFill>
                        <a:effectLst/>
                        <a:latin typeface="Calibri" panose="020F0502020204030204" pitchFamily="34" charset="0"/>
                      </a:endParaRPr>
                    </a:p>
                  </a:txBody>
                  <a:tcPr marL="7084" marR="7084" marT="7084" marB="0" anchor="b"/>
                </a:tc>
                <a:tc>
                  <a:txBody>
                    <a:bodyPr/>
                    <a:lstStyle/>
                    <a:p>
                      <a:pPr algn="ctr" fontAlgn="b"/>
                      <a:r>
                        <a:rPr lang="en-US" sz="1000" u="none" strike="noStrike">
                          <a:effectLst/>
                        </a:rPr>
                        <a:t>na</a:t>
                      </a:r>
                      <a:endParaRPr lang="en-US" sz="1000" b="0" i="0" u="none" strike="noStrike">
                        <a:solidFill>
                          <a:srgbClr val="000000"/>
                        </a:solidFill>
                        <a:effectLst/>
                        <a:latin typeface="Calibri" panose="020F0502020204030204" pitchFamily="34" charset="0"/>
                      </a:endParaRPr>
                    </a:p>
                  </a:txBody>
                  <a:tcPr marL="7084" marR="7084" marT="7084" marB="0" anchor="b"/>
                </a:tc>
                <a:tc>
                  <a:txBody>
                    <a:bodyPr/>
                    <a:lstStyle/>
                    <a:p>
                      <a:pPr algn="ctr" fontAlgn="b"/>
                      <a:r>
                        <a:rPr lang="ru-RU" sz="1000" u="none" strike="noStrike">
                          <a:effectLst/>
                        </a:rPr>
                        <a:t>$288</a:t>
                      </a:r>
                      <a:endParaRPr lang="ru-RU" sz="1000" b="0" i="0" u="none" strike="noStrike">
                        <a:solidFill>
                          <a:srgbClr val="000000"/>
                        </a:solidFill>
                        <a:effectLst/>
                        <a:latin typeface="Calibri" panose="020F0502020204030204" pitchFamily="34" charset="0"/>
                      </a:endParaRPr>
                    </a:p>
                  </a:txBody>
                  <a:tcPr marL="7084" marR="7084" marT="7084" marB="0" anchor="b"/>
                </a:tc>
                <a:tc>
                  <a:txBody>
                    <a:bodyPr/>
                    <a:lstStyle/>
                    <a:p>
                      <a:pPr algn="ctr" fontAlgn="b"/>
                      <a:r>
                        <a:rPr lang="en-US" sz="1000" u="none" strike="noStrike">
                          <a:effectLst/>
                        </a:rPr>
                        <a:t>na</a:t>
                      </a:r>
                      <a:endParaRPr lang="en-US" sz="1000" b="0" i="0" u="none" strike="noStrike">
                        <a:solidFill>
                          <a:srgbClr val="000000"/>
                        </a:solidFill>
                        <a:effectLst/>
                        <a:latin typeface="Calibri" panose="020F0502020204030204" pitchFamily="34" charset="0"/>
                      </a:endParaRPr>
                    </a:p>
                  </a:txBody>
                  <a:tcPr marL="7084" marR="7084" marT="7084" marB="0" anchor="b"/>
                </a:tc>
                <a:tc>
                  <a:txBody>
                    <a:bodyPr/>
                    <a:lstStyle/>
                    <a:p>
                      <a:pPr algn="ctr" fontAlgn="b"/>
                      <a:r>
                        <a:rPr lang="ru-RU" sz="1000" u="none" strike="noStrike">
                          <a:effectLst/>
                        </a:rPr>
                        <a:t>$1 707</a:t>
                      </a:r>
                      <a:endParaRPr lang="ru-RU" sz="1000" b="0" i="0" u="none" strike="noStrike">
                        <a:solidFill>
                          <a:srgbClr val="000000"/>
                        </a:solidFill>
                        <a:effectLst/>
                        <a:latin typeface="Calibri" panose="020F0502020204030204" pitchFamily="34" charset="0"/>
                      </a:endParaRPr>
                    </a:p>
                  </a:txBody>
                  <a:tcPr marL="7084" marR="7084" marT="7084" marB="0" anchor="b"/>
                </a:tc>
                <a:tc>
                  <a:txBody>
                    <a:bodyPr/>
                    <a:lstStyle/>
                    <a:p>
                      <a:pPr algn="ctr" fontAlgn="b"/>
                      <a:r>
                        <a:rPr lang="en-US" sz="1000" u="none" strike="noStrike">
                          <a:effectLst/>
                        </a:rPr>
                        <a:t>na</a:t>
                      </a:r>
                      <a:endParaRPr lang="en-US" sz="1000" b="0" i="0" u="none" strike="noStrike">
                        <a:solidFill>
                          <a:srgbClr val="000000"/>
                        </a:solidFill>
                        <a:effectLst/>
                        <a:latin typeface="Calibri" panose="020F0502020204030204" pitchFamily="34" charset="0"/>
                      </a:endParaRPr>
                    </a:p>
                  </a:txBody>
                  <a:tcPr marL="7084" marR="7084" marT="7084" marB="0" anchor="b"/>
                </a:tc>
                <a:tc>
                  <a:txBody>
                    <a:bodyPr/>
                    <a:lstStyle/>
                    <a:p>
                      <a:pPr algn="ctr" fontAlgn="b"/>
                      <a:r>
                        <a:rPr lang="en-US" sz="1000" u="none" strike="noStrike">
                          <a:effectLst/>
                        </a:rPr>
                        <a:t>na</a:t>
                      </a:r>
                      <a:endParaRPr lang="en-US" sz="1000" b="0" i="0" u="none" strike="noStrike">
                        <a:solidFill>
                          <a:srgbClr val="000000"/>
                        </a:solidFill>
                        <a:effectLst/>
                        <a:latin typeface="Calibri" panose="020F0502020204030204" pitchFamily="34" charset="0"/>
                      </a:endParaRPr>
                    </a:p>
                  </a:txBody>
                  <a:tcPr marL="7084" marR="7084" marT="7084" marB="0" anchor="b"/>
                </a:tc>
                <a:tc>
                  <a:txBody>
                    <a:bodyPr/>
                    <a:lstStyle/>
                    <a:p>
                      <a:pPr algn="ctr" fontAlgn="b"/>
                      <a:r>
                        <a:rPr lang="ru-RU" sz="1000" u="none" strike="noStrike">
                          <a:effectLst/>
                        </a:rPr>
                        <a:t>$277</a:t>
                      </a:r>
                      <a:endParaRPr lang="ru-RU" sz="1000" b="0" i="0" u="none" strike="noStrike">
                        <a:solidFill>
                          <a:srgbClr val="000000"/>
                        </a:solidFill>
                        <a:effectLst/>
                        <a:latin typeface="Calibri" panose="020F0502020204030204" pitchFamily="34" charset="0"/>
                      </a:endParaRPr>
                    </a:p>
                  </a:txBody>
                  <a:tcPr marL="7084" marR="7084" marT="7084" marB="0" anchor="b"/>
                </a:tc>
                <a:tc>
                  <a:txBody>
                    <a:bodyPr/>
                    <a:lstStyle/>
                    <a:p>
                      <a:pPr algn="ctr" fontAlgn="b"/>
                      <a:r>
                        <a:rPr lang="ru-RU" sz="1000" u="none" strike="noStrike">
                          <a:effectLst/>
                        </a:rPr>
                        <a:t>$512</a:t>
                      </a:r>
                      <a:endParaRPr lang="ru-RU" sz="1000" b="0" i="0" u="none" strike="noStrike">
                        <a:solidFill>
                          <a:srgbClr val="000000"/>
                        </a:solidFill>
                        <a:effectLst/>
                        <a:latin typeface="Calibri" panose="020F0502020204030204" pitchFamily="34" charset="0"/>
                      </a:endParaRPr>
                    </a:p>
                  </a:txBody>
                  <a:tcPr marL="7084" marR="7084" marT="7084" marB="0" anchor="b"/>
                </a:tc>
                <a:tc>
                  <a:txBody>
                    <a:bodyPr/>
                    <a:lstStyle/>
                    <a:p>
                      <a:pPr algn="ctr" fontAlgn="b"/>
                      <a:r>
                        <a:rPr lang="ru-RU" sz="1000" u="none" strike="noStrike">
                          <a:effectLst/>
                        </a:rPr>
                        <a:t>$288</a:t>
                      </a:r>
                      <a:endParaRPr lang="ru-RU" sz="1000" b="0" i="0" u="none" strike="noStrike">
                        <a:solidFill>
                          <a:srgbClr val="000000"/>
                        </a:solidFill>
                        <a:effectLst/>
                        <a:latin typeface="Calibri" panose="020F0502020204030204" pitchFamily="34" charset="0"/>
                      </a:endParaRPr>
                    </a:p>
                  </a:txBody>
                  <a:tcPr marL="7084" marR="7084" marT="7084" marB="0" anchor="b"/>
                </a:tc>
                <a:extLst>
                  <a:ext uri="{0D108BD9-81ED-4DB2-BD59-A6C34878D82A}">
                    <a16:rowId xmlns:a16="http://schemas.microsoft.com/office/drawing/2014/main" val="888343001"/>
                  </a:ext>
                </a:extLst>
              </a:tr>
              <a:tr h="200594">
                <a:tc>
                  <a:txBody>
                    <a:bodyPr/>
                    <a:lstStyle/>
                    <a:p>
                      <a:pPr algn="ctr" fontAlgn="b"/>
                      <a:r>
                        <a:rPr lang="en-US" sz="1100" b="1" i="0" u="none" strike="noStrike">
                          <a:solidFill>
                            <a:srgbClr val="000000"/>
                          </a:solidFill>
                          <a:effectLst/>
                          <a:latin typeface="Calibri" panose="020F0502020204030204" pitchFamily="34" charset="0"/>
                        </a:rPr>
                        <a:t>ID</a:t>
                      </a:r>
                    </a:p>
                  </a:txBody>
                  <a:tcPr marL="7620" marR="7620" marT="7620" marB="0" anchor="b"/>
                </a:tc>
                <a:tc>
                  <a:txBody>
                    <a:bodyPr/>
                    <a:lstStyle/>
                    <a:p>
                      <a:pPr algn="ctr" fontAlgn="b"/>
                      <a:r>
                        <a:rPr lang="en-US" sz="1000" u="none" strike="noStrike">
                          <a:effectLst/>
                        </a:rPr>
                        <a:t>na</a:t>
                      </a:r>
                      <a:endParaRPr lang="en-US" sz="1000" b="0" i="0" u="none" strike="noStrike">
                        <a:solidFill>
                          <a:srgbClr val="000000"/>
                        </a:solidFill>
                        <a:effectLst/>
                        <a:latin typeface="Calibri" panose="020F0502020204030204" pitchFamily="34" charset="0"/>
                      </a:endParaRPr>
                    </a:p>
                  </a:txBody>
                  <a:tcPr marL="7084" marR="7084" marT="7084" marB="0" anchor="b"/>
                </a:tc>
                <a:tc>
                  <a:txBody>
                    <a:bodyPr/>
                    <a:lstStyle/>
                    <a:p>
                      <a:pPr algn="ctr" fontAlgn="b"/>
                      <a:r>
                        <a:rPr lang="ru-RU" sz="1000" u="none" strike="noStrike">
                          <a:effectLst/>
                        </a:rPr>
                        <a:t>$526</a:t>
                      </a:r>
                      <a:endParaRPr lang="ru-RU" sz="1000" b="0" i="0" u="none" strike="noStrike">
                        <a:solidFill>
                          <a:srgbClr val="000000"/>
                        </a:solidFill>
                        <a:effectLst/>
                        <a:latin typeface="Calibri" panose="020F0502020204030204" pitchFamily="34" charset="0"/>
                      </a:endParaRPr>
                    </a:p>
                  </a:txBody>
                  <a:tcPr marL="7084" marR="7084" marT="7084" marB="0" anchor="b"/>
                </a:tc>
                <a:tc>
                  <a:txBody>
                    <a:bodyPr/>
                    <a:lstStyle/>
                    <a:p>
                      <a:pPr algn="ctr" fontAlgn="b"/>
                      <a:r>
                        <a:rPr lang="ru-RU" sz="1000" u="none" strike="noStrike">
                          <a:effectLst/>
                        </a:rPr>
                        <a:t>$368</a:t>
                      </a:r>
                      <a:endParaRPr lang="ru-RU" sz="1000" b="0" i="0" u="none" strike="noStrike">
                        <a:solidFill>
                          <a:srgbClr val="000000"/>
                        </a:solidFill>
                        <a:effectLst/>
                        <a:latin typeface="Calibri" panose="020F0502020204030204" pitchFamily="34" charset="0"/>
                      </a:endParaRPr>
                    </a:p>
                  </a:txBody>
                  <a:tcPr marL="7084" marR="7084" marT="7084" marB="0" anchor="b"/>
                </a:tc>
                <a:tc>
                  <a:txBody>
                    <a:bodyPr/>
                    <a:lstStyle/>
                    <a:p>
                      <a:pPr algn="ctr" fontAlgn="b"/>
                      <a:r>
                        <a:rPr lang="en-US" sz="1000" u="none" strike="noStrike">
                          <a:effectLst/>
                        </a:rPr>
                        <a:t>na</a:t>
                      </a:r>
                      <a:endParaRPr lang="en-US" sz="1000" b="0" i="0" u="none" strike="noStrike">
                        <a:solidFill>
                          <a:srgbClr val="000000"/>
                        </a:solidFill>
                        <a:effectLst/>
                        <a:latin typeface="Calibri" panose="020F0502020204030204" pitchFamily="34" charset="0"/>
                      </a:endParaRPr>
                    </a:p>
                  </a:txBody>
                  <a:tcPr marL="7084" marR="7084" marT="7084" marB="0" anchor="b"/>
                </a:tc>
                <a:tc>
                  <a:txBody>
                    <a:bodyPr/>
                    <a:lstStyle/>
                    <a:p>
                      <a:pPr algn="ctr" fontAlgn="b"/>
                      <a:r>
                        <a:rPr lang="en-US" sz="1000" u="none" strike="noStrike">
                          <a:effectLst/>
                        </a:rPr>
                        <a:t>na</a:t>
                      </a:r>
                      <a:endParaRPr lang="en-US" sz="1000" b="0" i="0" u="none" strike="noStrike">
                        <a:solidFill>
                          <a:srgbClr val="000000"/>
                        </a:solidFill>
                        <a:effectLst/>
                        <a:latin typeface="Calibri" panose="020F0502020204030204" pitchFamily="34" charset="0"/>
                      </a:endParaRPr>
                    </a:p>
                  </a:txBody>
                  <a:tcPr marL="7084" marR="7084" marT="7084" marB="0" anchor="b"/>
                </a:tc>
                <a:tc>
                  <a:txBody>
                    <a:bodyPr/>
                    <a:lstStyle/>
                    <a:p>
                      <a:pPr algn="ctr" fontAlgn="b"/>
                      <a:r>
                        <a:rPr lang="en-US" sz="1000" u="none" strike="noStrike">
                          <a:effectLst/>
                        </a:rPr>
                        <a:t>na</a:t>
                      </a:r>
                      <a:endParaRPr lang="en-US" sz="1000" b="0" i="0" u="none" strike="noStrike">
                        <a:solidFill>
                          <a:srgbClr val="000000"/>
                        </a:solidFill>
                        <a:effectLst/>
                        <a:latin typeface="Calibri" panose="020F0502020204030204" pitchFamily="34" charset="0"/>
                      </a:endParaRPr>
                    </a:p>
                  </a:txBody>
                  <a:tcPr marL="7084" marR="7084" marT="7084" marB="0" anchor="b"/>
                </a:tc>
                <a:tc>
                  <a:txBody>
                    <a:bodyPr/>
                    <a:lstStyle/>
                    <a:p>
                      <a:pPr algn="ctr" fontAlgn="b"/>
                      <a:r>
                        <a:rPr lang="ru-RU" sz="1000" u="none" strike="noStrike">
                          <a:effectLst/>
                        </a:rPr>
                        <a:t>$3 910</a:t>
                      </a:r>
                      <a:endParaRPr lang="ru-RU" sz="1000" b="0" i="0" u="none" strike="noStrike">
                        <a:solidFill>
                          <a:srgbClr val="000000"/>
                        </a:solidFill>
                        <a:effectLst/>
                        <a:latin typeface="Calibri" panose="020F0502020204030204" pitchFamily="34" charset="0"/>
                      </a:endParaRPr>
                    </a:p>
                  </a:txBody>
                  <a:tcPr marL="7084" marR="7084" marT="7084" marB="0" anchor="b"/>
                </a:tc>
                <a:tc>
                  <a:txBody>
                    <a:bodyPr/>
                    <a:lstStyle/>
                    <a:p>
                      <a:pPr algn="ctr" fontAlgn="b"/>
                      <a:r>
                        <a:rPr lang="ru-RU" sz="1000" u="none" strike="noStrike">
                          <a:effectLst/>
                        </a:rPr>
                        <a:t>$1 654</a:t>
                      </a:r>
                      <a:endParaRPr lang="ru-RU" sz="1000" b="0" i="0" u="none" strike="noStrike">
                        <a:solidFill>
                          <a:srgbClr val="000000"/>
                        </a:solidFill>
                        <a:effectLst/>
                        <a:latin typeface="Calibri" panose="020F0502020204030204" pitchFamily="34" charset="0"/>
                      </a:endParaRPr>
                    </a:p>
                  </a:txBody>
                  <a:tcPr marL="7084" marR="7084" marT="7084" marB="0" anchor="b"/>
                </a:tc>
                <a:tc>
                  <a:txBody>
                    <a:bodyPr/>
                    <a:lstStyle/>
                    <a:p>
                      <a:pPr algn="ctr" fontAlgn="b"/>
                      <a:r>
                        <a:rPr lang="ru-RU" sz="1000" u="none" strike="noStrike">
                          <a:effectLst/>
                        </a:rPr>
                        <a:t>$677</a:t>
                      </a:r>
                      <a:endParaRPr lang="ru-RU" sz="1000" b="0" i="0" u="none" strike="noStrike">
                        <a:solidFill>
                          <a:srgbClr val="000000"/>
                        </a:solidFill>
                        <a:effectLst/>
                        <a:latin typeface="Calibri" panose="020F0502020204030204" pitchFamily="34" charset="0"/>
                      </a:endParaRPr>
                    </a:p>
                  </a:txBody>
                  <a:tcPr marL="7084" marR="7084" marT="7084" marB="0" anchor="b"/>
                </a:tc>
                <a:tc>
                  <a:txBody>
                    <a:bodyPr/>
                    <a:lstStyle/>
                    <a:p>
                      <a:pPr algn="ctr" fontAlgn="b"/>
                      <a:r>
                        <a:rPr lang="ru-RU" sz="1000" u="none" strike="noStrike">
                          <a:effectLst/>
                        </a:rPr>
                        <a:t>$375</a:t>
                      </a:r>
                      <a:endParaRPr lang="ru-RU" sz="1000" b="0" i="0" u="none" strike="noStrike">
                        <a:solidFill>
                          <a:srgbClr val="000000"/>
                        </a:solidFill>
                        <a:effectLst/>
                        <a:latin typeface="Calibri" panose="020F0502020204030204" pitchFamily="34" charset="0"/>
                      </a:endParaRPr>
                    </a:p>
                  </a:txBody>
                  <a:tcPr marL="7084" marR="7084" marT="7084" marB="0" anchor="b"/>
                </a:tc>
                <a:tc>
                  <a:txBody>
                    <a:bodyPr/>
                    <a:lstStyle/>
                    <a:p>
                      <a:pPr algn="ctr" fontAlgn="b"/>
                      <a:r>
                        <a:rPr lang="ru-RU" sz="1000" u="none" strike="noStrike">
                          <a:effectLst/>
                        </a:rPr>
                        <a:t>$301</a:t>
                      </a:r>
                      <a:endParaRPr lang="ru-RU" sz="1000" b="0" i="0" u="none" strike="noStrike">
                        <a:solidFill>
                          <a:srgbClr val="000000"/>
                        </a:solidFill>
                        <a:effectLst/>
                        <a:latin typeface="Calibri" panose="020F0502020204030204" pitchFamily="34" charset="0"/>
                      </a:endParaRPr>
                    </a:p>
                  </a:txBody>
                  <a:tcPr marL="7084" marR="7084" marT="7084" marB="0" anchor="b"/>
                </a:tc>
                <a:tc>
                  <a:txBody>
                    <a:bodyPr/>
                    <a:lstStyle/>
                    <a:p>
                      <a:pPr algn="ctr" fontAlgn="b"/>
                      <a:r>
                        <a:rPr lang="ru-RU" sz="1000" u="none" strike="noStrike">
                          <a:effectLst/>
                        </a:rPr>
                        <a:t>$508</a:t>
                      </a:r>
                      <a:endParaRPr lang="ru-RU" sz="1000" b="0" i="0" u="none" strike="noStrike">
                        <a:solidFill>
                          <a:srgbClr val="000000"/>
                        </a:solidFill>
                        <a:effectLst/>
                        <a:latin typeface="Calibri" panose="020F0502020204030204" pitchFamily="34" charset="0"/>
                      </a:endParaRPr>
                    </a:p>
                  </a:txBody>
                  <a:tcPr marL="7084" marR="7084" marT="7084" marB="0" anchor="b"/>
                </a:tc>
                <a:tc>
                  <a:txBody>
                    <a:bodyPr/>
                    <a:lstStyle/>
                    <a:p>
                      <a:pPr algn="ctr" fontAlgn="b"/>
                      <a:r>
                        <a:rPr lang="ru-RU" sz="1000" u="none" strike="noStrike">
                          <a:effectLst/>
                        </a:rPr>
                        <a:t>$366</a:t>
                      </a:r>
                      <a:endParaRPr lang="ru-RU" sz="1000" b="0" i="0" u="none" strike="noStrike">
                        <a:solidFill>
                          <a:srgbClr val="000000"/>
                        </a:solidFill>
                        <a:effectLst/>
                        <a:latin typeface="Calibri" panose="020F0502020204030204" pitchFamily="34" charset="0"/>
                      </a:endParaRPr>
                    </a:p>
                  </a:txBody>
                  <a:tcPr marL="7084" marR="7084" marT="7084" marB="0" anchor="b"/>
                </a:tc>
                <a:extLst>
                  <a:ext uri="{0D108BD9-81ED-4DB2-BD59-A6C34878D82A}">
                    <a16:rowId xmlns:a16="http://schemas.microsoft.com/office/drawing/2014/main" val="3406830923"/>
                  </a:ext>
                </a:extLst>
              </a:tr>
              <a:tr h="200594">
                <a:tc>
                  <a:txBody>
                    <a:bodyPr/>
                    <a:lstStyle/>
                    <a:p>
                      <a:pPr algn="ctr" fontAlgn="b"/>
                      <a:r>
                        <a:rPr lang="en-US" sz="1100" b="1" i="0" u="none" strike="noStrike" dirty="0">
                          <a:solidFill>
                            <a:srgbClr val="000000"/>
                          </a:solidFill>
                          <a:effectLst/>
                          <a:latin typeface="Calibri" panose="020F0502020204030204" pitchFamily="34" charset="0"/>
                        </a:rPr>
                        <a:t>MY</a:t>
                      </a:r>
                    </a:p>
                  </a:txBody>
                  <a:tcPr marL="7620" marR="7620" marT="7620" marB="0" anchor="b"/>
                </a:tc>
                <a:tc>
                  <a:txBody>
                    <a:bodyPr/>
                    <a:lstStyle/>
                    <a:p>
                      <a:pPr algn="ctr" fontAlgn="b"/>
                      <a:r>
                        <a:rPr lang="en-US" sz="1000" u="none" strike="noStrike">
                          <a:effectLst/>
                        </a:rPr>
                        <a:t>na</a:t>
                      </a:r>
                      <a:endParaRPr lang="en-US" sz="1000" b="0" i="0" u="none" strike="noStrike">
                        <a:solidFill>
                          <a:srgbClr val="000000"/>
                        </a:solidFill>
                        <a:effectLst/>
                        <a:latin typeface="Calibri" panose="020F0502020204030204" pitchFamily="34" charset="0"/>
                      </a:endParaRPr>
                    </a:p>
                  </a:txBody>
                  <a:tcPr marL="7084" marR="7084" marT="7084" marB="0" anchor="b"/>
                </a:tc>
                <a:tc>
                  <a:txBody>
                    <a:bodyPr/>
                    <a:lstStyle/>
                    <a:p>
                      <a:pPr algn="ctr" fontAlgn="b"/>
                      <a:r>
                        <a:rPr lang="en-US" sz="1000" u="none" strike="noStrike">
                          <a:effectLst/>
                        </a:rPr>
                        <a:t>na</a:t>
                      </a:r>
                      <a:endParaRPr lang="en-US" sz="1000" b="0" i="0" u="none" strike="noStrike">
                        <a:solidFill>
                          <a:srgbClr val="000000"/>
                        </a:solidFill>
                        <a:effectLst/>
                        <a:latin typeface="Calibri" panose="020F0502020204030204" pitchFamily="34" charset="0"/>
                      </a:endParaRPr>
                    </a:p>
                  </a:txBody>
                  <a:tcPr marL="7084" marR="7084" marT="7084" marB="0" anchor="b"/>
                </a:tc>
                <a:tc>
                  <a:txBody>
                    <a:bodyPr/>
                    <a:lstStyle/>
                    <a:p>
                      <a:pPr algn="ctr" fontAlgn="b"/>
                      <a:r>
                        <a:rPr lang="ru-RU" sz="1000" u="none" strike="noStrike">
                          <a:effectLst/>
                        </a:rPr>
                        <a:t>$500</a:t>
                      </a:r>
                      <a:endParaRPr lang="ru-RU" sz="1000" b="0" i="0" u="none" strike="noStrike">
                        <a:solidFill>
                          <a:srgbClr val="000000"/>
                        </a:solidFill>
                        <a:effectLst/>
                        <a:latin typeface="Calibri" panose="020F0502020204030204" pitchFamily="34" charset="0"/>
                      </a:endParaRPr>
                    </a:p>
                  </a:txBody>
                  <a:tcPr marL="7084" marR="7084" marT="7084" marB="0" anchor="b"/>
                </a:tc>
                <a:tc>
                  <a:txBody>
                    <a:bodyPr/>
                    <a:lstStyle/>
                    <a:p>
                      <a:pPr algn="ctr" fontAlgn="b"/>
                      <a:r>
                        <a:rPr lang="en-US" sz="1000" u="none" strike="noStrike">
                          <a:effectLst/>
                        </a:rPr>
                        <a:t>na</a:t>
                      </a:r>
                      <a:endParaRPr lang="en-US" sz="1000" b="0" i="0" u="none" strike="noStrike">
                        <a:solidFill>
                          <a:srgbClr val="000000"/>
                        </a:solidFill>
                        <a:effectLst/>
                        <a:latin typeface="Calibri" panose="020F0502020204030204" pitchFamily="34" charset="0"/>
                      </a:endParaRPr>
                    </a:p>
                  </a:txBody>
                  <a:tcPr marL="7084" marR="7084" marT="7084" marB="0" anchor="b"/>
                </a:tc>
                <a:tc>
                  <a:txBody>
                    <a:bodyPr/>
                    <a:lstStyle/>
                    <a:p>
                      <a:pPr algn="ctr" fontAlgn="b"/>
                      <a:r>
                        <a:rPr lang="en-US" sz="1000" u="none" strike="noStrike">
                          <a:effectLst/>
                        </a:rPr>
                        <a:t>na</a:t>
                      </a:r>
                      <a:endParaRPr lang="en-US" sz="1000" b="0" i="0" u="none" strike="noStrike">
                        <a:solidFill>
                          <a:srgbClr val="000000"/>
                        </a:solidFill>
                        <a:effectLst/>
                        <a:latin typeface="Calibri" panose="020F0502020204030204" pitchFamily="34" charset="0"/>
                      </a:endParaRPr>
                    </a:p>
                  </a:txBody>
                  <a:tcPr marL="7084" marR="7084" marT="7084" marB="0" anchor="b"/>
                </a:tc>
                <a:tc>
                  <a:txBody>
                    <a:bodyPr/>
                    <a:lstStyle/>
                    <a:p>
                      <a:pPr algn="ctr" fontAlgn="b"/>
                      <a:r>
                        <a:rPr lang="ru-RU" sz="1000" u="none" strike="noStrike">
                          <a:effectLst/>
                        </a:rPr>
                        <a:t>$458</a:t>
                      </a:r>
                      <a:endParaRPr lang="ru-RU" sz="1000" b="0" i="0" u="none" strike="noStrike">
                        <a:solidFill>
                          <a:srgbClr val="000000"/>
                        </a:solidFill>
                        <a:effectLst/>
                        <a:latin typeface="Calibri" panose="020F0502020204030204" pitchFamily="34" charset="0"/>
                      </a:endParaRPr>
                    </a:p>
                  </a:txBody>
                  <a:tcPr marL="7084" marR="7084" marT="7084" marB="0" anchor="b"/>
                </a:tc>
                <a:tc>
                  <a:txBody>
                    <a:bodyPr/>
                    <a:lstStyle/>
                    <a:p>
                      <a:pPr algn="ctr" fontAlgn="b"/>
                      <a:r>
                        <a:rPr lang="ru-RU" sz="1000" u="none" strike="noStrike">
                          <a:effectLst/>
                        </a:rPr>
                        <a:t>$3 000</a:t>
                      </a:r>
                      <a:endParaRPr lang="ru-RU" sz="1000" b="0" i="0" u="none" strike="noStrike">
                        <a:solidFill>
                          <a:srgbClr val="000000"/>
                        </a:solidFill>
                        <a:effectLst/>
                        <a:latin typeface="Calibri" panose="020F0502020204030204" pitchFamily="34" charset="0"/>
                      </a:endParaRPr>
                    </a:p>
                  </a:txBody>
                  <a:tcPr marL="7084" marR="7084" marT="7084" marB="0" anchor="b"/>
                </a:tc>
                <a:tc>
                  <a:txBody>
                    <a:bodyPr/>
                    <a:lstStyle/>
                    <a:p>
                      <a:pPr algn="ctr" fontAlgn="b"/>
                      <a:r>
                        <a:rPr lang="ru-RU" sz="1000" u="none" strike="noStrike">
                          <a:effectLst/>
                        </a:rPr>
                        <a:t>$2 500</a:t>
                      </a:r>
                      <a:endParaRPr lang="ru-RU" sz="1000" b="0" i="0" u="none" strike="noStrike">
                        <a:solidFill>
                          <a:srgbClr val="000000"/>
                        </a:solidFill>
                        <a:effectLst/>
                        <a:latin typeface="Calibri" panose="020F0502020204030204" pitchFamily="34" charset="0"/>
                      </a:endParaRPr>
                    </a:p>
                  </a:txBody>
                  <a:tcPr marL="7084" marR="7084" marT="7084" marB="0" anchor="b"/>
                </a:tc>
                <a:tc>
                  <a:txBody>
                    <a:bodyPr/>
                    <a:lstStyle/>
                    <a:p>
                      <a:pPr algn="ctr" fontAlgn="b"/>
                      <a:r>
                        <a:rPr lang="en-US" sz="1000" u="none" strike="noStrike">
                          <a:effectLst/>
                        </a:rPr>
                        <a:t>na</a:t>
                      </a:r>
                      <a:endParaRPr lang="en-US" sz="1000" b="0" i="0" u="none" strike="noStrike">
                        <a:solidFill>
                          <a:srgbClr val="000000"/>
                        </a:solidFill>
                        <a:effectLst/>
                        <a:latin typeface="Calibri" panose="020F0502020204030204" pitchFamily="34" charset="0"/>
                      </a:endParaRPr>
                    </a:p>
                  </a:txBody>
                  <a:tcPr marL="7084" marR="7084" marT="7084" marB="0" anchor="b"/>
                </a:tc>
                <a:tc>
                  <a:txBody>
                    <a:bodyPr/>
                    <a:lstStyle/>
                    <a:p>
                      <a:pPr algn="ctr" fontAlgn="b"/>
                      <a:r>
                        <a:rPr lang="en-US" sz="1000" u="none" strike="noStrike">
                          <a:effectLst/>
                        </a:rPr>
                        <a:t>na</a:t>
                      </a:r>
                      <a:endParaRPr lang="en-US" sz="1000" b="0" i="0" u="none" strike="noStrike">
                        <a:solidFill>
                          <a:srgbClr val="000000"/>
                        </a:solidFill>
                        <a:effectLst/>
                        <a:latin typeface="Calibri" panose="020F0502020204030204" pitchFamily="34" charset="0"/>
                      </a:endParaRPr>
                    </a:p>
                  </a:txBody>
                  <a:tcPr marL="7084" marR="7084" marT="7084" marB="0" anchor="b"/>
                </a:tc>
                <a:tc>
                  <a:txBody>
                    <a:bodyPr/>
                    <a:lstStyle/>
                    <a:p>
                      <a:pPr algn="ctr" fontAlgn="b"/>
                      <a:r>
                        <a:rPr lang="en-US" sz="1000" u="none" strike="noStrike">
                          <a:effectLst/>
                        </a:rPr>
                        <a:t>na</a:t>
                      </a:r>
                      <a:endParaRPr lang="en-US" sz="1000" b="0" i="0" u="none" strike="noStrike">
                        <a:solidFill>
                          <a:srgbClr val="000000"/>
                        </a:solidFill>
                        <a:effectLst/>
                        <a:latin typeface="Calibri" panose="020F0502020204030204" pitchFamily="34" charset="0"/>
                      </a:endParaRPr>
                    </a:p>
                  </a:txBody>
                  <a:tcPr marL="7084" marR="7084" marT="7084" marB="0" anchor="b"/>
                </a:tc>
                <a:tc>
                  <a:txBody>
                    <a:bodyPr/>
                    <a:lstStyle/>
                    <a:p>
                      <a:pPr algn="ctr" fontAlgn="b"/>
                      <a:r>
                        <a:rPr lang="en-US" sz="1000" u="none" strike="noStrike">
                          <a:effectLst/>
                        </a:rPr>
                        <a:t>na</a:t>
                      </a:r>
                      <a:endParaRPr lang="en-US" sz="1000" b="0" i="0" u="none" strike="noStrike">
                        <a:solidFill>
                          <a:srgbClr val="000000"/>
                        </a:solidFill>
                        <a:effectLst/>
                        <a:latin typeface="Calibri" panose="020F0502020204030204" pitchFamily="34" charset="0"/>
                      </a:endParaRPr>
                    </a:p>
                  </a:txBody>
                  <a:tcPr marL="7084" marR="7084" marT="7084" marB="0" anchor="b"/>
                </a:tc>
                <a:tc>
                  <a:txBody>
                    <a:bodyPr/>
                    <a:lstStyle/>
                    <a:p>
                      <a:pPr algn="ctr" fontAlgn="b"/>
                      <a:r>
                        <a:rPr lang="ru-RU" sz="1000" u="none" strike="noStrike">
                          <a:effectLst/>
                        </a:rPr>
                        <a:t>$500</a:t>
                      </a:r>
                      <a:endParaRPr lang="ru-RU" sz="1000" b="0" i="0" u="none" strike="noStrike">
                        <a:solidFill>
                          <a:srgbClr val="000000"/>
                        </a:solidFill>
                        <a:effectLst/>
                        <a:latin typeface="Calibri" panose="020F0502020204030204" pitchFamily="34" charset="0"/>
                      </a:endParaRPr>
                    </a:p>
                  </a:txBody>
                  <a:tcPr marL="7084" marR="7084" marT="7084" marB="0" anchor="b"/>
                </a:tc>
                <a:extLst>
                  <a:ext uri="{0D108BD9-81ED-4DB2-BD59-A6C34878D82A}">
                    <a16:rowId xmlns:a16="http://schemas.microsoft.com/office/drawing/2014/main" val="824937931"/>
                  </a:ext>
                </a:extLst>
              </a:tr>
              <a:tr h="200594">
                <a:tc>
                  <a:txBody>
                    <a:bodyPr/>
                    <a:lstStyle/>
                    <a:p>
                      <a:pPr algn="ctr" fontAlgn="b"/>
                      <a:r>
                        <a:rPr lang="en-US" sz="1100" b="1" i="0" u="none" strike="noStrike" dirty="0">
                          <a:solidFill>
                            <a:srgbClr val="000000"/>
                          </a:solidFill>
                          <a:effectLst/>
                          <a:latin typeface="Calibri" panose="020F0502020204030204" pitchFamily="34" charset="0"/>
                        </a:rPr>
                        <a:t>CN</a:t>
                      </a:r>
                    </a:p>
                  </a:txBody>
                  <a:tcPr marL="7620" marR="7620" marT="7620" marB="0" anchor="b"/>
                </a:tc>
                <a:tc>
                  <a:txBody>
                    <a:bodyPr/>
                    <a:lstStyle/>
                    <a:p>
                      <a:pPr algn="ctr" fontAlgn="b"/>
                      <a:r>
                        <a:rPr lang="ru-RU" sz="1000" u="none" strike="noStrike">
                          <a:effectLst/>
                        </a:rPr>
                        <a:t>$1 126</a:t>
                      </a:r>
                      <a:endParaRPr lang="ru-RU" sz="1000" b="0" i="0" u="none" strike="noStrike">
                        <a:solidFill>
                          <a:srgbClr val="000000"/>
                        </a:solidFill>
                        <a:effectLst/>
                        <a:latin typeface="Calibri" panose="020F0502020204030204" pitchFamily="34" charset="0"/>
                      </a:endParaRPr>
                    </a:p>
                  </a:txBody>
                  <a:tcPr marL="7084" marR="7084" marT="7084" marB="0" anchor="b"/>
                </a:tc>
                <a:tc>
                  <a:txBody>
                    <a:bodyPr/>
                    <a:lstStyle/>
                    <a:p>
                      <a:pPr algn="ctr" fontAlgn="b"/>
                      <a:r>
                        <a:rPr lang="en-US" sz="1000" u="none" strike="noStrike">
                          <a:effectLst/>
                        </a:rPr>
                        <a:t>na</a:t>
                      </a:r>
                      <a:endParaRPr lang="en-US" sz="1000" b="0" i="0" u="none" strike="noStrike">
                        <a:solidFill>
                          <a:srgbClr val="000000"/>
                        </a:solidFill>
                        <a:effectLst/>
                        <a:latin typeface="Calibri" panose="020F0502020204030204" pitchFamily="34" charset="0"/>
                      </a:endParaRPr>
                    </a:p>
                  </a:txBody>
                  <a:tcPr marL="7084" marR="7084" marT="7084" marB="0" anchor="b"/>
                </a:tc>
                <a:tc>
                  <a:txBody>
                    <a:bodyPr/>
                    <a:lstStyle/>
                    <a:p>
                      <a:pPr algn="ctr" fontAlgn="b"/>
                      <a:r>
                        <a:rPr lang="en-US" sz="1000" u="none" strike="noStrike">
                          <a:effectLst/>
                        </a:rPr>
                        <a:t>na</a:t>
                      </a:r>
                      <a:endParaRPr lang="en-US" sz="1000" b="0" i="0" u="none" strike="noStrike">
                        <a:solidFill>
                          <a:srgbClr val="000000"/>
                        </a:solidFill>
                        <a:effectLst/>
                        <a:latin typeface="Calibri" panose="020F0502020204030204" pitchFamily="34" charset="0"/>
                      </a:endParaRPr>
                    </a:p>
                  </a:txBody>
                  <a:tcPr marL="7084" marR="7084" marT="7084" marB="0" anchor="b"/>
                </a:tc>
                <a:tc>
                  <a:txBody>
                    <a:bodyPr/>
                    <a:lstStyle/>
                    <a:p>
                      <a:pPr algn="ctr" fontAlgn="b"/>
                      <a:r>
                        <a:rPr lang="en-US" sz="1000" u="none" strike="noStrike">
                          <a:effectLst/>
                        </a:rPr>
                        <a:t>na</a:t>
                      </a:r>
                      <a:endParaRPr lang="en-US" sz="1000" b="0" i="0" u="none" strike="noStrike">
                        <a:solidFill>
                          <a:srgbClr val="000000"/>
                        </a:solidFill>
                        <a:effectLst/>
                        <a:latin typeface="Calibri" panose="020F0502020204030204" pitchFamily="34" charset="0"/>
                      </a:endParaRPr>
                    </a:p>
                  </a:txBody>
                  <a:tcPr marL="7084" marR="7084" marT="7084" marB="0" anchor="b"/>
                </a:tc>
                <a:tc>
                  <a:txBody>
                    <a:bodyPr/>
                    <a:lstStyle/>
                    <a:p>
                      <a:pPr algn="ctr" fontAlgn="b"/>
                      <a:r>
                        <a:rPr lang="en-US" sz="1000" u="none" strike="noStrike">
                          <a:effectLst/>
                        </a:rPr>
                        <a:t>na</a:t>
                      </a:r>
                      <a:endParaRPr lang="en-US" sz="1000" b="0" i="0" u="none" strike="noStrike">
                        <a:solidFill>
                          <a:srgbClr val="000000"/>
                        </a:solidFill>
                        <a:effectLst/>
                        <a:latin typeface="Calibri" panose="020F0502020204030204" pitchFamily="34" charset="0"/>
                      </a:endParaRPr>
                    </a:p>
                  </a:txBody>
                  <a:tcPr marL="7084" marR="7084" marT="7084" marB="0" anchor="b"/>
                </a:tc>
                <a:tc>
                  <a:txBody>
                    <a:bodyPr/>
                    <a:lstStyle/>
                    <a:p>
                      <a:pPr algn="ctr" fontAlgn="b"/>
                      <a:r>
                        <a:rPr lang="en-US" sz="1000" u="none" strike="noStrike">
                          <a:effectLst/>
                        </a:rPr>
                        <a:t>na</a:t>
                      </a:r>
                      <a:endParaRPr lang="en-US" sz="1000" b="0" i="0" u="none" strike="noStrike">
                        <a:solidFill>
                          <a:srgbClr val="000000"/>
                        </a:solidFill>
                        <a:effectLst/>
                        <a:latin typeface="Calibri" panose="020F0502020204030204" pitchFamily="34" charset="0"/>
                      </a:endParaRPr>
                    </a:p>
                  </a:txBody>
                  <a:tcPr marL="7084" marR="7084" marT="7084" marB="0" anchor="b"/>
                </a:tc>
                <a:tc>
                  <a:txBody>
                    <a:bodyPr/>
                    <a:lstStyle/>
                    <a:p>
                      <a:pPr algn="ctr" fontAlgn="b"/>
                      <a:r>
                        <a:rPr lang="ru-RU" sz="1000" u="none" strike="noStrike">
                          <a:effectLst/>
                        </a:rPr>
                        <a:t>$6 381</a:t>
                      </a:r>
                      <a:endParaRPr lang="ru-RU" sz="1000" b="0" i="0" u="none" strike="noStrike">
                        <a:solidFill>
                          <a:srgbClr val="000000"/>
                        </a:solidFill>
                        <a:effectLst/>
                        <a:latin typeface="Calibri" panose="020F0502020204030204" pitchFamily="34" charset="0"/>
                      </a:endParaRPr>
                    </a:p>
                  </a:txBody>
                  <a:tcPr marL="7084" marR="7084" marT="7084" marB="0" anchor="b"/>
                </a:tc>
                <a:tc>
                  <a:txBody>
                    <a:bodyPr/>
                    <a:lstStyle/>
                    <a:p>
                      <a:pPr algn="ctr" fontAlgn="b"/>
                      <a:r>
                        <a:rPr lang="en-US" sz="1000" u="none" strike="noStrike">
                          <a:effectLst/>
                        </a:rPr>
                        <a:t>na</a:t>
                      </a:r>
                      <a:endParaRPr lang="en-US" sz="1000" b="0" i="0" u="none" strike="noStrike">
                        <a:solidFill>
                          <a:srgbClr val="000000"/>
                        </a:solidFill>
                        <a:effectLst/>
                        <a:latin typeface="Calibri" panose="020F0502020204030204" pitchFamily="34" charset="0"/>
                      </a:endParaRPr>
                    </a:p>
                  </a:txBody>
                  <a:tcPr marL="7084" marR="7084" marT="7084" marB="0" anchor="b"/>
                </a:tc>
                <a:tc>
                  <a:txBody>
                    <a:bodyPr/>
                    <a:lstStyle/>
                    <a:p>
                      <a:pPr algn="ctr" fontAlgn="b"/>
                      <a:r>
                        <a:rPr lang="en-US" sz="1000" u="none" strike="noStrike">
                          <a:effectLst/>
                        </a:rPr>
                        <a:t>na</a:t>
                      </a:r>
                      <a:endParaRPr lang="en-US" sz="1000" b="0" i="0" u="none" strike="noStrike">
                        <a:solidFill>
                          <a:srgbClr val="000000"/>
                        </a:solidFill>
                        <a:effectLst/>
                        <a:latin typeface="Calibri" panose="020F0502020204030204" pitchFamily="34" charset="0"/>
                      </a:endParaRPr>
                    </a:p>
                  </a:txBody>
                  <a:tcPr marL="7084" marR="7084" marT="7084" marB="0" anchor="b"/>
                </a:tc>
                <a:tc>
                  <a:txBody>
                    <a:bodyPr/>
                    <a:lstStyle/>
                    <a:p>
                      <a:pPr algn="ctr" fontAlgn="b"/>
                      <a:r>
                        <a:rPr lang="en-US" sz="1000" u="none" strike="noStrike">
                          <a:effectLst/>
                        </a:rPr>
                        <a:t>na</a:t>
                      </a:r>
                      <a:endParaRPr lang="en-US" sz="1000" b="0" i="0" u="none" strike="noStrike">
                        <a:solidFill>
                          <a:srgbClr val="000000"/>
                        </a:solidFill>
                        <a:effectLst/>
                        <a:latin typeface="Calibri" panose="020F0502020204030204" pitchFamily="34" charset="0"/>
                      </a:endParaRPr>
                    </a:p>
                  </a:txBody>
                  <a:tcPr marL="7084" marR="7084" marT="7084" marB="0" anchor="b"/>
                </a:tc>
                <a:tc>
                  <a:txBody>
                    <a:bodyPr/>
                    <a:lstStyle/>
                    <a:p>
                      <a:pPr algn="ctr" fontAlgn="b"/>
                      <a:r>
                        <a:rPr lang="en-US" sz="1000" u="none" strike="noStrike">
                          <a:effectLst/>
                        </a:rPr>
                        <a:t>na</a:t>
                      </a:r>
                      <a:endParaRPr lang="en-US" sz="1000" b="0" i="0" u="none" strike="noStrike">
                        <a:solidFill>
                          <a:srgbClr val="000000"/>
                        </a:solidFill>
                        <a:effectLst/>
                        <a:latin typeface="Calibri" panose="020F0502020204030204" pitchFamily="34" charset="0"/>
                      </a:endParaRPr>
                    </a:p>
                  </a:txBody>
                  <a:tcPr marL="7084" marR="7084" marT="7084" marB="0" anchor="b"/>
                </a:tc>
                <a:tc>
                  <a:txBody>
                    <a:bodyPr/>
                    <a:lstStyle/>
                    <a:p>
                      <a:pPr algn="ctr" fontAlgn="b"/>
                      <a:r>
                        <a:rPr lang="en-US" sz="1000" u="none" strike="noStrike">
                          <a:effectLst/>
                        </a:rPr>
                        <a:t>na</a:t>
                      </a:r>
                      <a:endParaRPr lang="en-US" sz="1000" b="0" i="0" u="none" strike="noStrike">
                        <a:solidFill>
                          <a:srgbClr val="000000"/>
                        </a:solidFill>
                        <a:effectLst/>
                        <a:latin typeface="Calibri" panose="020F0502020204030204" pitchFamily="34" charset="0"/>
                      </a:endParaRPr>
                    </a:p>
                  </a:txBody>
                  <a:tcPr marL="7084" marR="7084" marT="7084" marB="0" anchor="b"/>
                </a:tc>
                <a:tc>
                  <a:txBody>
                    <a:bodyPr/>
                    <a:lstStyle/>
                    <a:p>
                      <a:pPr algn="ctr" fontAlgn="b"/>
                      <a:r>
                        <a:rPr lang="ru-RU" sz="1000" u="none" strike="noStrike">
                          <a:effectLst/>
                        </a:rPr>
                        <a:t>$1 051</a:t>
                      </a:r>
                      <a:endParaRPr lang="ru-RU" sz="1000" b="0" i="0" u="none" strike="noStrike">
                        <a:solidFill>
                          <a:srgbClr val="000000"/>
                        </a:solidFill>
                        <a:effectLst/>
                        <a:latin typeface="Calibri" panose="020F0502020204030204" pitchFamily="34" charset="0"/>
                      </a:endParaRPr>
                    </a:p>
                  </a:txBody>
                  <a:tcPr marL="7084" marR="7084" marT="7084" marB="0" anchor="b"/>
                </a:tc>
                <a:extLst>
                  <a:ext uri="{0D108BD9-81ED-4DB2-BD59-A6C34878D82A}">
                    <a16:rowId xmlns:a16="http://schemas.microsoft.com/office/drawing/2014/main" val="2524464040"/>
                  </a:ext>
                </a:extLst>
              </a:tr>
              <a:tr h="200594">
                <a:tc>
                  <a:txBody>
                    <a:bodyPr/>
                    <a:lstStyle/>
                    <a:p>
                      <a:pPr algn="ctr" fontAlgn="b"/>
                      <a:r>
                        <a:rPr lang="en-US" sz="1100" b="1" i="0" u="none" strike="noStrike">
                          <a:solidFill>
                            <a:srgbClr val="000000"/>
                          </a:solidFill>
                          <a:effectLst/>
                          <a:latin typeface="Calibri" panose="020F0502020204030204" pitchFamily="34" charset="0"/>
                        </a:rPr>
                        <a:t>Min</a:t>
                      </a:r>
                    </a:p>
                  </a:txBody>
                  <a:tcPr marL="7620" marR="7620" marT="7620" marB="0" anchor="b"/>
                </a:tc>
                <a:tc>
                  <a:txBody>
                    <a:bodyPr/>
                    <a:lstStyle/>
                    <a:p>
                      <a:pPr algn="ctr" fontAlgn="b"/>
                      <a:r>
                        <a:rPr lang="ru-RU" sz="1000" u="none" strike="noStrike">
                          <a:effectLst/>
                        </a:rPr>
                        <a:t> </a:t>
                      </a:r>
                      <a:endParaRPr lang="ru-RU" sz="1000" b="1" i="1" u="none" strike="noStrike">
                        <a:solidFill>
                          <a:srgbClr val="000000"/>
                        </a:solidFill>
                        <a:effectLst/>
                        <a:latin typeface="Calibri" panose="020F0502020204030204" pitchFamily="34" charset="0"/>
                      </a:endParaRPr>
                    </a:p>
                  </a:txBody>
                  <a:tcPr marL="7084" marR="7084" marT="7084" marB="0" anchor="b"/>
                </a:tc>
                <a:tc>
                  <a:txBody>
                    <a:bodyPr/>
                    <a:lstStyle/>
                    <a:p>
                      <a:pPr algn="ctr" fontAlgn="b"/>
                      <a:r>
                        <a:rPr lang="ru-RU" sz="1000" u="none" strike="noStrike">
                          <a:effectLst/>
                        </a:rPr>
                        <a:t>$374</a:t>
                      </a:r>
                      <a:endParaRPr lang="ru-RU" sz="1000" b="1" i="1" u="none" strike="noStrike">
                        <a:solidFill>
                          <a:srgbClr val="000000"/>
                        </a:solidFill>
                        <a:effectLst/>
                        <a:latin typeface="Calibri" panose="020F0502020204030204" pitchFamily="34" charset="0"/>
                      </a:endParaRPr>
                    </a:p>
                  </a:txBody>
                  <a:tcPr marL="7084" marR="7084" marT="7084" marB="0" anchor="b"/>
                </a:tc>
                <a:tc>
                  <a:txBody>
                    <a:bodyPr/>
                    <a:lstStyle/>
                    <a:p>
                      <a:pPr algn="ctr" fontAlgn="b"/>
                      <a:r>
                        <a:rPr lang="ru-RU" sz="1000" u="none" strike="noStrike">
                          <a:effectLst/>
                        </a:rPr>
                        <a:t>$270</a:t>
                      </a:r>
                      <a:endParaRPr lang="ru-RU" sz="1000" b="1" i="1" u="none" strike="noStrike">
                        <a:solidFill>
                          <a:srgbClr val="000000"/>
                        </a:solidFill>
                        <a:effectLst/>
                        <a:latin typeface="Calibri" panose="020F0502020204030204" pitchFamily="34" charset="0"/>
                      </a:endParaRPr>
                    </a:p>
                  </a:txBody>
                  <a:tcPr marL="7084" marR="7084" marT="7084" marB="0" anchor="b"/>
                </a:tc>
                <a:tc>
                  <a:txBody>
                    <a:bodyPr/>
                    <a:lstStyle/>
                    <a:p>
                      <a:pPr algn="ctr" fontAlgn="b"/>
                      <a:r>
                        <a:rPr lang="ru-RU" sz="1000" u="none" strike="noStrike">
                          <a:effectLst/>
                        </a:rPr>
                        <a:t> </a:t>
                      </a:r>
                      <a:endParaRPr lang="ru-RU" sz="1000" b="1" i="1" u="none" strike="noStrike">
                        <a:solidFill>
                          <a:srgbClr val="000000"/>
                        </a:solidFill>
                        <a:effectLst/>
                        <a:latin typeface="Calibri" panose="020F0502020204030204" pitchFamily="34" charset="0"/>
                      </a:endParaRPr>
                    </a:p>
                  </a:txBody>
                  <a:tcPr marL="7084" marR="7084" marT="7084" marB="0" anchor="b"/>
                </a:tc>
                <a:tc>
                  <a:txBody>
                    <a:bodyPr/>
                    <a:lstStyle/>
                    <a:p>
                      <a:pPr algn="ctr" fontAlgn="b"/>
                      <a:r>
                        <a:rPr lang="ru-RU" sz="1000" u="none" strike="noStrike">
                          <a:effectLst/>
                        </a:rPr>
                        <a:t> </a:t>
                      </a:r>
                      <a:endParaRPr lang="ru-RU" sz="1000" b="1" i="1" u="none" strike="noStrike">
                        <a:solidFill>
                          <a:srgbClr val="000000"/>
                        </a:solidFill>
                        <a:effectLst/>
                        <a:latin typeface="Calibri" panose="020F0502020204030204" pitchFamily="34" charset="0"/>
                      </a:endParaRPr>
                    </a:p>
                  </a:txBody>
                  <a:tcPr marL="7084" marR="7084" marT="7084" marB="0" anchor="b"/>
                </a:tc>
                <a:tc>
                  <a:txBody>
                    <a:bodyPr/>
                    <a:lstStyle/>
                    <a:p>
                      <a:pPr algn="ctr" fontAlgn="b"/>
                      <a:r>
                        <a:rPr lang="ru-RU" sz="1000" u="none" strike="noStrike">
                          <a:effectLst/>
                        </a:rPr>
                        <a:t>$285</a:t>
                      </a:r>
                      <a:endParaRPr lang="ru-RU" sz="1000" b="1" i="1" u="none" strike="noStrike">
                        <a:solidFill>
                          <a:srgbClr val="000000"/>
                        </a:solidFill>
                        <a:effectLst/>
                        <a:latin typeface="Calibri" panose="020F0502020204030204" pitchFamily="34" charset="0"/>
                      </a:endParaRPr>
                    </a:p>
                  </a:txBody>
                  <a:tcPr marL="7084" marR="7084" marT="7084" marB="0" anchor="b"/>
                </a:tc>
                <a:tc>
                  <a:txBody>
                    <a:bodyPr/>
                    <a:lstStyle/>
                    <a:p>
                      <a:pPr algn="ctr" fontAlgn="b"/>
                      <a:r>
                        <a:rPr lang="ru-RU" sz="1000" u="none" strike="noStrike">
                          <a:effectLst/>
                        </a:rPr>
                        <a:t>$3 000</a:t>
                      </a:r>
                      <a:endParaRPr lang="ru-RU" sz="1000" b="1" i="1" u="none" strike="noStrike">
                        <a:solidFill>
                          <a:srgbClr val="000000"/>
                        </a:solidFill>
                        <a:effectLst/>
                        <a:latin typeface="Calibri" panose="020F0502020204030204" pitchFamily="34" charset="0"/>
                      </a:endParaRPr>
                    </a:p>
                  </a:txBody>
                  <a:tcPr marL="7084" marR="7084" marT="7084" marB="0" anchor="b"/>
                </a:tc>
                <a:tc>
                  <a:txBody>
                    <a:bodyPr/>
                    <a:lstStyle/>
                    <a:p>
                      <a:pPr algn="ctr" fontAlgn="b"/>
                      <a:r>
                        <a:rPr lang="ru-RU" sz="1000" u="none" strike="noStrike">
                          <a:effectLst/>
                        </a:rPr>
                        <a:t>$1 654</a:t>
                      </a:r>
                      <a:endParaRPr lang="ru-RU" sz="1000" b="1" i="1" u="none" strike="noStrike">
                        <a:solidFill>
                          <a:srgbClr val="000000"/>
                        </a:solidFill>
                        <a:effectLst/>
                        <a:latin typeface="Calibri" panose="020F0502020204030204" pitchFamily="34" charset="0"/>
                      </a:endParaRPr>
                    </a:p>
                  </a:txBody>
                  <a:tcPr marL="7084" marR="7084" marT="7084" marB="0" anchor="b"/>
                </a:tc>
                <a:tc>
                  <a:txBody>
                    <a:bodyPr/>
                    <a:lstStyle/>
                    <a:p>
                      <a:pPr algn="ctr" fontAlgn="b"/>
                      <a:r>
                        <a:rPr lang="ru-RU" sz="1000" u="none" strike="noStrike">
                          <a:effectLst/>
                        </a:rPr>
                        <a:t> </a:t>
                      </a:r>
                      <a:endParaRPr lang="ru-RU" sz="1000" b="1" i="1" u="none" strike="noStrike">
                        <a:solidFill>
                          <a:srgbClr val="000000"/>
                        </a:solidFill>
                        <a:effectLst/>
                        <a:latin typeface="Calibri" panose="020F0502020204030204" pitchFamily="34" charset="0"/>
                      </a:endParaRPr>
                    </a:p>
                  </a:txBody>
                  <a:tcPr marL="7084" marR="7084" marT="7084" marB="0" anchor="b"/>
                </a:tc>
                <a:tc>
                  <a:txBody>
                    <a:bodyPr/>
                    <a:lstStyle/>
                    <a:p>
                      <a:pPr algn="ctr" fontAlgn="b"/>
                      <a:r>
                        <a:rPr lang="ru-RU" sz="1000" u="none" strike="noStrike">
                          <a:effectLst/>
                        </a:rPr>
                        <a:t> </a:t>
                      </a:r>
                      <a:endParaRPr lang="ru-RU" sz="1000" b="0" i="0" u="none" strike="noStrike">
                        <a:solidFill>
                          <a:srgbClr val="000000"/>
                        </a:solidFill>
                        <a:effectLst/>
                        <a:latin typeface="Calibri" panose="020F0502020204030204" pitchFamily="34" charset="0"/>
                      </a:endParaRPr>
                    </a:p>
                  </a:txBody>
                  <a:tcPr marL="7084" marR="7084" marT="7084" marB="0" anchor="b"/>
                </a:tc>
                <a:tc>
                  <a:txBody>
                    <a:bodyPr/>
                    <a:lstStyle/>
                    <a:p>
                      <a:pPr algn="ctr" fontAlgn="b"/>
                      <a:r>
                        <a:rPr lang="ru-RU" sz="1000" u="none" strike="noStrike">
                          <a:effectLst/>
                        </a:rPr>
                        <a:t>$216</a:t>
                      </a:r>
                      <a:endParaRPr lang="ru-RU" sz="1000" b="1" i="1" u="none" strike="noStrike">
                        <a:solidFill>
                          <a:srgbClr val="000000"/>
                        </a:solidFill>
                        <a:effectLst/>
                        <a:latin typeface="Calibri" panose="020F0502020204030204" pitchFamily="34" charset="0"/>
                      </a:endParaRPr>
                    </a:p>
                  </a:txBody>
                  <a:tcPr marL="7084" marR="7084" marT="7084" marB="0" anchor="b"/>
                </a:tc>
                <a:tc>
                  <a:txBody>
                    <a:bodyPr/>
                    <a:lstStyle/>
                    <a:p>
                      <a:pPr algn="ctr" fontAlgn="b"/>
                      <a:r>
                        <a:rPr lang="ru-RU" sz="1000" u="none" strike="noStrike">
                          <a:effectLst/>
                        </a:rPr>
                        <a:t>$508</a:t>
                      </a:r>
                      <a:endParaRPr lang="ru-RU" sz="1000" b="1" i="1" u="none" strike="noStrike">
                        <a:solidFill>
                          <a:srgbClr val="000000"/>
                        </a:solidFill>
                        <a:effectLst/>
                        <a:latin typeface="Calibri" panose="020F0502020204030204" pitchFamily="34" charset="0"/>
                      </a:endParaRPr>
                    </a:p>
                  </a:txBody>
                  <a:tcPr marL="7084" marR="7084" marT="7084" marB="0" anchor="b"/>
                </a:tc>
                <a:tc>
                  <a:txBody>
                    <a:bodyPr/>
                    <a:lstStyle/>
                    <a:p>
                      <a:pPr algn="ctr" fontAlgn="b"/>
                      <a:r>
                        <a:rPr lang="ru-RU" sz="1000" u="none" strike="noStrike">
                          <a:effectLst/>
                        </a:rPr>
                        <a:t>$283</a:t>
                      </a:r>
                      <a:endParaRPr lang="ru-RU" sz="1000" b="0" i="0" u="none" strike="noStrike">
                        <a:solidFill>
                          <a:srgbClr val="000000"/>
                        </a:solidFill>
                        <a:effectLst/>
                        <a:latin typeface="Calibri" panose="020F0502020204030204" pitchFamily="34" charset="0"/>
                      </a:endParaRPr>
                    </a:p>
                  </a:txBody>
                  <a:tcPr marL="7084" marR="7084" marT="7084" marB="0" anchor="b"/>
                </a:tc>
                <a:extLst>
                  <a:ext uri="{0D108BD9-81ED-4DB2-BD59-A6C34878D82A}">
                    <a16:rowId xmlns:a16="http://schemas.microsoft.com/office/drawing/2014/main" val="1612873834"/>
                  </a:ext>
                </a:extLst>
              </a:tr>
              <a:tr h="200594">
                <a:tc>
                  <a:txBody>
                    <a:bodyPr/>
                    <a:lstStyle/>
                    <a:p>
                      <a:pPr algn="ctr" fontAlgn="b"/>
                      <a:r>
                        <a:rPr lang="en-US" sz="1100" b="1" i="0" u="none" strike="noStrike">
                          <a:solidFill>
                            <a:srgbClr val="000000"/>
                          </a:solidFill>
                          <a:effectLst/>
                          <a:latin typeface="Calibri" panose="020F0502020204030204" pitchFamily="34" charset="0"/>
                        </a:rPr>
                        <a:t>Max</a:t>
                      </a:r>
                    </a:p>
                  </a:txBody>
                  <a:tcPr marL="7620" marR="7620" marT="7620" marB="0" anchor="b"/>
                </a:tc>
                <a:tc>
                  <a:txBody>
                    <a:bodyPr/>
                    <a:lstStyle/>
                    <a:p>
                      <a:pPr algn="ctr" fontAlgn="b"/>
                      <a:r>
                        <a:rPr lang="ru-RU" sz="1000" u="none" strike="noStrike">
                          <a:effectLst/>
                        </a:rPr>
                        <a:t> </a:t>
                      </a:r>
                      <a:endParaRPr lang="ru-RU" sz="1000" b="1" i="1" u="none" strike="noStrike">
                        <a:solidFill>
                          <a:srgbClr val="000000"/>
                        </a:solidFill>
                        <a:effectLst/>
                        <a:latin typeface="Calibri" panose="020F0502020204030204" pitchFamily="34" charset="0"/>
                      </a:endParaRPr>
                    </a:p>
                  </a:txBody>
                  <a:tcPr marL="7084" marR="7084" marT="7084" marB="0" anchor="b"/>
                </a:tc>
                <a:tc>
                  <a:txBody>
                    <a:bodyPr/>
                    <a:lstStyle/>
                    <a:p>
                      <a:pPr algn="ctr" fontAlgn="b"/>
                      <a:r>
                        <a:rPr lang="ru-RU" sz="1000" u="none" strike="noStrike">
                          <a:effectLst/>
                        </a:rPr>
                        <a:t>$533</a:t>
                      </a:r>
                      <a:endParaRPr lang="ru-RU" sz="1000" b="1" i="1" u="none" strike="noStrike">
                        <a:solidFill>
                          <a:srgbClr val="000000"/>
                        </a:solidFill>
                        <a:effectLst/>
                        <a:latin typeface="Calibri" panose="020F0502020204030204" pitchFamily="34" charset="0"/>
                      </a:endParaRPr>
                    </a:p>
                  </a:txBody>
                  <a:tcPr marL="7084" marR="7084" marT="7084" marB="0" anchor="b"/>
                </a:tc>
                <a:tc>
                  <a:txBody>
                    <a:bodyPr/>
                    <a:lstStyle/>
                    <a:p>
                      <a:pPr algn="ctr" fontAlgn="b"/>
                      <a:r>
                        <a:rPr lang="ru-RU" sz="1000" u="none" strike="noStrike">
                          <a:effectLst/>
                        </a:rPr>
                        <a:t>$500</a:t>
                      </a:r>
                      <a:endParaRPr lang="ru-RU" sz="1000" b="1" i="1" u="none" strike="noStrike">
                        <a:solidFill>
                          <a:srgbClr val="000000"/>
                        </a:solidFill>
                        <a:effectLst/>
                        <a:latin typeface="Calibri" panose="020F0502020204030204" pitchFamily="34" charset="0"/>
                      </a:endParaRPr>
                    </a:p>
                  </a:txBody>
                  <a:tcPr marL="7084" marR="7084" marT="7084" marB="0" anchor="b"/>
                </a:tc>
                <a:tc>
                  <a:txBody>
                    <a:bodyPr/>
                    <a:lstStyle/>
                    <a:p>
                      <a:pPr algn="ctr" fontAlgn="b"/>
                      <a:r>
                        <a:rPr lang="ru-RU" sz="1000" u="none" strike="noStrike">
                          <a:effectLst/>
                        </a:rPr>
                        <a:t> </a:t>
                      </a:r>
                      <a:endParaRPr lang="ru-RU" sz="1000" b="1" i="1" u="none" strike="noStrike">
                        <a:solidFill>
                          <a:srgbClr val="000000"/>
                        </a:solidFill>
                        <a:effectLst/>
                        <a:latin typeface="Calibri" panose="020F0502020204030204" pitchFamily="34" charset="0"/>
                      </a:endParaRPr>
                    </a:p>
                  </a:txBody>
                  <a:tcPr marL="7084" marR="7084" marT="7084" marB="0" anchor="b"/>
                </a:tc>
                <a:tc>
                  <a:txBody>
                    <a:bodyPr/>
                    <a:lstStyle/>
                    <a:p>
                      <a:pPr algn="ctr" fontAlgn="b"/>
                      <a:r>
                        <a:rPr lang="ru-RU" sz="1000" u="none" strike="noStrike">
                          <a:effectLst/>
                        </a:rPr>
                        <a:t> </a:t>
                      </a:r>
                      <a:endParaRPr lang="ru-RU" sz="1000" b="1" i="1" u="none" strike="noStrike">
                        <a:solidFill>
                          <a:srgbClr val="000000"/>
                        </a:solidFill>
                        <a:effectLst/>
                        <a:latin typeface="Calibri" panose="020F0502020204030204" pitchFamily="34" charset="0"/>
                      </a:endParaRPr>
                    </a:p>
                  </a:txBody>
                  <a:tcPr marL="7084" marR="7084" marT="7084" marB="0" anchor="b"/>
                </a:tc>
                <a:tc>
                  <a:txBody>
                    <a:bodyPr/>
                    <a:lstStyle/>
                    <a:p>
                      <a:pPr algn="ctr" fontAlgn="b"/>
                      <a:r>
                        <a:rPr lang="ru-RU" sz="1000" u="none" strike="noStrike">
                          <a:effectLst/>
                        </a:rPr>
                        <a:t>$458</a:t>
                      </a:r>
                      <a:endParaRPr lang="ru-RU" sz="1000" b="1" i="1" u="none" strike="noStrike">
                        <a:solidFill>
                          <a:srgbClr val="000000"/>
                        </a:solidFill>
                        <a:effectLst/>
                        <a:latin typeface="Calibri" panose="020F0502020204030204" pitchFamily="34" charset="0"/>
                      </a:endParaRPr>
                    </a:p>
                  </a:txBody>
                  <a:tcPr marL="7084" marR="7084" marT="7084" marB="0" anchor="b"/>
                </a:tc>
                <a:tc>
                  <a:txBody>
                    <a:bodyPr/>
                    <a:lstStyle/>
                    <a:p>
                      <a:pPr algn="ctr" fontAlgn="b"/>
                      <a:r>
                        <a:rPr lang="ru-RU" sz="1000" u="none" strike="noStrike">
                          <a:effectLst/>
                        </a:rPr>
                        <a:t>$6 381</a:t>
                      </a:r>
                      <a:endParaRPr lang="ru-RU" sz="1000" b="1" i="1" u="none" strike="noStrike">
                        <a:solidFill>
                          <a:srgbClr val="000000"/>
                        </a:solidFill>
                        <a:effectLst/>
                        <a:latin typeface="Calibri" panose="020F0502020204030204" pitchFamily="34" charset="0"/>
                      </a:endParaRPr>
                    </a:p>
                  </a:txBody>
                  <a:tcPr marL="7084" marR="7084" marT="7084" marB="0" anchor="b"/>
                </a:tc>
                <a:tc>
                  <a:txBody>
                    <a:bodyPr/>
                    <a:lstStyle/>
                    <a:p>
                      <a:pPr algn="ctr" fontAlgn="b"/>
                      <a:r>
                        <a:rPr lang="ru-RU" sz="1000" u="none" strike="noStrike">
                          <a:effectLst/>
                        </a:rPr>
                        <a:t>$2 500</a:t>
                      </a:r>
                      <a:endParaRPr lang="ru-RU" sz="1000" b="1" i="1" u="none" strike="noStrike">
                        <a:solidFill>
                          <a:srgbClr val="000000"/>
                        </a:solidFill>
                        <a:effectLst/>
                        <a:latin typeface="Calibri" panose="020F0502020204030204" pitchFamily="34" charset="0"/>
                      </a:endParaRPr>
                    </a:p>
                  </a:txBody>
                  <a:tcPr marL="7084" marR="7084" marT="7084" marB="0" anchor="b"/>
                </a:tc>
                <a:tc>
                  <a:txBody>
                    <a:bodyPr/>
                    <a:lstStyle/>
                    <a:p>
                      <a:pPr algn="ctr" fontAlgn="b"/>
                      <a:r>
                        <a:rPr lang="ru-RU" sz="1000" u="none" strike="noStrike">
                          <a:effectLst/>
                        </a:rPr>
                        <a:t> </a:t>
                      </a:r>
                      <a:endParaRPr lang="ru-RU" sz="1000" b="1" i="1" u="none" strike="noStrike">
                        <a:solidFill>
                          <a:srgbClr val="000000"/>
                        </a:solidFill>
                        <a:effectLst/>
                        <a:latin typeface="Calibri" panose="020F0502020204030204" pitchFamily="34" charset="0"/>
                      </a:endParaRPr>
                    </a:p>
                  </a:txBody>
                  <a:tcPr marL="7084" marR="7084" marT="7084" marB="0" anchor="b"/>
                </a:tc>
                <a:tc>
                  <a:txBody>
                    <a:bodyPr/>
                    <a:lstStyle/>
                    <a:p>
                      <a:pPr algn="ctr" fontAlgn="b"/>
                      <a:r>
                        <a:rPr lang="ru-RU" sz="1000" u="none" strike="noStrike">
                          <a:effectLst/>
                        </a:rPr>
                        <a:t> </a:t>
                      </a:r>
                      <a:endParaRPr lang="ru-RU" sz="1000" b="0" i="0" u="none" strike="noStrike">
                        <a:solidFill>
                          <a:srgbClr val="000000"/>
                        </a:solidFill>
                        <a:effectLst/>
                        <a:latin typeface="Calibri" panose="020F0502020204030204" pitchFamily="34" charset="0"/>
                      </a:endParaRPr>
                    </a:p>
                  </a:txBody>
                  <a:tcPr marL="7084" marR="7084" marT="7084" marB="0" anchor="b"/>
                </a:tc>
                <a:tc>
                  <a:txBody>
                    <a:bodyPr/>
                    <a:lstStyle/>
                    <a:p>
                      <a:pPr algn="ctr" fontAlgn="b"/>
                      <a:r>
                        <a:rPr lang="ru-RU" sz="1000" u="none" strike="noStrike">
                          <a:effectLst/>
                        </a:rPr>
                        <a:t>$301</a:t>
                      </a:r>
                      <a:endParaRPr lang="ru-RU" sz="1000" b="1" i="1" u="none" strike="noStrike">
                        <a:solidFill>
                          <a:srgbClr val="000000"/>
                        </a:solidFill>
                        <a:effectLst/>
                        <a:latin typeface="Calibri" panose="020F0502020204030204" pitchFamily="34" charset="0"/>
                      </a:endParaRPr>
                    </a:p>
                  </a:txBody>
                  <a:tcPr marL="7084" marR="7084" marT="7084" marB="0" anchor="b"/>
                </a:tc>
                <a:tc>
                  <a:txBody>
                    <a:bodyPr/>
                    <a:lstStyle/>
                    <a:p>
                      <a:pPr algn="ctr" fontAlgn="b"/>
                      <a:r>
                        <a:rPr lang="ru-RU" sz="1000" u="none" strike="noStrike">
                          <a:effectLst/>
                        </a:rPr>
                        <a:t>$720</a:t>
                      </a:r>
                      <a:endParaRPr lang="ru-RU" sz="1000" b="1" i="1" u="none" strike="noStrike">
                        <a:solidFill>
                          <a:srgbClr val="000000"/>
                        </a:solidFill>
                        <a:effectLst/>
                        <a:latin typeface="Calibri" panose="020F0502020204030204" pitchFamily="34" charset="0"/>
                      </a:endParaRPr>
                    </a:p>
                  </a:txBody>
                  <a:tcPr marL="7084" marR="7084" marT="7084" marB="0" anchor="b"/>
                </a:tc>
                <a:tc>
                  <a:txBody>
                    <a:bodyPr/>
                    <a:lstStyle/>
                    <a:p>
                      <a:pPr algn="ctr" fontAlgn="b"/>
                      <a:r>
                        <a:rPr lang="ru-RU" sz="1000" u="none" strike="noStrike">
                          <a:effectLst/>
                        </a:rPr>
                        <a:t>$1 051</a:t>
                      </a:r>
                      <a:endParaRPr lang="ru-RU" sz="1000" b="0" i="0" u="none" strike="noStrike">
                        <a:solidFill>
                          <a:srgbClr val="000000"/>
                        </a:solidFill>
                        <a:effectLst/>
                        <a:latin typeface="Calibri" panose="020F0502020204030204" pitchFamily="34" charset="0"/>
                      </a:endParaRPr>
                    </a:p>
                  </a:txBody>
                  <a:tcPr marL="7084" marR="7084" marT="7084" marB="0" anchor="b"/>
                </a:tc>
                <a:extLst>
                  <a:ext uri="{0D108BD9-81ED-4DB2-BD59-A6C34878D82A}">
                    <a16:rowId xmlns:a16="http://schemas.microsoft.com/office/drawing/2014/main" val="1903394664"/>
                  </a:ext>
                </a:extLst>
              </a:tr>
              <a:tr h="200594">
                <a:tc>
                  <a:txBody>
                    <a:bodyPr/>
                    <a:lstStyle/>
                    <a:p>
                      <a:pPr algn="ctr" fontAlgn="b"/>
                      <a:r>
                        <a:rPr lang="en-US" sz="1100" b="1" i="0" u="none" strike="noStrike">
                          <a:solidFill>
                            <a:srgbClr val="000000"/>
                          </a:solidFill>
                          <a:effectLst/>
                          <a:latin typeface="Calibri" panose="020F0502020204030204" pitchFamily="34" charset="0"/>
                        </a:rPr>
                        <a:t>Average</a:t>
                      </a:r>
                    </a:p>
                  </a:txBody>
                  <a:tcPr marL="7620" marR="7620" marT="7620" marB="0" anchor="b"/>
                </a:tc>
                <a:tc>
                  <a:txBody>
                    <a:bodyPr/>
                    <a:lstStyle/>
                    <a:p>
                      <a:pPr algn="ctr" fontAlgn="b"/>
                      <a:r>
                        <a:rPr lang="ru-RU" sz="1000" u="none" strike="noStrike">
                          <a:effectLst/>
                        </a:rPr>
                        <a:t>$1 315</a:t>
                      </a:r>
                      <a:endParaRPr lang="ru-RU" sz="1000" b="1" i="1" u="none" strike="noStrike">
                        <a:solidFill>
                          <a:srgbClr val="000000"/>
                        </a:solidFill>
                        <a:effectLst/>
                        <a:latin typeface="Calibri" panose="020F0502020204030204" pitchFamily="34" charset="0"/>
                      </a:endParaRPr>
                    </a:p>
                  </a:txBody>
                  <a:tcPr marL="7084" marR="7084" marT="7084" marB="0" anchor="b"/>
                </a:tc>
                <a:tc>
                  <a:txBody>
                    <a:bodyPr/>
                    <a:lstStyle/>
                    <a:p>
                      <a:pPr algn="ctr" fontAlgn="b"/>
                      <a:r>
                        <a:rPr lang="ru-RU" sz="1000" u="none" strike="noStrike">
                          <a:effectLst/>
                        </a:rPr>
                        <a:t>$478</a:t>
                      </a:r>
                      <a:endParaRPr lang="ru-RU" sz="1000" b="1" i="1" u="none" strike="noStrike">
                        <a:solidFill>
                          <a:srgbClr val="000000"/>
                        </a:solidFill>
                        <a:effectLst/>
                        <a:latin typeface="Calibri" panose="020F0502020204030204" pitchFamily="34" charset="0"/>
                      </a:endParaRPr>
                    </a:p>
                  </a:txBody>
                  <a:tcPr marL="7084" marR="7084" marT="7084" marB="0" anchor="b"/>
                </a:tc>
                <a:tc>
                  <a:txBody>
                    <a:bodyPr/>
                    <a:lstStyle/>
                    <a:p>
                      <a:pPr algn="ctr" fontAlgn="b"/>
                      <a:r>
                        <a:rPr lang="ru-RU" sz="1000" u="none" strike="noStrike">
                          <a:effectLst/>
                        </a:rPr>
                        <a:t>$354</a:t>
                      </a:r>
                      <a:endParaRPr lang="ru-RU" sz="1000" b="1" i="1" u="none" strike="noStrike">
                        <a:solidFill>
                          <a:srgbClr val="000000"/>
                        </a:solidFill>
                        <a:effectLst/>
                        <a:latin typeface="Calibri" panose="020F0502020204030204" pitchFamily="34" charset="0"/>
                      </a:endParaRPr>
                    </a:p>
                  </a:txBody>
                  <a:tcPr marL="7084" marR="7084" marT="7084" marB="0" anchor="b"/>
                </a:tc>
                <a:tc>
                  <a:txBody>
                    <a:bodyPr/>
                    <a:lstStyle/>
                    <a:p>
                      <a:pPr algn="ctr" fontAlgn="b"/>
                      <a:r>
                        <a:rPr lang="ru-RU" sz="1000" u="none" strike="noStrike">
                          <a:effectLst/>
                        </a:rPr>
                        <a:t>$225</a:t>
                      </a:r>
                      <a:endParaRPr lang="ru-RU" sz="1000" b="1" i="1" u="none" strike="noStrike">
                        <a:solidFill>
                          <a:srgbClr val="000000"/>
                        </a:solidFill>
                        <a:effectLst/>
                        <a:latin typeface="Calibri" panose="020F0502020204030204" pitchFamily="34" charset="0"/>
                      </a:endParaRPr>
                    </a:p>
                  </a:txBody>
                  <a:tcPr marL="7084" marR="7084" marT="7084" marB="0" anchor="b"/>
                </a:tc>
                <a:tc>
                  <a:txBody>
                    <a:bodyPr/>
                    <a:lstStyle/>
                    <a:p>
                      <a:pPr algn="ctr" fontAlgn="b"/>
                      <a:r>
                        <a:rPr lang="ru-RU" sz="1000" u="none" strike="noStrike">
                          <a:effectLst/>
                        </a:rPr>
                        <a:t>$338</a:t>
                      </a:r>
                      <a:endParaRPr lang="ru-RU" sz="1000" b="1" i="1" u="none" strike="noStrike">
                        <a:solidFill>
                          <a:srgbClr val="000000"/>
                        </a:solidFill>
                        <a:effectLst/>
                        <a:latin typeface="Calibri" panose="020F0502020204030204" pitchFamily="34" charset="0"/>
                      </a:endParaRPr>
                    </a:p>
                  </a:txBody>
                  <a:tcPr marL="7084" marR="7084" marT="7084" marB="0" anchor="b"/>
                </a:tc>
                <a:tc>
                  <a:txBody>
                    <a:bodyPr/>
                    <a:lstStyle/>
                    <a:p>
                      <a:pPr algn="ctr" fontAlgn="b"/>
                      <a:r>
                        <a:rPr lang="ru-RU" sz="1000" u="none" strike="noStrike">
                          <a:effectLst/>
                        </a:rPr>
                        <a:t>$344</a:t>
                      </a:r>
                      <a:endParaRPr lang="ru-RU" sz="1000" b="1" i="1" u="none" strike="noStrike">
                        <a:solidFill>
                          <a:srgbClr val="000000"/>
                        </a:solidFill>
                        <a:effectLst/>
                        <a:latin typeface="Calibri" panose="020F0502020204030204" pitchFamily="34" charset="0"/>
                      </a:endParaRPr>
                    </a:p>
                  </a:txBody>
                  <a:tcPr marL="7084" marR="7084" marT="7084" marB="0" anchor="b"/>
                </a:tc>
                <a:tc>
                  <a:txBody>
                    <a:bodyPr/>
                    <a:lstStyle/>
                    <a:p>
                      <a:pPr algn="ctr" fontAlgn="b"/>
                      <a:r>
                        <a:rPr lang="ru-RU" sz="1000" u="none" strike="noStrike">
                          <a:effectLst/>
                        </a:rPr>
                        <a:t>$4 280</a:t>
                      </a:r>
                      <a:endParaRPr lang="ru-RU" sz="1000" b="1" i="1" u="none" strike="noStrike">
                        <a:solidFill>
                          <a:srgbClr val="000000"/>
                        </a:solidFill>
                        <a:effectLst/>
                        <a:latin typeface="Calibri" panose="020F0502020204030204" pitchFamily="34" charset="0"/>
                      </a:endParaRPr>
                    </a:p>
                  </a:txBody>
                  <a:tcPr marL="7084" marR="7084" marT="7084" marB="0" anchor="b"/>
                </a:tc>
                <a:tc>
                  <a:txBody>
                    <a:bodyPr/>
                    <a:lstStyle/>
                    <a:p>
                      <a:pPr algn="ctr" fontAlgn="b"/>
                      <a:r>
                        <a:rPr lang="ru-RU" sz="1000" u="none" strike="noStrike">
                          <a:effectLst/>
                        </a:rPr>
                        <a:t>$2 040</a:t>
                      </a:r>
                      <a:endParaRPr lang="ru-RU" sz="1000" b="1" i="1" u="none" strike="noStrike">
                        <a:solidFill>
                          <a:srgbClr val="000000"/>
                        </a:solidFill>
                        <a:effectLst/>
                        <a:latin typeface="Calibri" panose="020F0502020204030204" pitchFamily="34" charset="0"/>
                      </a:endParaRPr>
                    </a:p>
                  </a:txBody>
                  <a:tcPr marL="7084" marR="7084" marT="7084" marB="0" anchor="b"/>
                </a:tc>
                <a:tc>
                  <a:txBody>
                    <a:bodyPr/>
                    <a:lstStyle/>
                    <a:p>
                      <a:pPr algn="ctr" fontAlgn="b"/>
                      <a:r>
                        <a:rPr lang="ru-RU" sz="1000" u="none" strike="noStrike">
                          <a:effectLst/>
                        </a:rPr>
                        <a:t>$564</a:t>
                      </a:r>
                      <a:endParaRPr lang="ru-RU" sz="1000" b="1" i="1" u="none" strike="noStrike">
                        <a:solidFill>
                          <a:srgbClr val="000000"/>
                        </a:solidFill>
                        <a:effectLst/>
                        <a:latin typeface="Calibri" panose="020F0502020204030204" pitchFamily="34" charset="0"/>
                      </a:endParaRPr>
                    </a:p>
                  </a:txBody>
                  <a:tcPr marL="7084" marR="7084" marT="7084" marB="0" anchor="b"/>
                </a:tc>
                <a:tc>
                  <a:txBody>
                    <a:bodyPr/>
                    <a:lstStyle/>
                    <a:p>
                      <a:pPr algn="ctr" fontAlgn="b"/>
                      <a:r>
                        <a:rPr lang="ru-RU" sz="1000" u="none" strike="noStrike">
                          <a:effectLst/>
                        </a:rPr>
                        <a:t>$345</a:t>
                      </a:r>
                      <a:endParaRPr lang="ru-RU" sz="1000" b="1" i="1" u="none" strike="noStrike">
                        <a:solidFill>
                          <a:srgbClr val="000000"/>
                        </a:solidFill>
                        <a:effectLst/>
                        <a:latin typeface="Calibri" panose="020F0502020204030204" pitchFamily="34" charset="0"/>
                      </a:endParaRPr>
                    </a:p>
                  </a:txBody>
                  <a:tcPr marL="7084" marR="7084" marT="7084" marB="0" anchor="b"/>
                </a:tc>
                <a:tc>
                  <a:txBody>
                    <a:bodyPr/>
                    <a:lstStyle/>
                    <a:p>
                      <a:pPr algn="ctr" fontAlgn="b"/>
                      <a:r>
                        <a:rPr lang="ru-RU" sz="1000" u="none" strike="noStrike">
                          <a:effectLst/>
                        </a:rPr>
                        <a:t>$265</a:t>
                      </a:r>
                      <a:endParaRPr lang="ru-RU" sz="1000" b="1" i="1" u="none" strike="noStrike">
                        <a:solidFill>
                          <a:srgbClr val="000000"/>
                        </a:solidFill>
                        <a:effectLst/>
                        <a:latin typeface="Calibri" panose="020F0502020204030204" pitchFamily="34" charset="0"/>
                      </a:endParaRPr>
                    </a:p>
                  </a:txBody>
                  <a:tcPr marL="7084" marR="7084" marT="7084" marB="0" anchor="b"/>
                </a:tc>
                <a:tc>
                  <a:txBody>
                    <a:bodyPr/>
                    <a:lstStyle/>
                    <a:p>
                      <a:pPr algn="ctr" fontAlgn="b"/>
                      <a:r>
                        <a:rPr lang="ru-RU" sz="1000" u="none" strike="noStrike">
                          <a:effectLst/>
                        </a:rPr>
                        <a:t>$580</a:t>
                      </a:r>
                      <a:endParaRPr lang="ru-RU" sz="1000" b="1" i="1" u="none" strike="noStrike">
                        <a:solidFill>
                          <a:srgbClr val="000000"/>
                        </a:solidFill>
                        <a:effectLst/>
                        <a:latin typeface="Calibri" panose="020F0502020204030204" pitchFamily="34" charset="0"/>
                      </a:endParaRPr>
                    </a:p>
                  </a:txBody>
                  <a:tcPr marL="7084" marR="7084" marT="7084" marB="0" anchor="b"/>
                </a:tc>
                <a:tc>
                  <a:txBody>
                    <a:bodyPr/>
                    <a:lstStyle/>
                    <a:p>
                      <a:pPr algn="ctr" fontAlgn="b"/>
                      <a:r>
                        <a:rPr lang="ru-RU" sz="1000" u="none" strike="noStrike">
                          <a:effectLst/>
                        </a:rPr>
                        <a:t>$498</a:t>
                      </a:r>
                      <a:endParaRPr lang="ru-RU" sz="1000" b="1" i="1" u="none" strike="noStrike">
                        <a:solidFill>
                          <a:srgbClr val="000000"/>
                        </a:solidFill>
                        <a:effectLst/>
                        <a:latin typeface="Calibri" panose="020F0502020204030204" pitchFamily="34" charset="0"/>
                      </a:endParaRPr>
                    </a:p>
                  </a:txBody>
                  <a:tcPr marL="7084" marR="7084" marT="7084" marB="0" anchor="b"/>
                </a:tc>
                <a:extLst>
                  <a:ext uri="{0D108BD9-81ED-4DB2-BD59-A6C34878D82A}">
                    <a16:rowId xmlns:a16="http://schemas.microsoft.com/office/drawing/2014/main" val="708392981"/>
                  </a:ext>
                </a:extLst>
              </a:tr>
              <a:tr h="200594">
                <a:tc>
                  <a:txBody>
                    <a:bodyPr/>
                    <a:lstStyle/>
                    <a:p>
                      <a:pPr algn="ctr" fontAlgn="b"/>
                      <a:r>
                        <a:rPr lang="en-US" sz="1100" b="1" i="0" u="none" strike="noStrike" dirty="0">
                          <a:solidFill>
                            <a:srgbClr val="000000"/>
                          </a:solidFill>
                          <a:effectLst/>
                          <a:latin typeface="Calibri" panose="020F0502020204030204" pitchFamily="34" charset="0"/>
                        </a:rPr>
                        <a:t>Median</a:t>
                      </a:r>
                    </a:p>
                  </a:txBody>
                  <a:tcPr marL="7620" marR="7620" marT="7620" marB="0" anchor="b"/>
                </a:tc>
                <a:tc>
                  <a:txBody>
                    <a:bodyPr/>
                    <a:lstStyle/>
                    <a:p>
                      <a:pPr algn="ctr" fontAlgn="b"/>
                      <a:r>
                        <a:rPr lang="ru-RU" sz="1000" u="none" strike="noStrike">
                          <a:effectLst/>
                        </a:rPr>
                        <a:t>$1 315</a:t>
                      </a:r>
                      <a:endParaRPr lang="ru-RU" sz="1000" b="1" i="1" u="none" strike="noStrike">
                        <a:solidFill>
                          <a:srgbClr val="000000"/>
                        </a:solidFill>
                        <a:effectLst/>
                        <a:latin typeface="Calibri" panose="020F0502020204030204" pitchFamily="34" charset="0"/>
                      </a:endParaRPr>
                    </a:p>
                  </a:txBody>
                  <a:tcPr marL="7084" marR="7084" marT="7084" marB="0" anchor="b"/>
                </a:tc>
                <a:tc>
                  <a:txBody>
                    <a:bodyPr/>
                    <a:lstStyle/>
                    <a:p>
                      <a:pPr algn="ctr" fontAlgn="b"/>
                      <a:r>
                        <a:rPr lang="ru-RU" sz="1000" u="none" strike="noStrike">
                          <a:effectLst/>
                        </a:rPr>
                        <a:t>$526</a:t>
                      </a:r>
                      <a:endParaRPr lang="ru-RU" sz="1000" b="1" i="1" u="none" strike="noStrike">
                        <a:solidFill>
                          <a:srgbClr val="000000"/>
                        </a:solidFill>
                        <a:effectLst/>
                        <a:latin typeface="Calibri" panose="020F0502020204030204" pitchFamily="34" charset="0"/>
                      </a:endParaRPr>
                    </a:p>
                  </a:txBody>
                  <a:tcPr marL="7084" marR="7084" marT="7084" marB="0" anchor="b"/>
                </a:tc>
                <a:tc>
                  <a:txBody>
                    <a:bodyPr/>
                    <a:lstStyle/>
                    <a:p>
                      <a:pPr algn="ctr" fontAlgn="b"/>
                      <a:r>
                        <a:rPr lang="ru-RU" sz="1000" u="none" strike="noStrike">
                          <a:effectLst/>
                        </a:rPr>
                        <a:t>$323</a:t>
                      </a:r>
                      <a:endParaRPr lang="ru-RU" sz="1000" b="1" i="1" u="none" strike="noStrike">
                        <a:solidFill>
                          <a:srgbClr val="000000"/>
                        </a:solidFill>
                        <a:effectLst/>
                        <a:latin typeface="Calibri" panose="020F0502020204030204" pitchFamily="34" charset="0"/>
                      </a:endParaRPr>
                    </a:p>
                  </a:txBody>
                  <a:tcPr marL="7084" marR="7084" marT="7084" marB="0" anchor="b"/>
                </a:tc>
                <a:tc>
                  <a:txBody>
                    <a:bodyPr/>
                    <a:lstStyle/>
                    <a:p>
                      <a:pPr algn="ctr" fontAlgn="b"/>
                      <a:r>
                        <a:rPr lang="ru-RU" sz="1000" u="none" strike="noStrike">
                          <a:effectLst/>
                        </a:rPr>
                        <a:t>$225</a:t>
                      </a:r>
                      <a:endParaRPr lang="ru-RU" sz="1000" b="1" i="1" u="none" strike="noStrike">
                        <a:solidFill>
                          <a:srgbClr val="000000"/>
                        </a:solidFill>
                        <a:effectLst/>
                        <a:latin typeface="Calibri" panose="020F0502020204030204" pitchFamily="34" charset="0"/>
                      </a:endParaRPr>
                    </a:p>
                  </a:txBody>
                  <a:tcPr marL="7084" marR="7084" marT="7084" marB="0" anchor="b"/>
                </a:tc>
                <a:tc>
                  <a:txBody>
                    <a:bodyPr/>
                    <a:lstStyle/>
                    <a:p>
                      <a:pPr algn="ctr" fontAlgn="b"/>
                      <a:r>
                        <a:rPr lang="ru-RU" sz="1000" u="none" strike="noStrike">
                          <a:effectLst/>
                        </a:rPr>
                        <a:t>$338</a:t>
                      </a:r>
                      <a:endParaRPr lang="ru-RU" sz="1000" b="1" i="1" u="none" strike="noStrike">
                        <a:solidFill>
                          <a:srgbClr val="000000"/>
                        </a:solidFill>
                        <a:effectLst/>
                        <a:latin typeface="Calibri" panose="020F0502020204030204" pitchFamily="34" charset="0"/>
                      </a:endParaRPr>
                    </a:p>
                  </a:txBody>
                  <a:tcPr marL="7084" marR="7084" marT="7084" marB="0" anchor="b"/>
                </a:tc>
                <a:tc>
                  <a:txBody>
                    <a:bodyPr/>
                    <a:lstStyle/>
                    <a:p>
                      <a:pPr algn="ctr" fontAlgn="b"/>
                      <a:r>
                        <a:rPr lang="ru-RU" sz="1000" u="none" strike="noStrike">
                          <a:effectLst/>
                        </a:rPr>
                        <a:t>$288</a:t>
                      </a:r>
                      <a:endParaRPr lang="ru-RU" sz="1000" b="1" i="1" u="none" strike="noStrike">
                        <a:solidFill>
                          <a:srgbClr val="000000"/>
                        </a:solidFill>
                        <a:effectLst/>
                        <a:latin typeface="Calibri" panose="020F0502020204030204" pitchFamily="34" charset="0"/>
                      </a:endParaRPr>
                    </a:p>
                  </a:txBody>
                  <a:tcPr marL="7084" marR="7084" marT="7084" marB="0" anchor="b"/>
                </a:tc>
                <a:tc>
                  <a:txBody>
                    <a:bodyPr/>
                    <a:lstStyle/>
                    <a:p>
                      <a:pPr algn="ctr" fontAlgn="b"/>
                      <a:r>
                        <a:rPr lang="ru-RU" sz="1000" u="none" strike="noStrike">
                          <a:effectLst/>
                        </a:rPr>
                        <a:t>$3 869</a:t>
                      </a:r>
                      <a:endParaRPr lang="ru-RU" sz="1000" b="1" i="1" u="none" strike="noStrike">
                        <a:solidFill>
                          <a:srgbClr val="000000"/>
                        </a:solidFill>
                        <a:effectLst/>
                        <a:latin typeface="Calibri" panose="020F0502020204030204" pitchFamily="34" charset="0"/>
                      </a:endParaRPr>
                    </a:p>
                  </a:txBody>
                  <a:tcPr marL="7084" marR="7084" marT="7084" marB="0" anchor="b"/>
                </a:tc>
                <a:tc>
                  <a:txBody>
                    <a:bodyPr/>
                    <a:lstStyle/>
                    <a:p>
                      <a:pPr algn="ctr" fontAlgn="b"/>
                      <a:r>
                        <a:rPr lang="ru-RU" sz="1000" u="none" strike="noStrike">
                          <a:effectLst/>
                        </a:rPr>
                        <a:t>$2 002</a:t>
                      </a:r>
                      <a:endParaRPr lang="ru-RU" sz="1000" b="1" i="1" u="none" strike="noStrike">
                        <a:solidFill>
                          <a:srgbClr val="000000"/>
                        </a:solidFill>
                        <a:effectLst/>
                        <a:latin typeface="Calibri" panose="020F0502020204030204" pitchFamily="34" charset="0"/>
                      </a:endParaRPr>
                    </a:p>
                  </a:txBody>
                  <a:tcPr marL="7084" marR="7084" marT="7084" marB="0" anchor="b"/>
                </a:tc>
                <a:tc>
                  <a:txBody>
                    <a:bodyPr/>
                    <a:lstStyle/>
                    <a:p>
                      <a:pPr algn="ctr" fontAlgn="b"/>
                      <a:r>
                        <a:rPr lang="ru-RU" sz="1000" u="none" strike="noStrike">
                          <a:effectLst/>
                        </a:rPr>
                        <a:t>$564</a:t>
                      </a:r>
                      <a:endParaRPr lang="ru-RU" sz="1000" b="1" i="1" u="none" strike="noStrike">
                        <a:solidFill>
                          <a:srgbClr val="000000"/>
                        </a:solidFill>
                        <a:effectLst/>
                        <a:latin typeface="Calibri" panose="020F0502020204030204" pitchFamily="34" charset="0"/>
                      </a:endParaRPr>
                    </a:p>
                  </a:txBody>
                  <a:tcPr marL="7084" marR="7084" marT="7084" marB="0" anchor="b"/>
                </a:tc>
                <a:tc>
                  <a:txBody>
                    <a:bodyPr/>
                    <a:lstStyle/>
                    <a:p>
                      <a:pPr algn="ctr" fontAlgn="b"/>
                      <a:r>
                        <a:rPr lang="ru-RU" sz="1000" u="none" strike="noStrike">
                          <a:effectLst/>
                        </a:rPr>
                        <a:t>$345</a:t>
                      </a:r>
                      <a:endParaRPr lang="ru-RU" sz="1000" b="1" i="1" u="none" strike="noStrike">
                        <a:solidFill>
                          <a:srgbClr val="000000"/>
                        </a:solidFill>
                        <a:effectLst/>
                        <a:latin typeface="Calibri" panose="020F0502020204030204" pitchFamily="34" charset="0"/>
                      </a:endParaRPr>
                    </a:p>
                  </a:txBody>
                  <a:tcPr marL="7084" marR="7084" marT="7084" marB="0" anchor="b"/>
                </a:tc>
                <a:tc>
                  <a:txBody>
                    <a:bodyPr/>
                    <a:lstStyle/>
                    <a:p>
                      <a:pPr algn="ctr" fontAlgn="b"/>
                      <a:r>
                        <a:rPr lang="ru-RU" sz="1000" u="none" strike="noStrike">
                          <a:effectLst/>
                        </a:rPr>
                        <a:t>$277</a:t>
                      </a:r>
                      <a:endParaRPr lang="ru-RU" sz="1000" b="1" i="1" u="none" strike="noStrike">
                        <a:solidFill>
                          <a:srgbClr val="000000"/>
                        </a:solidFill>
                        <a:effectLst/>
                        <a:latin typeface="Calibri" panose="020F0502020204030204" pitchFamily="34" charset="0"/>
                      </a:endParaRPr>
                    </a:p>
                  </a:txBody>
                  <a:tcPr marL="7084" marR="7084" marT="7084" marB="0" anchor="b"/>
                </a:tc>
                <a:tc>
                  <a:txBody>
                    <a:bodyPr/>
                    <a:lstStyle/>
                    <a:p>
                      <a:pPr algn="ctr" fontAlgn="b"/>
                      <a:r>
                        <a:rPr lang="ru-RU" sz="1000" u="none" strike="noStrike">
                          <a:effectLst/>
                        </a:rPr>
                        <a:t>$512</a:t>
                      </a:r>
                      <a:endParaRPr lang="ru-RU" sz="1000" b="1" i="1" u="none" strike="noStrike">
                        <a:solidFill>
                          <a:srgbClr val="000000"/>
                        </a:solidFill>
                        <a:effectLst/>
                        <a:latin typeface="Calibri" panose="020F0502020204030204" pitchFamily="34" charset="0"/>
                      </a:endParaRPr>
                    </a:p>
                  </a:txBody>
                  <a:tcPr marL="7084" marR="7084" marT="7084" marB="0" anchor="b"/>
                </a:tc>
                <a:tc>
                  <a:txBody>
                    <a:bodyPr/>
                    <a:lstStyle/>
                    <a:p>
                      <a:pPr algn="ctr" fontAlgn="b"/>
                      <a:r>
                        <a:rPr lang="ru-RU" sz="1000" u="none" strike="noStrike" dirty="0">
                          <a:effectLst/>
                        </a:rPr>
                        <a:t>$366</a:t>
                      </a:r>
                      <a:endParaRPr lang="ru-RU" sz="1000" b="1" i="1" u="none" strike="noStrike" dirty="0">
                        <a:solidFill>
                          <a:srgbClr val="000000"/>
                        </a:solidFill>
                        <a:effectLst/>
                        <a:latin typeface="Calibri" panose="020F0502020204030204" pitchFamily="34" charset="0"/>
                      </a:endParaRPr>
                    </a:p>
                  </a:txBody>
                  <a:tcPr marL="7084" marR="7084" marT="7084" marB="0" anchor="b"/>
                </a:tc>
                <a:extLst>
                  <a:ext uri="{0D108BD9-81ED-4DB2-BD59-A6C34878D82A}">
                    <a16:rowId xmlns:a16="http://schemas.microsoft.com/office/drawing/2014/main" val="3853609181"/>
                  </a:ext>
                </a:extLst>
              </a:tr>
            </a:tbl>
          </a:graphicData>
        </a:graphic>
      </p:graphicFrame>
    </p:spTree>
    <p:extLst>
      <p:ext uri="{BB962C8B-B14F-4D97-AF65-F5344CB8AC3E}">
        <p14:creationId xmlns:p14="http://schemas.microsoft.com/office/powerpoint/2010/main" val="39126350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noFill/>
        </p:spPr>
        <p:txBody>
          <a:bodyPr/>
          <a:lstStyle/>
          <a:p>
            <a:r>
              <a:rPr lang="en-US"/>
              <a:t>General market information</a:t>
            </a:r>
            <a:endParaRPr lang="ru-RU"/>
          </a:p>
        </p:txBody>
      </p:sp>
      <p:sp>
        <p:nvSpPr>
          <p:cNvPr id="7" name="Номер слайда 6"/>
          <p:cNvSpPr>
            <a:spLocks noGrp="1"/>
          </p:cNvSpPr>
          <p:nvPr>
            <p:ph type="sldNum" sz="quarter" idx="12"/>
          </p:nvPr>
        </p:nvSpPr>
        <p:spPr/>
        <p:txBody>
          <a:bodyPr/>
          <a:lstStyle/>
          <a:p>
            <a:fld id="{D7F305DA-160D-498F-B102-A1D8643B4A2C}" type="slidenum">
              <a:rPr lang="ru-RU" smtClean="0"/>
              <a:pPr/>
              <a:t>7</a:t>
            </a:fld>
            <a:endParaRPr lang="ru-RU"/>
          </a:p>
        </p:txBody>
      </p:sp>
      <p:sp>
        <p:nvSpPr>
          <p:cNvPr id="11" name="Rectangle 10"/>
          <p:cNvSpPr/>
          <p:nvPr/>
        </p:nvSpPr>
        <p:spPr>
          <a:xfrm>
            <a:off x="40547" y="6177498"/>
            <a:ext cx="9078645" cy="707886"/>
          </a:xfrm>
          <a:prstGeom prst="rect">
            <a:avLst/>
          </a:prstGeom>
          <a:noFill/>
        </p:spPr>
        <p:txBody>
          <a:bodyPr wrap="square" anchor="t">
            <a:spAutoFit/>
          </a:bodyPr>
          <a:lstStyle/>
          <a:p>
            <a:r>
              <a:rPr lang="en-US" sz="800"/>
              <a:t>*    </a:t>
            </a:r>
            <a:r>
              <a:rPr lang="en-US" sz="800">
                <a:solidFill>
                  <a:srgbClr val="FF0000"/>
                </a:solidFill>
                <a:hlinkClick r:id="rId3"/>
              </a:rPr>
              <a:t>http://mmrdrs.com/2015/09/03/investing-mandalay/</a:t>
            </a:r>
            <a:r>
              <a:rPr lang="en-US" sz="800">
                <a:solidFill>
                  <a:srgbClr val="FF0000"/>
                </a:solidFill>
              </a:rPr>
              <a:t>	</a:t>
            </a:r>
            <a:r>
              <a:rPr lang="en-US" sz="800">
                <a:solidFill>
                  <a:srgbClr val="FF0000"/>
                </a:solidFill>
                <a:hlinkClick r:id="rId4"/>
              </a:rPr>
              <a:t>https://en.wikipedia.org/wiki/Myanmar</a:t>
            </a:r>
            <a:r>
              <a:rPr lang="en-US" sz="800">
                <a:solidFill>
                  <a:srgbClr val="FF0000"/>
                </a:solidFill>
              </a:rPr>
              <a:t> </a:t>
            </a:r>
          </a:p>
          <a:p>
            <a:r>
              <a:rPr lang="en-US" sz="800"/>
              <a:t>** The dynamics of mobile penetration increase was +87% in the last year. 3G is launched in Yangon and Mandalay </a:t>
            </a:r>
          </a:p>
          <a:p>
            <a:r>
              <a:rPr lang="en-US" sz="800"/>
              <a:t>*** </a:t>
            </a:r>
            <a:r>
              <a:rPr lang="en-US" sz="800">
                <a:hlinkClick r:id="rId5"/>
              </a:rPr>
              <a:t>http://www.tradingeconomics.com/myanmar/gdp-growth-annual/forecast</a:t>
            </a:r>
            <a:r>
              <a:rPr lang="en-US" sz="800"/>
              <a:t> </a:t>
            </a:r>
          </a:p>
          <a:p>
            <a:r>
              <a:rPr lang="en-US" sz="800"/>
              <a:t>**** estimations basing on local HR/JOB websites analysis.</a:t>
            </a:r>
          </a:p>
          <a:p>
            <a:r>
              <a:rPr lang="en-US" sz="800"/>
              <a:t>****** </a:t>
            </a:r>
            <a:r>
              <a:rPr lang="en-US" sz="800">
                <a:hlinkClick r:id="rId6"/>
              </a:rPr>
              <a:t>http://www.kpmg.com/mm/en/issuesandinsights/articlespublications/documents/banking-and-financial-services-sector-in-myanmar-kpmg-publication.pdf</a:t>
            </a:r>
            <a:r>
              <a:rPr lang="en-US" sz="800"/>
              <a:t> </a:t>
            </a:r>
          </a:p>
        </p:txBody>
      </p:sp>
      <p:sp>
        <p:nvSpPr>
          <p:cNvPr id="10" name="TextBox 9"/>
          <p:cNvSpPr txBox="1"/>
          <p:nvPr/>
        </p:nvSpPr>
        <p:spPr>
          <a:xfrm>
            <a:off x="179512" y="5221649"/>
            <a:ext cx="8712968" cy="1015663"/>
          </a:xfrm>
          <a:prstGeom prst="rect">
            <a:avLst/>
          </a:prstGeom>
          <a:solidFill>
            <a:schemeClr val="accent1">
              <a:lumMod val="20000"/>
              <a:lumOff val="80000"/>
            </a:schemeClr>
          </a:solidFill>
          <a:ln>
            <a:solidFill>
              <a:schemeClr val="accent1"/>
            </a:solidFill>
          </a:ln>
        </p:spPr>
        <p:txBody>
          <a:bodyPr wrap="square" rtlCol="0" anchor="t">
            <a:spAutoFit/>
          </a:bodyPr>
          <a:lstStyle/>
          <a:p>
            <a:pPr algn="just"/>
            <a:r>
              <a:rPr lang="en-US" sz="1200"/>
              <a:t>Yangon, and other 4 big cities are the most suitable for our lending model, because of:</a:t>
            </a:r>
          </a:p>
          <a:p>
            <a:pPr marL="342900" indent="-342900" algn="just">
              <a:buAutoNum type="arabicParenR"/>
            </a:pPr>
            <a:r>
              <a:rPr lang="en-US" sz="1200"/>
              <a:t>Around 20% of population lives there. </a:t>
            </a:r>
          </a:p>
          <a:p>
            <a:pPr marL="342900" indent="-342900" algn="just">
              <a:buAutoNum type="arabicParenR"/>
            </a:pPr>
            <a:r>
              <a:rPr lang="en-US" sz="1200"/>
              <a:t>Average salary at least 3 times higher than in overall country, 38% of country GDP is produced only in Yangon.</a:t>
            </a:r>
          </a:p>
          <a:p>
            <a:pPr marL="342900" indent="-342900" algn="just">
              <a:buAutoNum type="arabicParenR"/>
            </a:pPr>
            <a:r>
              <a:rPr lang="en-US" sz="1200"/>
              <a:t>Smartphone penetration on 40% higher than in country average. Drastically increasing e-wallet penetration</a:t>
            </a:r>
            <a:r>
              <a:rPr lang="ru-RU" sz="1200"/>
              <a:t> ( </a:t>
            </a:r>
            <a:r>
              <a:rPr lang="en-US" sz="1200"/>
              <a:t>March 2016 - Regulation on Mobile Financial Services</a:t>
            </a:r>
            <a:r>
              <a:rPr lang="ru-RU" sz="1200"/>
              <a:t> </a:t>
            </a:r>
            <a:r>
              <a:rPr lang="en-US" sz="1200"/>
              <a:t>was introduced and government start issuing the licenses for payment systems</a:t>
            </a:r>
            <a:r>
              <a:rPr lang="ru-RU" sz="1200"/>
              <a:t>)</a:t>
            </a:r>
            <a:r>
              <a:rPr lang="en-US" sz="1200"/>
              <a:t>.</a:t>
            </a:r>
            <a:endParaRPr lang="en-US" sz="1200" b="1">
              <a:solidFill>
                <a:srgbClr val="FF0000"/>
              </a:solidFill>
            </a:endParaRPr>
          </a:p>
        </p:txBody>
      </p:sp>
      <p:pic>
        <p:nvPicPr>
          <p:cNvPr id="1026" name="Picture 2" descr="http://5starmyanmar.com/MyanmarStatesMap.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708647" y="684151"/>
            <a:ext cx="2039817" cy="439398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Table 3"/>
          <p:cNvGraphicFramePr>
            <a:graphicFrameLocks noGrp="1"/>
          </p:cNvGraphicFramePr>
          <p:nvPr>
            <p:extLst>
              <p:ext uri="{D42A27DB-BD31-4B8C-83A1-F6EECF244321}">
                <p14:modId xmlns:p14="http://schemas.microsoft.com/office/powerpoint/2010/main" val="2595506142"/>
              </p:ext>
            </p:extLst>
          </p:nvPr>
        </p:nvGraphicFramePr>
        <p:xfrm>
          <a:off x="179512" y="689068"/>
          <a:ext cx="6048672" cy="4440775"/>
        </p:xfrm>
        <a:graphic>
          <a:graphicData uri="http://schemas.openxmlformats.org/drawingml/2006/table">
            <a:tbl>
              <a:tblPr firstRow="1" bandRow="1">
                <a:tableStyleId>{5C22544A-7EE6-4342-B048-85BDC9FD1C3A}</a:tableStyleId>
              </a:tblPr>
              <a:tblGrid>
                <a:gridCol w="360040">
                  <a:extLst>
                    <a:ext uri="{9D8B030D-6E8A-4147-A177-3AD203B41FA5}">
                      <a16:colId xmlns:a16="http://schemas.microsoft.com/office/drawing/2014/main" val="2261705592"/>
                    </a:ext>
                  </a:extLst>
                </a:gridCol>
                <a:gridCol w="3499277">
                  <a:extLst>
                    <a:ext uri="{9D8B030D-6E8A-4147-A177-3AD203B41FA5}">
                      <a16:colId xmlns:a16="http://schemas.microsoft.com/office/drawing/2014/main" val="2775462138"/>
                    </a:ext>
                  </a:extLst>
                </a:gridCol>
                <a:gridCol w="1129990">
                  <a:extLst>
                    <a:ext uri="{9D8B030D-6E8A-4147-A177-3AD203B41FA5}">
                      <a16:colId xmlns:a16="http://schemas.microsoft.com/office/drawing/2014/main" val="123184543"/>
                    </a:ext>
                  </a:extLst>
                </a:gridCol>
                <a:gridCol w="1059365">
                  <a:extLst>
                    <a:ext uri="{9D8B030D-6E8A-4147-A177-3AD203B41FA5}">
                      <a16:colId xmlns:a16="http://schemas.microsoft.com/office/drawing/2014/main" val="1394548062"/>
                    </a:ext>
                  </a:extLst>
                </a:gridCol>
              </a:tblGrid>
              <a:tr h="281423">
                <a:tc>
                  <a:txBody>
                    <a:bodyPr/>
                    <a:lstStyle/>
                    <a:p>
                      <a:r>
                        <a:rPr lang="en-US" sz="1100" dirty="0"/>
                        <a:t>#</a:t>
                      </a:r>
                      <a:endParaRPr lang="en-GB" sz="1100" dirty="0"/>
                    </a:p>
                  </a:txBody>
                  <a:tcPr/>
                </a:tc>
                <a:tc>
                  <a:txBody>
                    <a:bodyPr/>
                    <a:lstStyle/>
                    <a:p>
                      <a:pPr algn="ctr"/>
                      <a:r>
                        <a:rPr lang="en-US" sz="1100" dirty="0"/>
                        <a:t>Parameter</a:t>
                      </a:r>
                      <a:endParaRPr lang="en-GB" sz="1100" dirty="0"/>
                    </a:p>
                  </a:txBody>
                  <a:tcPr/>
                </a:tc>
                <a:tc>
                  <a:txBody>
                    <a:bodyPr/>
                    <a:lstStyle/>
                    <a:p>
                      <a:pPr algn="ctr"/>
                      <a:r>
                        <a:rPr lang="en-US" sz="1100" dirty="0"/>
                        <a:t>Myanmar</a:t>
                      </a:r>
                      <a:endParaRPr lang="en-GB" sz="1100" dirty="0"/>
                    </a:p>
                  </a:txBody>
                  <a:tcPr/>
                </a:tc>
                <a:tc>
                  <a:txBody>
                    <a:bodyPr/>
                    <a:lstStyle/>
                    <a:p>
                      <a:pPr algn="ctr"/>
                      <a:r>
                        <a:rPr lang="en-US" sz="1100" dirty="0"/>
                        <a:t>Yangon city</a:t>
                      </a:r>
                      <a:endParaRPr lang="en-GB" sz="1100" dirty="0"/>
                    </a:p>
                  </a:txBody>
                  <a:tcPr/>
                </a:tc>
                <a:extLst>
                  <a:ext uri="{0D108BD9-81ED-4DB2-BD59-A6C34878D82A}">
                    <a16:rowId xmlns:a16="http://schemas.microsoft.com/office/drawing/2014/main" val="3901475442"/>
                  </a:ext>
                </a:extLst>
              </a:tr>
              <a:tr h="307654">
                <a:tc>
                  <a:txBody>
                    <a:bodyPr/>
                    <a:lstStyle/>
                    <a:p>
                      <a:pPr algn="ctr"/>
                      <a:r>
                        <a:rPr lang="en-US" sz="1100" dirty="0"/>
                        <a:t>1</a:t>
                      </a:r>
                      <a:endParaRPr lang="en-GB" sz="1100" dirty="0"/>
                    </a:p>
                  </a:txBody>
                  <a:tcPr/>
                </a:tc>
                <a:tc>
                  <a:txBody>
                    <a:bodyPr/>
                    <a:lstStyle/>
                    <a:p>
                      <a:r>
                        <a:rPr lang="en-US" sz="1100" dirty="0"/>
                        <a:t>Population (mln.)</a:t>
                      </a:r>
                      <a:endParaRPr lang="en-GB" sz="1100" dirty="0"/>
                    </a:p>
                  </a:txBody>
                  <a:tcPr/>
                </a:tc>
                <a:tc>
                  <a:txBody>
                    <a:bodyPr/>
                    <a:lstStyle/>
                    <a:p>
                      <a:r>
                        <a:rPr lang="en-US" sz="1100" dirty="0"/>
                        <a:t>51,4</a:t>
                      </a:r>
                      <a:endParaRPr lang="en-GB" sz="1100" dirty="0"/>
                    </a:p>
                  </a:txBody>
                  <a:tcPr/>
                </a:tc>
                <a:tc>
                  <a:txBody>
                    <a:bodyPr/>
                    <a:lstStyle/>
                    <a:p>
                      <a:r>
                        <a:rPr lang="en-US" sz="1100" dirty="0"/>
                        <a:t>5,9</a:t>
                      </a:r>
                      <a:endParaRPr lang="en-GB" sz="1100" dirty="0"/>
                    </a:p>
                  </a:txBody>
                  <a:tcPr/>
                </a:tc>
                <a:extLst>
                  <a:ext uri="{0D108BD9-81ED-4DB2-BD59-A6C34878D82A}">
                    <a16:rowId xmlns:a16="http://schemas.microsoft.com/office/drawing/2014/main" val="2970780005"/>
                  </a:ext>
                </a:extLst>
              </a:tr>
              <a:tr h="278647">
                <a:tc>
                  <a:txBody>
                    <a:bodyPr/>
                    <a:lstStyle/>
                    <a:p>
                      <a:pPr algn="ctr"/>
                      <a:r>
                        <a:rPr lang="en-GB" sz="1100" dirty="0"/>
                        <a:t>2</a:t>
                      </a:r>
                    </a:p>
                  </a:txBody>
                  <a:tcPr/>
                </a:tc>
                <a:tc>
                  <a:txBody>
                    <a:bodyPr/>
                    <a:lstStyle/>
                    <a:p>
                      <a:r>
                        <a:rPr lang="en-US" sz="1100" dirty="0"/>
                        <a:t>Official language </a:t>
                      </a:r>
                    </a:p>
                  </a:txBody>
                  <a:tcPr/>
                </a:tc>
                <a:tc gridSpan="2">
                  <a:txBody>
                    <a:bodyPr/>
                    <a:lstStyle/>
                    <a:p>
                      <a:pPr algn="l"/>
                      <a:r>
                        <a:rPr lang="en-GB" sz="1100" dirty="0"/>
                        <a:t>Burmese </a:t>
                      </a:r>
                    </a:p>
                  </a:txBody>
                  <a:tcPr/>
                </a:tc>
                <a:tc hMerge="1">
                  <a:txBody>
                    <a:bodyPr/>
                    <a:lstStyle/>
                    <a:p>
                      <a:endParaRPr lang="en-GB" sz="1100" baseline="30000" dirty="0"/>
                    </a:p>
                  </a:txBody>
                  <a:tcPr/>
                </a:tc>
                <a:extLst>
                  <a:ext uri="{0D108BD9-81ED-4DB2-BD59-A6C34878D82A}">
                    <a16:rowId xmlns:a16="http://schemas.microsoft.com/office/drawing/2014/main" val="3642781660"/>
                  </a:ext>
                </a:extLst>
              </a:tr>
              <a:tr h="278647">
                <a:tc>
                  <a:txBody>
                    <a:bodyPr/>
                    <a:lstStyle/>
                    <a:p>
                      <a:pPr algn="ctr"/>
                      <a:r>
                        <a:rPr lang="en-US" sz="1100" dirty="0"/>
                        <a:t>3</a:t>
                      </a:r>
                      <a:endParaRPr lang="en-GB" sz="1100" dirty="0"/>
                    </a:p>
                  </a:txBody>
                  <a:tcPr/>
                </a:tc>
                <a:tc>
                  <a:txBody>
                    <a:bodyPr/>
                    <a:lstStyle/>
                    <a:p>
                      <a:r>
                        <a:rPr lang="en-US" sz="1100" dirty="0"/>
                        <a:t>GDP per capita*</a:t>
                      </a:r>
                    </a:p>
                  </a:txBody>
                  <a:tcPr/>
                </a:tc>
                <a:tc>
                  <a:txBody>
                    <a:bodyPr/>
                    <a:lstStyle/>
                    <a:p>
                      <a:r>
                        <a:rPr lang="en-GB" sz="1100" dirty="0"/>
                        <a:t>$1</a:t>
                      </a:r>
                      <a:r>
                        <a:rPr lang="en-US" sz="1100" dirty="0"/>
                        <a:t>.</a:t>
                      </a:r>
                      <a:r>
                        <a:rPr lang="en-GB" sz="1100" dirty="0"/>
                        <a:t>4K</a:t>
                      </a:r>
                    </a:p>
                  </a:txBody>
                  <a:tcPr/>
                </a:tc>
                <a:tc>
                  <a:txBody>
                    <a:bodyPr/>
                    <a:lstStyle/>
                    <a:p>
                      <a:r>
                        <a:rPr lang="en-US" sz="1100" dirty="0"/>
                        <a:t>$</a:t>
                      </a:r>
                      <a:r>
                        <a:rPr lang="ru-RU" sz="1100" dirty="0"/>
                        <a:t>2,7</a:t>
                      </a:r>
                      <a:r>
                        <a:rPr lang="en-US" sz="1100" dirty="0"/>
                        <a:t>K</a:t>
                      </a:r>
                      <a:endParaRPr lang="en-GB" sz="1100" baseline="30000" dirty="0"/>
                    </a:p>
                  </a:txBody>
                  <a:tcPr/>
                </a:tc>
                <a:extLst>
                  <a:ext uri="{0D108BD9-81ED-4DB2-BD59-A6C34878D82A}">
                    <a16:rowId xmlns:a16="http://schemas.microsoft.com/office/drawing/2014/main" val="4164379716"/>
                  </a:ext>
                </a:extLst>
              </a:tr>
              <a:tr h="296557">
                <a:tc>
                  <a:txBody>
                    <a:bodyPr/>
                    <a:lstStyle/>
                    <a:p>
                      <a:pPr algn="ctr"/>
                      <a:r>
                        <a:rPr lang="en-US" sz="1100" dirty="0"/>
                        <a:t>4</a:t>
                      </a:r>
                      <a:endParaRPr lang="en-GB" sz="1100" dirty="0"/>
                    </a:p>
                  </a:txBody>
                  <a:tcPr/>
                </a:tc>
                <a:tc>
                  <a:txBody>
                    <a:bodyPr/>
                    <a:lstStyle/>
                    <a:p>
                      <a:r>
                        <a:rPr lang="en-US" sz="1100" dirty="0"/>
                        <a:t>Labour</a:t>
                      </a:r>
                      <a:r>
                        <a:rPr lang="en-US" sz="1100" baseline="0" dirty="0"/>
                        <a:t> force ratio</a:t>
                      </a:r>
                      <a:endParaRPr lang="en-GB" sz="1100" dirty="0"/>
                    </a:p>
                  </a:txBody>
                  <a:tcPr/>
                </a:tc>
                <a:tc>
                  <a:txBody>
                    <a:bodyPr/>
                    <a:lstStyle/>
                    <a:p>
                      <a:r>
                        <a:rPr lang="en-US" sz="1100" dirty="0"/>
                        <a:t>63%</a:t>
                      </a:r>
                      <a:endParaRPr lang="en-GB" sz="1100" dirty="0"/>
                    </a:p>
                  </a:txBody>
                  <a:tcPr/>
                </a:tc>
                <a:tc>
                  <a:txBody>
                    <a:bodyPr/>
                    <a:lstStyle/>
                    <a:p>
                      <a:r>
                        <a:rPr lang="en-US" sz="1100" dirty="0"/>
                        <a:t>70% +</a:t>
                      </a:r>
                      <a:endParaRPr lang="en-GB" sz="1100" dirty="0"/>
                    </a:p>
                  </a:txBody>
                  <a:tcPr/>
                </a:tc>
                <a:extLst>
                  <a:ext uri="{0D108BD9-81ED-4DB2-BD59-A6C34878D82A}">
                    <a16:rowId xmlns:a16="http://schemas.microsoft.com/office/drawing/2014/main" val="1440670881"/>
                  </a:ext>
                </a:extLst>
              </a:tr>
              <a:tr h="307654">
                <a:tc>
                  <a:txBody>
                    <a:bodyPr/>
                    <a:lstStyle/>
                    <a:p>
                      <a:pPr algn="ctr"/>
                      <a:r>
                        <a:rPr lang="en-GB" sz="1100" dirty="0"/>
                        <a:t>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kern="1200" dirty="0">
                          <a:solidFill>
                            <a:schemeClr val="dk1"/>
                          </a:solidFill>
                          <a:latin typeface="+mn-lt"/>
                          <a:ea typeface="+mn-ea"/>
                          <a:cs typeface="+mn-cs"/>
                        </a:rPr>
                        <a:t>GDP nominal Annual Growth Rate (2015)***</a:t>
                      </a:r>
                      <a:endParaRPr lang="en-GB" sz="1100" kern="1200" dirty="0">
                        <a:solidFill>
                          <a:schemeClr val="dk1"/>
                        </a:solidFill>
                        <a:latin typeface="+mn-lt"/>
                        <a:ea typeface="+mn-ea"/>
                        <a:cs typeface="+mn-cs"/>
                      </a:endParaRPr>
                    </a:p>
                  </a:txBody>
                  <a:tcPr/>
                </a:tc>
                <a:tc gridSpan="2">
                  <a:txBody>
                    <a:bodyPr/>
                    <a:lstStyle/>
                    <a:p>
                      <a:pPr algn="l"/>
                      <a:r>
                        <a:rPr lang="ru-RU" sz="1100" dirty="0"/>
                        <a:t>7%</a:t>
                      </a:r>
                      <a:endParaRPr lang="en-GB" sz="1100" dirty="0"/>
                    </a:p>
                  </a:txBody>
                  <a:tcPr/>
                </a:tc>
                <a:tc hMerge="1">
                  <a:txBody>
                    <a:bodyPr/>
                    <a:lstStyle/>
                    <a:p>
                      <a:endParaRPr lang="en-GB" sz="1100" dirty="0"/>
                    </a:p>
                  </a:txBody>
                  <a:tcPr/>
                </a:tc>
                <a:extLst>
                  <a:ext uri="{0D108BD9-81ED-4DB2-BD59-A6C34878D82A}">
                    <a16:rowId xmlns:a16="http://schemas.microsoft.com/office/drawing/2014/main" val="3095955169"/>
                  </a:ext>
                </a:extLst>
              </a:tr>
              <a:tr h="307654">
                <a:tc>
                  <a:txBody>
                    <a:bodyPr/>
                    <a:lstStyle/>
                    <a:p>
                      <a:pPr algn="ctr"/>
                      <a:r>
                        <a:rPr lang="en-US" sz="1100" dirty="0"/>
                        <a:t>6</a:t>
                      </a:r>
                      <a:endParaRPr lang="en-GB" sz="1100" dirty="0"/>
                    </a:p>
                  </a:txBody>
                  <a:tcPr/>
                </a:tc>
                <a:tc>
                  <a:txBody>
                    <a:bodyPr/>
                    <a:lstStyle/>
                    <a:p>
                      <a:r>
                        <a:rPr lang="en-US" sz="1100" dirty="0"/>
                        <a:t>Officially employed</a:t>
                      </a:r>
                      <a:endParaRPr lang="en-GB" sz="1100" dirty="0"/>
                    </a:p>
                  </a:txBody>
                  <a:tcPr/>
                </a:tc>
                <a:tc>
                  <a:txBody>
                    <a:bodyPr/>
                    <a:lstStyle/>
                    <a:p>
                      <a:r>
                        <a:rPr lang="en-US" sz="1100" dirty="0"/>
                        <a:t>30%</a:t>
                      </a:r>
                      <a:endParaRPr lang="en-GB" sz="1100" dirty="0"/>
                    </a:p>
                  </a:txBody>
                  <a:tcPr/>
                </a:tc>
                <a:tc>
                  <a:txBody>
                    <a:bodyPr/>
                    <a:lstStyle/>
                    <a:p>
                      <a:r>
                        <a:rPr lang="en-US" sz="1100" b="0" dirty="0">
                          <a:solidFill>
                            <a:schemeClr val="tx1"/>
                          </a:solidFill>
                        </a:rPr>
                        <a:t>50%+</a:t>
                      </a:r>
                      <a:endParaRPr lang="en-GB" sz="1100" b="0" dirty="0">
                        <a:solidFill>
                          <a:schemeClr val="tx1"/>
                        </a:solidFill>
                      </a:endParaRPr>
                    </a:p>
                  </a:txBody>
                  <a:tcPr/>
                </a:tc>
                <a:extLst>
                  <a:ext uri="{0D108BD9-81ED-4DB2-BD59-A6C34878D82A}">
                    <a16:rowId xmlns:a16="http://schemas.microsoft.com/office/drawing/2014/main" val="1415840956"/>
                  </a:ext>
                </a:extLst>
              </a:tr>
              <a:tr h="281423">
                <a:tc>
                  <a:txBody>
                    <a:bodyPr/>
                    <a:lstStyle/>
                    <a:p>
                      <a:pPr algn="ctr"/>
                      <a:r>
                        <a:rPr lang="en-GB" sz="1100" dirty="0"/>
                        <a:t>7</a:t>
                      </a:r>
                    </a:p>
                  </a:txBody>
                  <a:tcPr/>
                </a:tc>
                <a:tc>
                  <a:txBody>
                    <a:bodyPr/>
                    <a:lstStyle/>
                    <a:p>
                      <a:r>
                        <a:rPr lang="en-US" sz="1100" dirty="0"/>
                        <a:t>Average monthly salary****</a:t>
                      </a:r>
                      <a:endParaRPr lang="en-GB" sz="1100" dirty="0"/>
                    </a:p>
                  </a:txBody>
                  <a:tcPr/>
                </a:tc>
                <a:tc>
                  <a:txBody>
                    <a:bodyPr/>
                    <a:lstStyle/>
                    <a:p>
                      <a:r>
                        <a:rPr lang="en-US" sz="1100" dirty="0"/>
                        <a:t>$150</a:t>
                      </a:r>
                      <a:endParaRPr lang="en-GB" sz="1100" dirty="0"/>
                    </a:p>
                  </a:txBody>
                  <a:tcPr/>
                </a:tc>
                <a:tc>
                  <a:txBody>
                    <a:bodyPr/>
                    <a:lstStyle/>
                    <a:p>
                      <a:r>
                        <a:rPr lang="en-US" sz="1100" b="0" dirty="0">
                          <a:solidFill>
                            <a:schemeClr val="tx1"/>
                          </a:solidFill>
                        </a:rPr>
                        <a:t>$</a:t>
                      </a:r>
                      <a:r>
                        <a:rPr lang="en-US" sz="1100" b="0" baseline="0" dirty="0">
                          <a:solidFill>
                            <a:schemeClr val="tx1"/>
                          </a:solidFill>
                        </a:rPr>
                        <a:t>300</a:t>
                      </a:r>
                      <a:endParaRPr lang="en-US" sz="1100" b="0" dirty="0">
                        <a:solidFill>
                          <a:schemeClr val="tx1"/>
                        </a:solidFill>
                      </a:endParaRPr>
                    </a:p>
                  </a:txBody>
                  <a:tcPr/>
                </a:tc>
                <a:extLst>
                  <a:ext uri="{0D108BD9-81ED-4DB2-BD59-A6C34878D82A}">
                    <a16:rowId xmlns:a16="http://schemas.microsoft.com/office/drawing/2014/main" val="902365214"/>
                  </a:ext>
                </a:extLst>
              </a:tr>
              <a:tr h="307654">
                <a:tc>
                  <a:txBody>
                    <a:bodyPr/>
                    <a:lstStyle/>
                    <a:p>
                      <a:pPr algn="ctr"/>
                      <a:r>
                        <a:rPr lang="en-GB" sz="1100" dirty="0"/>
                        <a:t>7</a:t>
                      </a:r>
                    </a:p>
                  </a:txBody>
                  <a:tcPr/>
                </a:tc>
                <a:tc>
                  <a:txBody>
                    <a:bodyPr/>
                    <a:lstStyle/>
                    <a:p>
                      <a:r>
                        <a:rPr lang="en-US" sz="1100" dirty="0"/>
                        <a:t>Min. salary for official employed citizens by labor law</a:t>
                      </a:r>
                      <a:endParaRPr lang="en-GB" sz="1100" dirty="0"/>
                    </a:p>
                  </a:txBody>
                  <a:tcPr/>
                </a:tc>
                <a:tc gridSpan="2">
                  <a:txBody>
                    <a:bodyPr/>
                    <a:lstStyle/>
                    <a:p>
                      <a:pPr algn="l"/>
                      <a:r>
                        <a:rPr lang="en-US" sz="1100" dirty="0"/>
                        <a:t>$99</a:t>
                      </a:r>
                      <a:endParaRPr lang="en-GB" sz="1100" dirty="0"/>
                    </a:p>
                  </a:txBody>
                  <a:tcPr/>
                </a:tc>
                <a:tc hMerge="1">
                  <a:txBody>
                    <a:bodyPr/>
                    <a:lstStyle/>
                    <a:p>
                      <a:endParaRPr lang="en-GB" sz="1100" dirty="0"/>
                    </a:p>
                  </a:txBody>
                  <a:tcPr/>
                </a:tc>
                <a:extLst>
                  <a:ext uri="{0D108BD9-81ED-4DB2-BD59-A6C34878D82A}">
                    <a16:rowId xmlns:a16="http://schemas.microsoft.com/office/drawing/2014/main" val="2289400291"/>
                  </a:ext>
                </a:extLst>
              </a:tr>
              <a:tr h="307654">
                <a:tc>
                  <a:txBody>
                    <a:bodyPr/>
                    <a:lstStyle/>
                    <a:p>
                      <a:pPr algn="ctr"/>
                      <a:r>
                        <a:rPr lang="en-US" sz="1100" dirty="0"/>
                        <a:t>8</a:t>
                      </a:r>
                      <a:endParaRPr lang="en-GB" sz="1100" dirty="0"/>
                    </a:p>
                  </a:txBody>
                  <a:tcPr/>
                </a:tc>
                <a:tc>
                  <a:txBody>
                    <a:bodyPr/>
                    <a:lstStyle/>
                    <a:p>
                      <a:r>
                        <a:rPr lang="en-US" sz="1100" dirty="0"/>
                        <a:t>Mobile phone penetration</a:t>
                      </a:r>
                      <a:r>
                        <a:rPr lang="en-US" sz="1100" baseline="0" dirty="0"/>
                        <a:t> (including smartphones)**</a:t>
                      </a:r>
                      <a:endParaRPr lang="en-GB" sz="1100" dirty="0"/>
                    </a:p>
                  </a:txBody>
                  <a:tcPr/>
                </a:tc>
                <a:tc>
                  <a:txBody>
                    <a:bodyPr/>
                    <a:lstStyle/>
                    <a:p>
                      <a:r>
                        <a:rPr lang="en-US" sz="1100" dirty="0"/>
                        <a:t>33% </a:t>
                      </a:r>
                      <a:endParaRPr lang="en-GB" sz="1100" dirty="0"/>
                    </a:p>
                  </a:txBody>
                  <a:tcPr/>
                </a:tc>
                <a:tc>
                  <a:txBody>
                    <a:bodyPr/>
                    <a:lstStyle/>
                    <a:p>
                      <a:r>
                        <a:rPr lang="en-US" sz="1100" dirty="0"/>
                        <a:t>6</a:t>
                      </a:r>
                      <a:r>
                        <a:rPr lang="ru-RU" sz="1100" dirty="0"/>
                        <a:t>3.5</a:t>
                      </a:r>
                      <a:r>
                        <a:rPr lang="en-US" sz="1100" dirty="0"/>
                        <a:t>%</a:t>
                      </a:r>
                      <a:r>
                        <a:rPr lang="ru-RU" sz="1100" dirty="0"/>
                        <a:t> </a:t>
                      </a:r>
                      <a:endParaRPr lang="en-GB" sz="1100" dirty="0"/>
                    </a:p>
                  </a:txBody>
                  <a:tcPr/>
                </a:tc>
                <a:extLst>
                  <a:ext uri="{0D108BD9-81ED-4DB2-BD59-A6C34878D82A}">
                    <a16:rowId xmlns:a16="http://schemas.microsoft.com/office/drawing/2014/main" val="1779040036"/>
                  </a:ext>
                </a:extLst>
              </a:tr>
              <a:tr h="307654">
                <a:tc>
                  <a:txBody>
                    <a:bodyPr/>
                    <a:lstStyle/>
                    <a:p>
                      <a:pPr algn="ctr"/>
                      <a:r>
                        <a:rPr lang="en-GB" sz="1100" dirty="0"/>
                        <a:t>10</a:t>
                      </a:r>
                    </a:p>
                  </a:txBody>
                  <a:tcPr/>
                </a:tc>
                <a:tc>
                  <a:txBody>
                    <a:bodyPr/>
                    <a:lstStyle/>
                    <a:p>
                      <a:r>
                        <a:rPr lang="en-US" sz="1100" dirty="0"/>
                        <a:t>Smartphone penetration (out of mob. penetration)</a:t>
                      </a:r>
                      <a:endParaRPr lang="en-GB" sz="1100" dirty="0"/>
                    </a:p>
                  </a:txBody>
                  <a:tcPr/>
                </a:tc>
                <a:tc>
                  <a:txBody>
                    <a:bodyPr/>
                    <a:lstStyle/>
                    <a:p>
                      <a:r>
                        <a:rPr lang="en-US" sz="1100" dirty="0"/>
                        <a:t>58%</a:t>
                      </a:r>
                      <a:endParaRPr lang="en-GB" sz="1100" dirty="0"/>
                    </a:p>
                  </a:txBody>
                  <a:tcPr/>
                </a:tc>
                <a:tc>
                  <a:txBody>
                    <a:bodyPr/>
                    <a:lstStyle/>
                    <a:p>
                      <a:r>
                        <a:rPr lang="en-US" sz="1100" dirty="0"/>
                        <a:t>80%</a:t>
                      </a:r>
                      <a:endParaRPr lang="en-GB" sz="1100" dirty="0"/>
                    </a:p>
                  </a:txBody>
                  <a:tcPr/>
                </a:tc>
                <a:extLst>
                  <a:ext uri="{0D108BD9-81ED-4DB2-BD59-A6C34878D82A}">
                    <a16:rowId xmlns:a16="http://schemas.microsoft.com/office/drawing/2014/main" val="3323931482"/>
                  </a:ext>
                </a:extLst>
              </a:tr>
              <a:tr h="307654">
                <a:tc>
                  <a:txBody>
                    <a:bodyPr/>
                    <a:lstStyle/>
                    <a:p>
                      <a:pPr algn="ctr"/>
                      <a:r>
                        <a:rPr lang="en-US" sz="1100" dirty="0"/>
                        <a:t>11</a:t>
                      </a:r>
                    </a:p>
                  </a:txBody>
                  <a:tcPr/>
                </a:tc>
                <a:tc>
                  <a:txBody>
                    <a:bodyPr/>
                    <a:lstStyle/>
                    <a:p>
                      <a:r>
                        <a:rPr lang="en-US" sz="1100" dirty="0">
                          <a:solidFill>
                            <a:schemeClr val="tx1"/>
                          </a:solidFill>
                        </a:rPr>
                        <a:t>Bank branches per 100K population</a:t>
                      </a:r>
                      <a:endParaRPr lang="en-GB" sz="1100" dirty="0">
                        <a:solidFill>
                          <a:schemeClr val="tx1"/>
                        </a:solidFill>
                      </a:endParaRPr>
                    </a:p>
                  </a:txBody>
                  <a:tcPr/>
                </a:tc>
                <a:tc>
                  <a:txBody>
                    <a:bodyPr/>
                    <a:lstStyle/>
                    <a:p>
                      <a:r>
                        <a:rPr lang="en-US" sz="1100" dirty="0">
                          <a:solidFill>
                            <a:schemeClr val="tx1"/>
                          </a:solidFill>
                        </a:rPr>
                        <a:t>2</a:t>
                      </a:r>
                      <a:r>
                        <a:rPr lang="ru-RU" sz="1100" dirty="0">
                          <a:solidFill>
                            <a:schemeClr val="tx1"/>
                          </a:solidFill>
                        </a:rPr>
                        <a:t>,5</a:t>
                      </a:r>
                      <a:endParaRPr lang="en-GB" sz="1100" dirty="0">
                        <a:solidFill>
                          <a:schemeClr val="tx1"/>
                        </a:solidFill>
                      </a:endParaRPr>
                    </a:p>
                  </a:txBody>
                  <a:tcPr/>
                </a:tc>
                <a:tc>
                  <a:txBody>
                    <a:bodyPr/>
                    <a:lstStyle/>
                    <a:p>
                      <a:r>
                        <a:rPr lang="en-US" sz="1100" dirty="0">
                          <a:solidFill>
                            <a:schemeClr val="tx1"/>
                          </a:solidFill>
                        </a:rPr>
                        <a:t>10</a:t>
                      </a:r>
                      <a:endParaRPr lang="en-GB" sz="1100" dirty="0">
                        <a:solidFill>
                          <a:schemeClr val="tx1"/>
                        </a:solidFill>
                      </a:endParaRPr>
                    </a:p>
                  </a:txBody>
                  <a:tcPr/>
                </a:tc>
                <a:extLst>
                  <a:ext uri="{0D108BD9-81ED-4DB2-BD59-A6C34878D82A}">
                    <a16:rowId xmlns:a16="http://schemas.microsoft.com/office/drawing/2014/main" val="2087631191"/>
                  </a:ext>
                </a:extLst>
              </a:tr>
              <a:tr h="307654">
                <a:tc>
                  <a:txBody>
                    <a:bodyPr/>
                    <a:lstStyle/>
                    <a:p>
                      <a:pPr algn="ctr"/>
                      <a:r>
                        <a:rPr lang="en-US" sz="1100" kern="1200" dirty="0">
                          <a:latin typeface="+mn-lt"/>
                          <a:ea typeface="+mn-ea"/>
                          <a:cs typeface="+mn-cs"/>
                        </a:rPr>
                        <a:t>12</a:t>
                      </a:r>
                    </a:p>
                  </a:txBody>
                  <a:tcPr/>
                </a:tc>
                <a:tc>
                  <a:txBody>
                    <a:bodyPr/>
                    <a:lstStyle/>
                    <a:p>
                      <a:r>
                        <a:rPr lang="en-US" sz="1100" kern="1200" dirty="0">
                          <a:solidFill>
                            <a:schemeClr val="tx1"/>
                          </a:solidFill>
                          <a:latin typeface="+mn-lt"/>
                          <a:ea typeface="+mn-ea"/>
                          <a:cs typeface="+mn-cs"/>
                        </a:rPr>
                        <a:t>Bank cards penetration******</a:t>
                      </a:r>
                      <a:endParaRPr lang="en-GB" sz="1100" kern="1200" dirty="0">
                        <a:solidFill>
                          <a:schemeClr val="tx1"/>
                        </a:solidFill>
                        <a:latin typeface="+mn-lt"/>
                        <a:ea typeface="+mn-ea"/>
                        <a:cs typeface="+mn-cs"/>
                      </a:endParaRPr>
                    </a:p>
                  </a:txBody>
                  <a:tcPr/>
                </a:tc>
                <a:tc>
                  <a:txBody>
                    <a:bodyPr/>
                    <a:lstStyle/>
                    <a:p>
                      <a:r>
                        <a:rPr lang="en-US" sz="1100" kern="1200" dirty="0">
                          <a:solidFill>
                            <a:schemeClr val="tx1"/>
                          </a:solidFill>
                          <a:latin typeface="+mn-lt"/>
                          <a:ea typeface="+mn-ea"/>
                          <a:cs typeface="+mn-cs"/>
                        </a:rPr>
                        <a:t>5% </a:t>
                      </a:r>
                      <a:endParaRPr lang="en-GB" sz="1100" kern="1200" dirty="0">
                        <a:solidFill>
                          <a:schemeClr val="tx1"/>
                        </a:solidFill>
                        <a:latin typeface="+mn-lt"/>
                        <a:ea typeface="+mn-ea"/>
                        <a:cs typeface="+mn-cs"/>
                      </a:endParaRPr>
                    </a:p>
                  </a:txBody>
                  <a:tcPr/>
                </a:tc>
                <a:tc>
                  <a:txBody>
                    <a:bodyPr/>
                    <a:lstStyle/>
                    <a:p>
                      <a:r>
                        <a:rPr lang="en-US" sz="1100" kern="1200" dirty="0">
                          <a:solidFill>
                            <a:schemeClr val="dk1"/>
                          </a:solidFill>
                          <a:latin typeface="+mn-lt"/>
                          <a:ea typeface="+mn-ea"/>
                          <a:cs typeface="+mn-cs"/>
                        </a:rPr>
                        <a:t>20%</a:t>
                      </a:r>
                      <a:endParaRPr lang="en-GB" sz="1100" kern="1200" dirty="0">
                        <a:solidFill>
                          <a:schemeClr val="dk1"/>
                        </a:solidFill>
                        <a:latin typeface="+mn-lt"/>
                        <a:ea typeface="+mn-ea"/>
                        <a:cs typeface="+mn-cs"/>
                      </a:endParaRPr>
                    </a:p>
                  </a:txBody>
                  <a:tcPr/>
                </a:tc>
                <a:extLst>
                  <a:ext uri="{0D108BD9-81ED-4DB2-BD59-A6C34878D82A}">
                    <a16:rowId xmlns:a16="http://schemas.microsoft.com/office/drawing/2014/main" val="665637208"/>
                  </a:ext>
                </a:extLst>
              </a:tr>
              <a:tr h="281423">
                <a:tc>
                  <a:txBody>
                    <a:bodyPr/>
                    <a:lstStyle/>
                    <a:p>
                      <a:pPr algn="ctr"/>
                      <a:r>
                        <a:rPr lang="en-GB" sz="1100" kern="1200" dirty="0">
                          <a:latin typeface="+mn-lt"/>
                          <a:ea typeface="+mn-ea"/>
                          <a:cs typeface="+mn-cs"/>
                        </a:rPr>
                        <a:t>13</a:t>
                      </a:r>
                      <a:endParaRPr lang="en-US" sz="1100" kern="1200" dirty="0">
                        <a:latin typeface="+mn-lt"/>
                        <a:ea typeface="+mn-ea"/>
                        <a:cs typeface="+mn-cs"/>
                      </a:endParaRPr>
                    </a:p>
                  </a:txBody>
                  <a:tcPr/>
                </a:tc>
                <a:tc>
                  <a:txBody>
                    <a:bodyPr/>
                    <a:lstStyle/>
                    <a:p>
                      <a:r>
                        <a:rPr lang="en-GB" sz="1100" kern="1200" dirty="0">
                          <a:solidFill>
                            <a:schemeClr val="tx1"/>
                          </a:solidFill>
                          <a:latin typeface="+mn-lt"/>
                          <a:ea typeface="+mn-ea"/>
                          <a:cs typeface="+mn-cs"/>
                        </a:rPr>
                        <a:t>Facebook penetration  </a:t>
                      </a:r>
                    </a:p>
                  </a:txBody>
                  <a:tcPr/>
                </a:tc>
                <a:tc>
                  <a:txBody>
                    <a:bodyPr/>
                    <a:lstStyle/>
                    <a:p>
                      <a:r>
                        <a:rPr lang="en-GB" sz="1100" b="0" kern="1200" dirty="0">
                          <a:solidFill>
                            <a:schemeClr val="tx1"/>
                          </a:solidFill>
                          <a:latin typeface="+mn-lt"/>
                          <a:ea typeface="+mn-ea"/>
                          <a:cs typeface="+mn-cs"/>
                        </a:rPr>
                        <a:t>~18%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100" b="0" kern="1200" dirty="0">
                          <a:solidFill>
                            <a:schemeClr val="tx1"/>
                          </a:solidFill>
                          <a:latin typeface="+mn-lt"/>
                          <a:ea typeface="+mn-ea"/>
                          <a:cs typeface="+mn-cs"/>
                        </a:rPr>
                        <a:t>~ 52%</a:t>
                      </a:r>
                    </a:p>
                  </a:txBody>
                  <a:tcPr/>
                </a:tc>
                <a:extLst>
                  <a:ext uri="{0D108BD9-81ED-4DB2-BD59-A6C34878D82A}">
                    <a16:rowId xmlns:a16="http://schemas.microsoft.com/office/drawing/2014/main" val="3854716905"/>
                  </a:ext>
                </a:extLst>
              </a:tr>
              <a:tr h="281423">
                <a:tc>
                  <a:txBody>
                    <a:bodyPr/>
                    <a:lstStyle/>
                    <a:p>
                      <a:pPr algn="ctr"/>
                      <a:r>
                        <a:rPr lang="en-US" sz="1100" kern="1200" dirty="0">
                          <a:latin typeface="+mn-lt"/>
                          <a:ea typeface="+mn-ea"/>
                          <a:cs typeface="+mn-cs"/>
                        </a:rPr>
                        <a:t>14</a:t>
                      </a:r>
                    </a:p>
                  </a:txBody>
                  <a:tcPr/>
                </a:tc>
                <a:tc>
                  <a:txBody>
                    <a:bodyPr/>
                    <a:lstStyle/>
                    <a:p>
                      <a:r>
                        <a:rPr lang="en-GB" sz="1100" kern="1200" dirty="0">
                          <a:solidFill>
                            <a:schemeClr val="dk1"/>
                          </a:solidFill>
                          <a:latin typeface="+mn-lt"/>
                          <a:ea typeface="+mn-ea"/>
                          <a:cs typeface="+mn-cs"/>
                        </a:rPr>
                        <a:t>e-wallet</a:t>
                      </a:r>
                      <a:r>
                        <a:rPr lang="ru-RU" sz="1100" kern="1200" dirty="0">
                          <a:solidFill>
                            <a:schemeClr val="dk1"/>
                          </a:solidFill>
                          <a:latin typeface="+mn-lt"/>
                          <a:ea typeface="+mn-ea"/>
                          <a:cs typeface="+mn-cs"/>
                        </a:rPr>
                        <a:t> </a:t>
                      </a:r>
                      <a:r>
                        <a:rPr lang="en-US" sz="1100" kern="1200" dirty="0">
                          <a:solidFill>
                            <a:schemeClr val="dk1"/>
                          </a:solidFill>
                          <a:latin typeface="+mn-lt"/>
                          <a:ea typeface="+mn-ea"/>
                          <a:cs typeface="+mn-cs"/>
                        </a:rPr>
                        <a:t>(service provided by </a:t>
                      </a:r>
                      <a:r>
                        <a:rPr lang="en-GB" sz="1100" kern="1200" dirty="0">
                          <a:solidFill>
                            <a:schemeClr val="dk1"/>
                          </a:solidFill>
                          <a:latin typeface="+mn-lt"/>
                          <a:ea typeface="+mn-ea"/>
                          <a:cs typeface="+mn-cs"/>
                        </a:rPr>
                        <a:t>payment systems )</a:t>
                      </a:r>
                    </a:p>
                  </a:txBody>
                  <a:tcPr/>
                </a:tc>
                <a:tc>
                  <a:txBody>
                    <a:bodyPr/>
                    <a:lstStyle/>
                    <a:p>
                      <a:r>
                        <a:rPr lang="en-GB" sz="1100" b="0" kern="1200" dirty="0">
                          <a:solidFill>
                            <a:schemeClr val="tx1"/>
                          </a:solidFill>
                          <a:latin typeface="+mn-lt"/>
                          <a:ea typeface="+mn-ea"/>
                          <a:cs typeface="+mn-cs"/>
                        </a:rPr>
                        <a:t>~ 300.000</a:t>
                      </a:r>
                    </a:p>
                  </a:txBody>
                  <a:tcPr/>
                </a:tc>
                <a:tc>
                  <a:txBody>
                    <a:bodyPr/>
                    <a:lstStyle/>
                    <a:p>
                      <a:r>
                        <a:rPr lang="en-GB" sz="1100" b="0" kern="1200" baseline="0" dirty="0">
                          <a:solidFill>
                            <a:schemeClr val="tx1"/>
                          </a:solidFill>
                          <a:latin typeface="+mn-lt"/>
                          <a:ea typeface="+mn-ea"/>
                          <a:cs typeface="+mn-cs"/>
                        </a:rPr>
                        <a:t>~ 15</a:t>
                      </a:r>
                      <a:r>
                        <a:rPr lang="en-GB" sz="1100" b="0" kern="1200" dirty="0">
                          <a:solidFill>
                            <a:schemeClr val="tx1"/>
                          </a:solidFill>
                          <a:latin typeface="+mn-lt"/>
                          <a:ea typeface="+mn-ea"/>
                          <a:cs typeface="+mn-cs"/>
                        </a:rPr>
                        <a:t>0.000</a:t>
                      </a:r>
                    </a:p>
                  </a:txBody>
                  <a:tcPr/>
                </a:tc>
                <a:extLst>
                  <a:ext uri="{0D108BD9-81ED-4DB2-BD59-A6C34878D82A}">
                    <a16:rowId xmlns:a16="http://schemas.microsoft.com/office/drawing/2014/main" val="2468521775"/>
                  </a:ext>
                </a:extLst>
              </a:tr>
            </a:tbl>
          </a:graphicData>
        </a:graphic>
      </p:graphicFrame>
    </p:spTree>
    <p:extLst>
      <p:ext uri="{BB962C8B-B14F-4D97-AF65-F5344CB8AC3E}">
        <p14:creationId xmlns:p14="http://schemas.microsoft.com/office/powerpoint/2010/main" val="39025731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D7F305DA-160D-498F-B102-A1D8643B4A2C}" type="slidenum">
              <a:rPr lang="ru-RU" smtClean="0"/>
              <a:t>8</a:t>
            </a:fld>
            <a:endParaRPr lang="ru-RU"/>
          </a:p>
        </p:txBody>
      </p:sp>
      <p:sp>
        <p:nvSpPr>
          <p:cNvPr id="6" name="TextBox 5"/>
          <p:cNvSpPr txBox="1"/>
          <p:nvPr/>
        </p:nvSpPr>
        <p:spPr>
          <a:xfrm>
            <a:off x="346000" y="5397187"/>
            <a:ext cx="8474472" cy="777136"/>
          </a:xfrm>
          <a:prstGeom prst="rect">
            <a:avLst/>
          </a:prstGeom>
          <a:solidFill>
            <a:schemeClr val="accent1">
              <a:lumMod val="20000"/>
              <a:lumOff val="80000"/>
            </a:schemeClr>
          </a:solidFill>
          <a:ln>
            <a:solidFill>
              <a:schemeClr val="accent1"/>
            </a:solidFill>
          </a:ln>
        </p:spPr>
        <p:txBody>
          <a:bodyPr wrap="square" rtlCol="0" anchor="t">
            <a:spAutoFit/>
          </a:bodyPr>
          <a:lstStyle/>
          <a:p>
            <a:pPr marL="342900" indent="-342900">
              <a:spcBef>
                <a:spcPts val="300"/>
              </a:spcBef>
              <a:buFont typeface="+mj-lt"/>
              <a:buAutoNum type="arabicPeriod"/>
            </a:pPr>
            <a:r>
              <a:rPr lang="en-US" sz="1400"/>
              <a:t>Banks  are focused on SME lending, long and heavy process to borrow money for individuals.</a:t>
            </a:r>
            <a:endParaRPr lang="ru-RU" sz="1400"/>
          </a:p>
          <a:p>
            <a:pPr marL="342900" indent="-342900">
              <a:spcBef>
                <a:spcPts val="300"/>
              </a:spcBef>
              <a:buFont typeface="+mj-lt"/>
              <a:buAutoNum type="arabicPeriod"/>
            </a:pPr>
            <a:r>
              <a:rPr lang="en-US" sz="1400"/>
              <a:t>Consumer lending is mostly represented by NGOs, MFIs, cooperatives, pawnshops and unofficial money lenders which works fully offline.</a:t>
            </a:r>
          </a:p>
        </p:txBody>
      </p:sp>
      <p:sp>
        <p:nvSpPr>
          <p:cNvPr id="8" name="Content Placeholder 12"/>
          <p:cNvSpPr txBox="1">
            <a:spLocks/>
          </p:cNvSpPr>
          <p:nvPr/>
        </p:nvSpPr>
        <p:spPr>
          <a:xfrm>
            <a:off x="397570" y="764704"/>
            <a:ext cx="8641085" cy="4374996"/>
          </a:xfrm>
          <a:prstGeom prst="rect">
            <a:avLst/>
          </a:prstGeom>
        </p:spPr>
        <p:txBody>
          <a:bodyPr vert="horz" lIns="91440" tIns="45720" rIns="91440" bIns="45720" rtlCol="0" anchor="t">
            <a:noAutofit/>
          </a:bodyPr>
          <a:lstStyle>
            <a:lvl1pPr marL="342900" indent="-3429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spcAft>
                <a:spcPts val="1200"/>
              </a:spcAft>
              <a:buNone/>
            </a:pPr>
            <a:endParaRPr lang="en-US" sz="1500"/>
          </a:p>
        </p:txBody>
      </p:sp>
      <p:sp>
        <p:nvSpPr>
          <p:cNvPr id="9" name="Content Placeholder 12"/>
          <p:cNvSpPr txBox="1">
            <a:spLocks/>
          </p:cNvSpPr>
          <p:nvPr/>
        </p:nvSpPr>
        <p:spPr>
          <a:xfrm>
            <a:off x="395536" y="541770"/>
            <a:ext cx="8641085" cy="4374996"/>
          </a:xfrm>
          <a:prstGeom prst="rect">
            <a:avLst/>
          </a:prstGeom>
        </p:spPr>
        <p:txBody>
          <a:bodyPr vert="horz" lIns="91440" tIns="45720" rIns="91440" bIns="45720" rtlCol="0" anchor="t">
            <a:noAutofit/>
          </a:bodyPr>
          <a:lstStyle>
            <a:lvl1pPr marL="342900" indent="-3429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spcAft>
                <a:spcPts val="1000"/>
              </a:spcAft>
              <a:buNone/>
            </a:pPr>
            <a:endParaRPr lang="en-US" sz="1400"/>
          </a:p>
          <a:p>
            <a:pPr marL="268288" indent="-268288">
              <a:spcBef>
                <a:spcPts val="0"/>
              </a:spcBef>
              <a:spcAft>
                <a:spcPts val="1200"/>
              </a:spcAft>
            </a:pPr>
            <a:endParaRPr lang="en-US" sz="1500"/>
          </a:p>
        </p:txBody>
      </p:sp>
      <p:sp>
        <p:nvSpPr>
          <p:cNvPr id="3" name="Rectangle 2"/>
          <p:cNvSpPr/>
          <p:nvPr/>
        </p:nvSpPr>
        <p:spPr>
          <a:xfrm>
            <a:off x="251521" y="724993"/>
            <a:ext cx="8640959" cy="4431983"/>
          </a:xfrm>
          <a:prstGeom prst="rect">
            <a:avLst/>
          </a:prstGeom>
        </p:spPr>
        <p:txBody>
          <a:bodyPr wrap="square">
            <a:spAutoFit/>
          </a:bodyPr>
          <a:lstStyle/>
          <a:p>
            <a:pPr marL="342900" indent="-342900" algn="just">
              <a:spcAft>
                <a:spcPts val="1200"/>
              </a:spcAft>
              <a:buFont typeface="Arial" panose="020B0604020202020204" pitchFamily="34" charset="0"/>
              <a:buChar char="•"/>
            </a:pPr>
            <a:r>
              <a:rPr lang="en-GB" sz="1400">
                <a:solidFill>
                  <a:srgbClr val="252525"/>
                </a:solidFill>
              </a:rPr>
              <a:t>In the past, Myanmar (Burma) was a </a:t>
            </a:r>
            <a:r>
              <a:rPr lang="en-GB" sz="1400">
                <a:solidFill>
                  <a:srgbClr val="0B0080"/>
                </a:solidFill>
                <a:hlinkClick r:id="rId3" tooltip="British rule in Burma"/>
              </a:rPr>
              <a:t>British colony</a:t>
            </a:r>
            <a:r>
              <a:rPr lang="en-GB" sz="1400">
                <a:solidFill>
                  <a:srgbClr val="252525"/>
                </a:solidFill>
              </a:rPr>
              <a:t>. Myanmar became an independent nation in </a:t>
            </a:r>
            <a:r>
              <a:rPr lang="en-GB" sz="1400">
                <a:solidFill>
                  <a:srgbClr val="0B0080"/>
                </a:solidFill>
                <a:hlinkClick r:id="rId4" tooltip="Independence Day (Burma)"/>
              </a:rPr>
              <a:t>1948</a:t>
            </a:r>
            <a:r>
              <a:rPr lang="ru-RU" sz="1400">
                <a:solidFill>
                  <a:srgbClr val="252525"/>
                </a:solidFill>
              </a:rPr>
              <a:t>.</a:t>
            </a:r>
            <a:r>
              <a:rPr lang="en-GB" sz="1400">
                <a:solidFill>
                  <a:srgbClr val="252525"/>
                </a:solidFill>
              </a:rPr>
              <a:t> initially as a </a:t>
            </a:r>
            <a:r>
              <a:rPr lang="en-GB" sz="1400">
                <a:solidFill>
                  <a:srgbClr val="0B0080"/>
                </a:solidFill>
                <a:hlinkClick r:id="rId5" tooltip="Post-independence Burma, 1948–62"/>
              </a:rPr>
              <a:t>democratic nation</a:t>
            </a:r>
            <a:r>
              <a:rPr lang="en-GB" sz="1400">
                <a:solidFill>
                  <a:srgbClr val="252525"/>
                </a:solidFill>
              </a:rPr>
              <a:t> and then, following</a:t>
            </a:r>
            <a:r>
              <a:rPr lang="ru-RU" sz="1400">
                <a:solidFill>
                  <a:srgbClr val="252525"/>
                </a:solidFill>
              </a:rPr>
              <a:t> </a:t>
            </a:r>
            <a:r>
              <a:rPr lang="en-US" sz="1400">
                <a:solidFill>
                  <a:srgbClr val="252525"/>
                </a:solidFill>
              </a:rPr>
              <a:t>the Civil war and</a:t>
            </a:r>
            <a:r>
              <a:rPr lang="en-GB" sz="1400">
                <a:solidFill>
                  <a:srgbClr val="252525"/>
                </a:solidFill>
              </a:rPr>
              <a:t> a </a:t>
            </a:r>
            <a:r>
              <a:rPr lang="en-GB" sz="1400">
                <a:solidFill>
                  <a:srgbClr val="0B0080"/>
                </a:solidFill>
                <a:hlinkClick r:id="rId6" tooltip="1962 Burmese coup d'état"/>
              </a:rPr>
              <a:t>coup d'état in 1962</a:t>
            </a:r>
            <a:r>
              <a:rPr lang="en-GB" sz="1400">
                <a:solidFill>
                  <a:srgbClr val="252525"/>
                </a:solidFill>
              </a:rPr>
              <a:t>, a </a:t>
            </a:r>
            <a:r>
              <a:rPr lang="en-GB" sz="1400">
                <a:solidFill>
                  <a:srgbClr val="0B0080"/>
                </a:solidFill>
                <a:hlinkClick r:id="rId7" tooltip="Burma Socialist Programme Party"/>
              </a:rPr>
              <a:t>military dictatorship</a:t>
            </a:r>
            <a:r>
              <a:rPr lang="en-GB" sz="1400">
                <a:solidFill>
                  <a:srgbClr val="252525"/>
                </a:solidFill>
              </a:rPr>
              <a:t>. While the military dictatorship formally ended in 2011</a:t>
            </a:r>
            <a:r>
              <a:rPr lang="ru-RU" sz="1400">
                <a:solidFill>
                  <a:srgbClr val="252525"/>
                </a:solidFill>
              </a:rPr>
              <a:t>. </a:t>
            </a:r>
            <a:r>
              <a:rPr lang="en-US" sz="1400">
                <a:solidFill>
                  <a:srgbClr val="252525"/>
                </a:solidFill>
              </a:rPr>
              <a:t>Now the country fully turn into democracy.</a:t>
            </a:r>
            <a:endParaRPr lang="ru-RU" sz="1400">
              <a:solidFill>
                <a:srgbClr val="252525"/>
              </a:solidFill>
            </a:endParaRPr>
          </a:p>
          <a:p>
            <a:pPr marL="342900" indent="-342900" algn="just">
              <a:spcAft>
                <a:spcPts val="1200"/>
              </a:spcAft>
              <a:buFont typeface="Arial" panose="020B0604020202020204" pitchFamily="34" charset="0"/>
              <a:buChar char="•"/>
            </a:pPr>
            <a:r>
              <a:rPr lang="en-US" sz="1400">
                <a:solidFill>
                  <a:srgbClr val="252525"/>
                </a:solidFill>
              </a:rPr>
              <a:t>The Banking technology is not developed yet.</a:t>
            </a:r>
            <a:r>
              <a:rPr lang="ru-RU" sz="1400">
                <a:solidFill>
                  <a:srgbClr val="252525"/>
                </a:solidFill>
              </a:rPr>
              <a:t> </a:t>
            </a:r>
            <a:r>
              <a:rPr lang="en-US" sz="1400"/>
              <a:t>Local banks have no any interbank clearing system and send money to each other by fax. Also there is no REPO. Foreign bank`s branch expansion may exist only in the form of Joining Venture with local bank*. Foreign banks allowed to open only one branch and provide loans only to foreign enterprises. The main focus of banking industry is corporate customers. No any credit bureau presented in the country. The personal lending is mostly carried-out by NGOs, MFIs, cooperatives, pawnshops and unofficial money lenders.</a:t>
            </a:r>
          </a:p>
          <a:p>
            <a:pPr marL="342900" indent="-342900" algn="just">
              <a:spcAft>
                <a:spcPts val="1200"/>
              </a:spcAft>
              <a:buFont typeface="Arial" panose="020B0604020202020204" pitchFamily="34" charset="0"/>
              <a:buChar char="•"/>
            </a:pPr>
            <a:r>
              <a:rPr lang="en-US" sz="1400"/>
              <a:t>The main efforts of Myanmar Financial authorities are dedicated to reduce the poverty and to promote the socio-economic life of the grass-root people in rural areas. It reflects in requirements for financial institution licenses holders to provide </a:t>
            </a:r>
            <a:r>
              <a:rPr lang="en-GB" sz="1400"/>
              <a:t>at least 50% of</a:t>
            </a:r>
            <a:r>
              <a:rPr lang="en-US" sz="1400"/>
              <a:t> financing in rural areas</a:t>
            </a:r>
            <a:r>
              <a:rPr lang="ru-RU" sz="1400"/>
              <a:t>. </a:t>
            </a:r>
            <a:r>
              <a:rPr lang="en-US" sz="1400"/>
              <a:t>Thus, the most of existing micro finance industry players are focused on group-lending.</a:t>
            </a:r>
          </a:p>
          <a:p>
            <a:pPr marL="342900" indent="-342900" algn="just">
              <a:spcAft>
                <a:spcPts val="1200"/>
              </a:spcAft>
              <a:buFont typeface="Arial" panose="020B0604020202020204" pitchFamily="34" charset="0"/>
              <a:buChar char="•"/>
            </a:pPr>
            <a:r>
              <a:rPr lang="en-US" sz="1400"/>
              <a:t>There are regulatory authorities which control the consumer finance market: Financial Regulatory Department of Myanmar Central Bank (MCB) – for all financial institutions, Rural Development and Poverty Reduction Committee in MCB – for MFIs. Agricultural, Livestock and Irrigation Ministry  - for credit cooperatives. Yangon City Development Committee (under Prime Minister of Yangon region) – for pawnshops. (see appendix 2 - page 37)</a:t>
            </a:r>
          </a:p>
        </p:txBody>
      </p:sp>
      <p:sp>
        <p:nvSpPr>
          <p:cNvPr id="12" name="Title 1"/>
          <p:cNvSpPr txBox="1">
            <a:spLocks/>
          </p:cNvSpPr>
          <p:nvPr/>
        </p:nvSpPr>
        <p:spPr>
          <a:xfrm>
            <a:off x="372900" y="116263"/>
            <a:ext cx="8159540" cy="312281"/>
          </a:xfrm>
          <a:prstGeom prst="rect">
            <a:avLst/>
          </a:prstGeom>
          <a:noFill/>
        </p:spPr>
        <p:txBody>
          <a:bodyPr vert="horz" lIns="91440" tIns="45720" rIns="91440" bIns="45720" rtlCol="0" anchor="ctr">
            <a:noAutofit/>
          </a:bodyPr>
          <a:lstStyle>
            <a:lvl1pPr algn="l" defTabSz="914400" rtl="0" eaLnBrk="1" latinLnBrk="0" hangingPunct="1">
              <a:spcBef>
                <a:spcPct val="0"/>
              </a:spcBef>
              <a:buNone/>
              <a:defRPr sz="2800" kern="1200">
                <a:solidFill>
                  <a:schemeClr val="bg1"/>
                </a:solidFill>
                <a:latin typeface="+mj-lt"/>
                <a:ea typeface="+mj-ea"/>
                <a:cs typeface="+mj-cs"/>
              </a:defRPr>
            </a:lvl1pPr>
          </a:lstStyle>
          <a:p>
            <a:r>
              <a:rPr lang="en-US"/>
              <a:t>Consumer Finance Industry Landscape</a:t>
            </a:r>
          </a:p>
        </p:txBody>
      </p:sp>
      <p:sp>
        <p:nvSpPr>
          <p:cNvPr id="2" name="Прямоугольник 1"/>
          <p:cNvSpPr/>
          <p:nvPr/>
        </p:nvSpPr>
        <p:spPr>
          <a:xfrm>
            <a:off x="395536" y="6438393"/>
            <a:ext cx="5968301" cy="338554"/>
          </a:xfrm>
          <a:prstGeom prst="rect">
            <a:avLst/>
          </a:prstGeom>
        </p:spPr>
        <p:txBody>
          <a:bodyPr wrap="none">
            <a:spAutoFit/>
          </a:bodyPr>
          <a:lstStyle/>
          <a:p>
            <a:r>
              <a:rPr lang="en-US" sz="800">
                <a:solidFill>
                  <a:srgbClr val="FF0000"/>
                </a:solidFill>
                <a:hlinkClick r:id="rId8"/>
              </a:rPr>
              <a:t>* </a:t>
            </a:r>
            <a:r>
              <a:rPr lang="en-US" sz="800">
                <a:hlinkClick r:id="rId8"/>
              </a:rPr>
              <a:t>http://www.crossroadsmyanmar.com/focus/banking-myanmar-nine-foreign-banks-enter-myanmar</a:t>
            </a:r>
            <a:endParaRPr lang="en-US" sz="800"/>
          </a:p>
          <a:p>
            <a:r>
              <a:rPr lang="ru-RU" sz="800"/>
              <a:t>* </a:t>
            </a:r>
            <a:r>
              <a:rPr lang="en-US" sz="800">
                <a:hlinkClick r:id="rId9"/>
              </a:rPr>
              <a:t>http://www.cbm.gov.mm/sites/default/files/regulate_launder/financial_institutions_law_updated_by_cbm_20160303website-1_0.pdf</a:t>
            </a:r>
            <a:r>
              <a:rPr lang="en-US" sz="800"/>
              <a:t>  </a:t>
            </a:r>
          </a:p>
        </p:txBody>
      </p:sp>
    </p:spTree>
    <p:extLst>
      <p:ext uri="{BB962C8B-B14F-4D97-AF65-F5344CB8AC3E}">
        <p14:creationId xmlns:p14="http://schemas.microsoft.com/office/powerpoint/2010/main" val="20832929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Consumer finance market size estimation  </a:t>
            </a:r>
          </a:p>
        </p:txBody>
      </p:sp>
      <p:sp>
        <p:nvSpPr>
          <p:cNvPr id="4" name="Slide Number Placeholder 3"/>
          <p:cNvSpPr>
            <a:spLocks noGrp="1"/>
          </p:cNvSpPr>
          <p:nvPr>
            <p:ph type="sldNum" sz="quarter" idx="12"/>
          </p:nvPr>
        </p:nvSpPr>
        <p:spPr>
          <a:xfrm>
            <a:off x="8267004" y="6529618"/>
            <a:ext cx="720080" cy="283758"/>
          </a:xfrm>
        </p:spPr>
        <p:txBody>
          <a:bodyPr/>
          <a:lstStyle/>
          <a:p>
            <a:fld id="{D7F305DA-160D-498F-B102-A1D8643B4A2C}" type="slidenum">
              <a:rPr lang="ru-RU" smtClean="0"/>
              <a:t>9</a:t>
            </a:fld>
            <a:endParaRPr lang="ru-RU"/>
          </a:p>
        </p:txBody>
      </p:sp>
      <p:graphicFrame>
        <p:nvGraphicFramePr>
          <p:cNvPr id="10" name="Chart 9"/>
          <p:cNvGraphicFramePr>
            <a:graphicFrameLocks/>
          </p:cNvGraphicFramePr>
          <p:nvPr>
            <p:extLst>
              <p:ext uri="{D42A27DB-BD31-4B8C-83A1-F6EECF244321}">
                <p14:modId xmlns:p14="http://schemas.microsoft.com/office/powerpoint/2010/main" val="1449434356"/>
              </p:ext>
            </p:extLst>
          </p:nvPr>
        </p:nvGraphicFramePr>
        <p:xfrm>
          <a:off x="392277" y="664738"/>
          <a:ext cx="8364151" cy="3240617"/>
        </p:xfrm>
        <a:graphic>
          <a:graphicData uri="http://schemas.openxmlformats.org/drawingml/2006/chart">
            <c:chart xmlns:c="http://schemas.openxmlformats.org/drawingml/2006/chart" xmlns:r="http://schemas.openxmlformats.org/officeDocument/2006/relationships" r:id="rId3"/>
          </a:graphicData>
        </a:graphic>
      </p:graphicFrame>
      <p:sp>
        <p:nvSpPr>
          <p:cNvPr id="5" name="TextBox 4"/>
          <p:cNvSpPr txBox="1"/>
          <p:nvPr/>
        </p:nvSpPr>
        <p:spPr>
          <a:xfrm rot="16200000">
            <a:off x="45825" y="2135112"/>
            <a:ext cx="770243" cy="276999"/>
          </a:xfrm>
          <a:prstGeom prst="rect">
            <a:avLst/>
          </a:prstGeom>
          <a:noFill/>
        </p:spPr>
        <p:txBody>
          <a:bodyPr wrap="square" rtlCol="0">
            <a:spAutoFit/>
          </a:bodyPr>
          <a:lstStyle/>
          <a:p>
            <a:r>
              <a:rPr lang="en-US" sz="1200"/>
              <a:t>M$</a:t>
            </a:r>
          </a:p>
        </p:txBody>
      </p:sp>
      <p:graphicFrame>
        <p:nvGraphicFramePr>
          <p:cNvPr id="11" name="Table 8"/>
          <p:cNvGraphicFramePr>
            <a:graphicFrameLocks noGrp="1"/>
          </p:cNvGraphicFramePr>
          <p:nvPr>
            <p:extLst>
              <p:ext uri="{D42A27DB-BD31-4B8C-83A1-F6EECF244321}">
                <p14:modId xmlns:p14="http://schemas.microsoft.com/office/powerpoint/2010/main" val="648261535"/>
              </p:ext>
            </p:extLst>
          </p:nvPr>
        </p:nvGraphicFramePr>
        <p:xfrm>
          <a:off x="292446" y="4149080"/>
          <a:ext cx="8595496" cy="1280160"/>
        </p:xfrm>
        <a:graphic>
          <a:graphicData uri="http://schemas.openxmlformats.org/drawingml/2006/table">
            <a:tbl>
              <a:tblPr/>
              <a:tblGrid>
                <a:gridCol w="1688512">
                  <a:extLst>
                    <a:ext uri="{9D8B030D-6E8A-4147-A177-3AD203B41FA5}">
                      <a16:colId xmlns:a16="http://schemas.microsoft.com/office/drawing/2014/main" val="20000"/>
                    </a:ext>
                  </a:extLst>
                </a:gridCol>
                <a:gridCol w="1304657">
                  <a:extLst>
                    <a:ext uri="{9D8B030D-6E8A-4147-A177-3AD203B41FA5}">
                      <a16:colId xmlns:a16="http://schemas.microsoft.com/office/drawing/2014/main" val="20001"/>
                    </a:ext>
                  </a:extLst>
                </a:gridCol>
                <a:gridCol w="1304657">
                  <a:extLst>
                    <a:ext uri="{9D8B030D-6E8A-4147-A177-3AD203B41FA5}">
                      <a16:colId xmlns:a16="http://schemas.microsoft.com/office/drawing/2014/main" val="20005"/>
                    </a:ext>
                  </a:extLst>
                </a:gridCol>
                <a:gridCol w="1458080">
                  <a:extLst>
                    <a:ext uri="{9D8B030D-6E8A-4147-A177-3AD203B41FA5}">
                      <a16:colId xmlns:a16="http://schemas.microsoft.com/office/drawing/2014/main" val="20002"/>
                    </a:ext>
                  </a:extLst>
                </a:gridCol>
                <a:gridCol w="1381422">
                  <a:extLst>
                    <a:ext uri="{9D8B030D-6E8A-4147-A177-3AD203B41FA5}">
                      <a16:colId xmlns:a16="http://schemas.microsoft.com/office/drawing/2014/main" val="20003"/>
                    </a:ext>
                  </a:extLst>
                </a:gridCol>
                <a:gridCol w="1458168">
                  <a:extLst>
                    <a:ext uri="{9D8B030D-6E8A-4147-A177-3AD203B41FA5}">
                      <a16:colId xmlns:a16="http://schemas.microsoft.com/office/drawing/2014/main" val="20004"/>
                    </a:ext>
                  </a:extLst>
                </a:gridCol>
              </a:tblGrid>
              <a:tr h="181663">
                <a:tc>
                  <a:txBody>
                    <a:bodyPr/>
                    <a:lstStyle/>
                    <a:p>
                      <a:pPr algn="ctr" rtl="0" fontAlgn="b">
                        <a:defRPr sz="1200" b="0" i="0" u="none" strike="noStrike" kern="1200" baseline="0">
                          <a:solidFill>
                            <a:schemeClr val="tx1">
                              <a:lumMod val="75000"/>
                              <a:lumOff val="25000"/>
                            </a:schemeClr>
                          </a:solidFill>
                          <a:latin typeface="+mn-lt"/>
                          <a:ea typeface="+mn-ea"/>
                          <a:cs typeface="+mn-cs"/>
                        </a:defRPr>
                      </a:pPr>
                      <a:endParaRPr lang="en-US" sz="1200" b="0" i="0" u="none" strike="noStrike" kern="1200" baseline="0" dirty="0">
                        <a:solidFill>
                          <a:schemeClr val="bg1"/>
                        </a:solidFill>
                        <a:latin typeface="+mn-lt"/>
                        <a:ea typeface="+mn-ea"/>
                        <a:cs typeface="+mn-cs"/>
                      </a:endParaRPr>
                    </a:p>
                  </a:txBody>
                  <a:tcPr marL="0" marR="0" marT="0" marB="0" anchor="ctr">
                    <a:lnL w="635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rtl="0" fontAlgn="b">
                        <a:defRPr sz="1200" b="0" i="0" u="none" strike="noStrike" kern="1200" baseline="0">
                          <a:solidFill>
                            <a:schemeClr val="tx1">
                              <a:lumMod val="75000"/>
                              <a:lumOff val="25000"/>
                            </a:schemeClr>
                          </a:solidFill>
                          <a:latin typeface="+mn-lt"/>
                          <a:ea typeface="+mn-ea"/>
                          <a:cs typeface="+mn-cs"/>
                        </a:defRPr>
                      </a:pPr>
                      <a:r>
                        <a:rPr lang="en-US" sz="1200" b="0" i="0" u="none" strike="noStrike" kern="1200" baseline="0" dirty="0">
                          <a:solidFill>
                            <a:schemeClr val="bg1"/>
                          </a:solidFill>
                          <a:latin typeface="+mn-lt"/>
                          <a:ea typeface="+mn-ea"/>
                          <a:cs typeface="+mn-cs"/>
                        </a:rPr>
                        <a:t>2017</a:t>
                      </a:r>
                    </a:p>
                  </a:txBody>
                  <a:tcPr marL="0" marR="0" marT="0" marB="0" anchor="ctr">
                    <a:lnL w="1270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60000"/>
                        <a:lumOff val="40000"/>
                      </a:schemeClr>
                    </a:solidFill>
                  </a:tcPr>
                </a:tc>
                <a:tc>
                  <a:txBody>
                    <a:bodyPr/>
                    <a:lstStyle/>
                    <a:p>
                      <a:pPr algn="ctr" rtl="0" fontAlgn="b">
                        <a:defRPr sz="1200" b="0" i="0" u="none" strike="noStrike" kern="1200" baseline="0">
                          <a:solidFill>
                            <a:schemeClr val="tx1">
                              <a:lumMod val="75000"/>
                              <a:lumOff val="25000"/>
                            </a:schemeClr>
                          </a:solidFill>
                          <a:latin typeface="+mn-lt"/>
                          <a:ea typeface="+mn-ea"/>
                          <a:cs typeface="+mn-cs"/>
                        </a:defRPr>
                      </a:pPr>
                      <a:r>
                        <a:rPr lang="en-US" sz="1200" b="0" i="0" u="none" strike="noStrike" kern="1200" baseline="0" dirty="0">
                          <a:solidFill>
                            <a:schemeClr val="bg1"/>
                          </a:solidFill>
                          <a:latin typeface="+mn-lt"/>
                          <a:ea typeface="+mn-ea"/>
                          <a:cs typeface="+mn-cs"/>
                        </a:rPr>
                        <a:t>2018</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60000"/>
                        <a:lumOff val="40000"/>
                      </a:schemeClr>
                    </a:solidFill>
                  </a:tcPr>
                </a:tc>
                <a:tc>
                  <a:txBody>
                    <a:bodyPr/>
                    <a:lstStyle/>
                    <a:p>
                      <a:pPr algn="ctr" rtl="0" fontAlgn="b">
                        <a:defRPr sz="1200" b="0" i="0" u="none" strike="noStrike" kern="1200" baseline="0">
                          <a:solidFill>
                            <a:schemeClr val="tx1">
                              <a:lumMod val="75000"/>
                              <a:lumOff val="25000"/>
                            </a:schemeClr>
                          </a:solidFill>
                          <a:latin typeface="+mn-lt"/>
                          <a:ea typeface="+mn-ea"/>
                          <a:cs typeface="+mn-cs"/>
                        </a:defRPr>
                      </a:pPr>
                      <a:r>
                        <a:rPr lang="en-US" sz="1200" b="0" i="0" u="none" strike="noStrike" kern="1200" baseline="0" dirty="0">
                          <a:solidFill>
                            <a:schemeClr val="bg1"/>
                          </a:solidFill>
                          <a:latin typeface="+mn-lt"/>
                          <a:ea typeface="+mn-ea"/>
                          <a:cs typeface="+mn-cs"/>
                        </a:rPr>
                        <a:t>2019</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60000"/>
                        <a:lumOff val="40000"/>
                      </a:schemeClr>
                    </a:solidFill>
                  </a:tcPr>
                </a:tc>
                <a:tc>
                  <a:txBody>
                    <a:bodyPr/>
                    <a:lstStyle/>
                    <a:p>
                      <a:pPr algn="ctr" rtl="0" fontAlgn="b">
                        <a:defRPr sz="1200" b="0" i="0" u="none" strike="noStrike" kern="1200" baseline="0">
                          <a:solidFill>
                            <a:schemeClr val="tx1">
                              <a:lumMod val="75000"/>
                              <a:lumOff val="25000"/>
                            </a:schemeClr>
                          </a:solidFill>
                          <a:latin typeface="+mn-lt"/>
                          <a:ea typeface="+mn-ea"/>
                          <a:cs typeface="+mn-cs"/>
                        </a:defRPr>
                      </a:pPr>
                      <a:r>
                        <a:rPr lang="en-US" sz="1200" b="0" i="0" u="none" strike="noStrike" kern="1200" baseline="0" dirty="0">
                          <a:solidFill>
                            <a:schemeClr val="bg1"/>
                          </a:solidFill>
                          <a:latin typeface="+mn-lt"/>
                          <a:ea typeface="+mn-ea"/>
                          <a:cs typeface="+mn-cs"/>
                        </a:rPr>
                        <a:t>2020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60000"/>
                        <a:lumOff val="40000"/>
                      </a:schemeClr>
                    </a:solidFill>
                  </a:tcPr>
                </a:tc>
                <a:tc>
                  <a:txBody>
                    <a:bodyPr/>
                    <a:lstStyle/>
                    <a:p>
                      <a:pPr algn="ctr" rtl="0" fontAlgn="b">
                        <a:defRPr sz="1200" b="0" i="0" u="none" strike="noStrike" kern="1200" baseline="0">
                          <a:solidFill>
                            <a:schemeClr val="tx1">
                              <a:lumMod val="75000"/>
                              <a:lumOff val="25000"/>
                            </a:schemeClr>
                          </a:solidFill>
                          <a:latin typeface="+mn-lt"/>
                          <a:ea typeface="+mn-ea"/>
                          <a:cs typeface="+mn-cs"/>
                        </a:defRPr>
                      </a:pPr>
                      <a:r>
                        <a:rPr lang="en-US" sz="1200" b="0" i="0" u="none" strike="noStrike" kern="1200" baseline="0" dirty="0">
                          <a:solidFill>
                            <a:schemeClr val="bg1"/>
                          </a:solidFill>
                          <a:latin typeface="+mn-lt"/>
                          <a:ea typeface="+mn-ea"/>
                          <a:cs typeface="+mn-cs"/>
                        </a:rPr>
                        <a:t>2021</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60000"/>
                        <a:lumOff val="40000"/>
                      </a:schemeClr>
                    </a:solidFill>
                  </a:tcPr>
                </a:tc>
                <a:extLst>
                  <a:ext uri="{0D108BD9-81ED-4DB2-BD59-A6C34878D82A}">
                    <a16:rowId xmlns:a16="http://schemas.microsoft.com/office/drawing/2014/main" val="10000"/>
                  </a:ext>
                </a:extLst>
              </a:tr>
              <a:tr h="465192">
                <a:tc>
                  <a:txBody>
                    <a:bodyPr/>
                    <a:lstStyle/>
                    <a:p>
                      <a:pPr algn="ctr" rtl="0" fontAlgn="b">
                        <a:defRPr sz="1200" b="0" i="0" u="none" strike="noStrike" kern="1200" baseline="0">
                          <a:solidFill>
                            <a:schemeClr val="tx1">
                              <a:lumMod val="75000"/>
                              <a:lumOff val="25000"/>
                            </a:schemeClr>
                          </a:solidFill>
                          <a:latin typeface="+mn-lt"/>
                          <a:ea typeface="+mn-ea"/>
                          <a:cs typeface="+mn-cs"/>
                        </a:defRPr>
                      </a:pPr>
                      <a:r>
                        <a:rPr lang="en-US" sz="1200" b="0" i="0" u="none" strike="noStrike" kern="1200" baseline="0" dirty="0">
                          <a:solidFill>
                            <a:schemeClr val="tx1"/>
                          </a:solidFill>
                          <a:latin typeface="+mn-lt"/>
                          <a:ea typeface="+mn-ea"/>
                          <a:cs typeface="+mn-cs"/>
                        </a:rPr>
                        <a:t>Our disbursement volumes, </a:t>
                      </a:r>
                    </a:p>
                    <a:p>
                      <a:pPr algn="ctr" rtl="0" fontAlgn="b">
                        <a:defRPr sz="1200" b="0" i="0" u="none" strike="noStrike" kern="1200" baseline="0">
                          <a:solidFill>
                            <a:schemeClr val="tx1">
                              <a:lumMod val="75000"/>
                              <a:lumOff val="25000"/>
                            </a:schemeClr>
                          </a:solidFill>
                          <a:latin typeface="+mn-lt"/>
                          <a:ea typeface="+mn-ea"/>
                          <a:cs typeface="+mn-cs"/>
                        </a:defRPr>
                      </a:pPr>
                      <a:r>
                        <a:rPr lang="en-US" sz="1200" b="0" i="0" u="none" strike="noStrike" kern="1200" baseline="0" dirty="0">
                          <a:solidFill>
                            <a:schemeClr val="tx1"/>
                          </a:solidFill>
                          <a:latin typeface="+mn-lt"/>
                          <a:ea typeface="+mn-ea"/>
                          <a:cs typeface="+mn-cs"/>
                        </a:rPr>
                        <a:t>mln. USD</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200" b="0" i="0" u="none" strike="noStrike" dirty="0">
                          <a:solidFill>
                            <a:schemeClr val="tx1"/>
                          </a:solidFill>
                          <a:effectLst/>
                          <a:latin typeface="Calibri" panose="020F0502020204030204" pitchFamily="34" charset="0"/>
                        </a:rPr>
                        <a:t>2,5</a:t>
                      </a:r>
                      <a:endParaRPr lang="ru-RU" sz="1200" b="0" i="0" u="none" strike="noStrike" dirty="0">
                        <a:solidFill>
                          <a:schemeClr val="tx1"/>
                        </a:solidFill>
                        <a:effectLst/>
                        <a:latin typeface="Calibri" panose="020F0502020204030204" pitchFamily="34" charset="0"/>
                      </a:endParaRP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200" b="0" i="0" u="none" strike="noStrike" dirty="0">
                          <a:solidFill>
                            <a:schemeClr val="tx1"/>
                          </a:solidFill>
                          <a:effectLst/>
                          <a:latin typeface="Calibri" panose="020F0502020204030204" pitchFamily="34" charset="0"/>
                        </a:rPr>
                        <a:t>14,1</a:t>
                      </a:r>
                      <a:endParaRPr lang="ru-RU" sz="1200" b="0" i="0" u="none" strike="noStrike" dirty="0">
                        <a:solidFill>
                          <a:schemeClr val="tx1"/>
                        </a:solidFill>
                        <a:effectLst/>
                        <a:latin typeface="Calibri" panose="020F0502020204030204" pitchFamily="34" charset="0"/>
                      </a:endParaRP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200" b="0" i="0" u="none" strike="noStrike" dirty="0">
                          <a:solidFill>
                            <a:schemeClr val="tx1"/>
                          </a:solidFill>
                          <a:effectLst/>
                          <a:latin typeface="Calibri" panose="020F0502020204030204" pitchFamily="34" charset="0"/>
                        </a:rPr>
                        <a:t>28,2</a:t>
                      </a:r>
                      <a:endParaRPr lang="ru-RU" sz="1200" b="0" i="0" u="none" strike="noStrike" dirty="0">
                        <a:solidFill>
                          <a:schemeClr val="tx1"/>
                        </a:solidFill>
                        <a:effectLst/>
                        <a:latin typeface="Calibri" panose="020F0502020204030204" pitchFamily="34" charset="0"/>
                      </a:endParaRP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200" b="0" i="0" u="none" strike="noStrike" dirty="0">
                          <a:solidFill>
                            <a:schemeClr val="tx1"/>
                          </a:solidFill>
                          <a:effectLst/>
                          <a:latin typeface="Calibri" panose="020F0502020204030204" pitchFamily="34" charset="0"/>
                        </a:rPr>
                        <a:t>41,5</a:t>
                      </a:r>
                      <a:endParaRPr lang="ru-RU" sz="1200" b="0" i="0" u="none" strike="noStrike" dirty="0">
                        <a:solidFill>
                          <a:schemeClr val="tx1"/>
                        </a:solidFill>
                        <a:effectLst/>
                        <a:latin typeface="Calibri" panose="020F0502020204030204" pitchFamily="34" charset="0"/>
                      </a:endParaRP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n-US" sz="1200" b="0" i="0" u="none" strike="noStrike" dirty="0">
                          <a:solidFill>
                            <a:schemeClr val="tx1"/>
                          </a:solidFill>
                          <a:effectLst/>
                          <a:latin typeface="Calibri" panose="020F0502020204030204" pitchFamily="34" charset="0"/>
                        </a:rPr>
                        <a:t>49,2</a:t>
                      </a:r>
                      <a:endParaRPr lang="ru-RU" sz="1200" b="0" i="0" u="none" strike="noStrike" dirty="0">
                        <a:solidFill>
                          <a:schemeClr val="tx1"/>
                        </a:solidFill>
                        <a:effectLst/>
                        <a:latin typeface="Calibri" panose="020F0502020204030204" pitchFamily="34" charset="0"/>
                      </a:endParaRPr>
                    </a:p>
                  </a:txBody>
                  <a:tcPr marL="7620" marR="7620" marT="762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396044">
                <a:tc>
                  <a:txBody>
                    <a:bodyPr/>
                    <a:lstStyle/>
                    <a:p>
                      <a:pPr algn="ctr" rtl="0" fontAlgn="b">
                        <a:defRPr sz="1200" b="0" i="0" u="none" strike="noStrike" kern="1200" baseline="0">
                          <a:solidFill>
                            <a:schemeClr val="tx1">
                              <a:lumMod val="75000"/>
                              <a:lumOff val="25000"/>
                            </a:schemeClr>
                          </a:solidFill>
                          <a:latin typeface="+mn-lt"/>
                          <a:ea typeface="+mn-ea"/>
                          <a:cs typeface="+mn-cs"/>
                        </a:defRPr>
                      </a:pPr>
                      <a:r>
                        <a:rPr lang="en-US" sz="1200" b="0" i="0" u="none" strike="noStrike" kern="1200" baseline="0" dirty="0">
                          <a:solidFill>
                            <a:schemeClr val="tx1"/>
                          </a:solidFill>
                          <a:latin typeface="+mn-lt"/>
                          <a:ea typeface="+mn-ea"/>
                          <a:cs typeface="+mn-cs"/>
                        </a:rPr>
                        <a:t>Our Number of loans (thousand) disbursed per year</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kern="1200" baseline="0" dirty="0">
                          <a:solidFill>
                            <a:schemeClr val="tx1"/>
                          </a:solidFill>
                          <a:latin typeface="+mn-lt"/>
                          <a:ea typeface="+mn-ea"/>
                          <a:cs typeface="+mn-cs"/>
                        </a:rPr>
                        <a:t>30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kern="1200" baseline="0" dirty="0">
                          <a:solidFill>
                            <a:schemeClr val="tx1"/>
                          </a:solidFill>
                          <a:latin typeface="+mn-lt"/>
                          <a:ea typeface="+mn-ea"/>
                          <a:cs typeface="+mn-cs"/>
                        </a:rPr>
                        <a:t>173</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kern="1200" baseline="0" dirty="0">
                          <a:solidFill>
                            <a:schemeClr val="tx1"/>
                          </a:solidFill>
                          <a:latin typeface="+mn-lt"/>
                          <a:ea typeface="+mn-ea"/>
                          <a:cs typeface="+mn-cs"/>
                        </a:rPr>
                        <a:t>351</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kern="1200" baseline="0" dirty="0">
                          <a:solidFill>
                            <a:schemeClr val="tx1"/>
                          </a:solidFill>
                          <a:latin typeface="+mn-lt"/>
                          <a:ea typeface="+mn-ea"/>
                          <a:cs typeface="+mn-cs"/>
                        </a:rPr>
                        <a:t>520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kern="1200" baseline="0" dirty="0">
                          <a:solidFill>
                            <a:schemeClr val="tx1"/>
                          </a:solidFill>
                          <a:latin typeface="+mn-lt"/>
                          <a:ea typeface="+mn-ea"/>
                          <a:cs typeface="+mn-cs"/>
                        </a:rPr>
                        <a:t>620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
        <p:nvSpPr>
          <p:cNvPr id="13" name="TextBox 12"/>
          <p:cNvSpPr txBox="1"/>
          <p:nvPr/>
        </p:nvSpPr>
        <p:spPr>
          <a:xfrm>
            <a:off x="122573" y="6474822"/>
            <a:ext cx="8265851" cy="338554"/>
          </a:xfrm>
          <a:prstGeom prst="rect">
            <a:avLst/>
          </a:prstGeom>
          <a:noFill/>
          <a:ln>
            <a:noFill/>
          </a:ln>
        </p:spPr>
        <p:txBody>
          <a:bodyPr wrap="square" rtlCol="0">
            <a:spAutoFit/>
          </a:bodyPr>
          <a:lstStyle/>
          <a:p>
            <a:r>
              <a:rPr lang="ru-RU" sz="800">
                <a:solidFill>
                  <a:srgbClr val="FF0000"/>
                </a:solidFill>
                <a:hlinkClick r:id="rId4"/>
              </a:rPr>
              <a:t>*   </a:t>
            </a:r>
            <a:r>
              <a:rPr lang="en-US" sz="800">
                <a:solidFill>
                  <a:srgbClr val="FF0000"/>
                </a:solidFill>
                <a:hlinkClick r:id="rId4"/>
              </a:rPr>
              <a:t>http://www.mmse.gov.mm/eng/license</a:t>
            </a:r>
            <a:r>
              <a:rPr lang="en-US" sz="800">
                <a:solidFill>
                  <a:srgbClr val="FF0000"/>
                </a:solidFill>
              </a:rPr>
              <a:t>   </a:t>
            </a:r>
            <a:r>
              <a:rPr lang="en-US" sz="800"/>
              <a:t>-   loan portfolio of NGOs and MFIs </a:t>
            </a:r>
          </a:p>
          <a:p>
            <a:r>
              <a:rPr lang="en-US" sz="800"/>
              <a:t>*</a:t>
            </a:r>
            <a:r>
              <a:rPr lang="ru-RU" sz="800"/>
              <a:t>*</a:t>
            </a:r>
            <a:r>
              <a:rPr lang="en-US" sz="800">
                <a:solidFill>
                  <a:srgbClr val="FF0000"/>
                </a:solidFill>
                <a:hlinkClick r:id="rId5"/>
              </a:rPr>
              <a:t>https://www.kpmg.com/SG/en/IssuesAndInsights/ArticlesPublications/Documents/Advisory-FS-The-Banking-Financial-Services-Sector-in-Myanmar.pdf</a:t>
            </a:r>
            <a:endParaRPr lang="en-US" sz="800">
              <a:solidFill>
                <a:srgbClr val="FF0000"/>
              </a:solidFill>
            </a:endParaRPr>
          </a:p>
        </p:txBody>
      </p:sp>
      <p:sp>
        <p:nvSpPr>
          <p:cNvPr id="3" name="Прямоугольник 2"/>
          <p:cNvSpPr/>
          <p:nvPr/>
        </p:nvSpPr>
        <p:spPr>
          <a:xfrm>
            <a:off x="7830523" y="3728065"/>
            <a:ext cx="1061957" cy="276999"/>
          </a:xfrm>
          <a:prstGeom prst="rect">
            <a:avLst/>
          </a:prstGeom>
        </p:spPr>
        <p:txBody>
          <a:bodyPr wrap="none">
            <a:spAutoFit/>
          </a:bodyPr>
          <a:lstStyle/>
          <a:p>
            <a:r>
              <a:rPr lang="en-US" sz="1200"/>
              <a:t>CAGR – 9%</a:t>
            </a:r>
            <a:r>
              <a:rPr lang="ru-RU" sz="1200"/>
              <a:t>**</a:t>
            </a:r>
          </a:p>
        </p:txBody>
      </p:sp>
      <p:sp>
        <p:nvSpPr>
          <p:cNvPr id="12" name="TextBox 11"/>
          <p:cNvSpPr txBox="1"/>
          <p:nvPr/>
        </p:nvSpPr>
        <p:spPr>
          <a:xfrm>
            <a:off x="292446" y="5642084"/>
            <a:ext cx="8595496" cy="523220"/>
          </a:xfrm>
          <a:prstGeom prst="rect">
            <a:avLst/>
          </a:prstGeom>
          <a:solidFill>
            <a:schemeClr val="accent1">
              <a:lumMod val="20000"/>
              <a:lumOff val="80000"/>
            </a:schemeClr>
          </a:solidFill>
          <a:ln>
            <a:solidFill>
              <a:schemeClr val="accent1"/>
            </a:solidFill>
          </a:ln>
        </p:spPr>
        <p:txBody>
          <a:bodyPr wrap="square" rtlCol="0" anchor="t">
            <a:spAutoFit/>
          </a:bodyPr>
          <a:lstStyle/>
          <a:p>
            <a:pPr marL="171450" indent="-171450">
              <a:buFont typeface="Arial" panose="020B0604020202020204" pitchFamily="34" charset="0"/>
              <a:buChar char="•"/>
            </a:pPr>
            <a:r>
              <a:rPr lang="en-US" sz="1400"/>
              <a:t>Our market share in 2020 is expected to be more than 2,2% of existing consumer finance market </a:t>
            </a:r>
          </a:p>
          <a:p>
            <a:pPr marL="171450" indent="-171450">
              <a:buFont typeface="Arial" panose="020B0604020202020204" pitchFamily="34" charset="0"/>
              <a:buChar char="•"/>
            </a:pPr>
            <a:r>
              <a:rPr lang="en-US" sz="1400"/>
              <a:t>(MFI, Pawnshops and unofficial money lenders). </a:t>
            </a:r>
          </a:p>
        </p:txBody>
      </p:sp>
    </p:spTree>
    <p:extLst>
      <p:ext uri="{BB962C8B-B14F-4D97-AF65-F5344CB8AC3E}">
        <p14:creationId xmlns:p14="http://schemas.microsoft.com/office/powerpoint/2010/main" val="3406221540"/>
      </p:ext>
    </p:extLst>
  </p:cSld>
  <p:clrMapOvr>
    <a:masterClrMapping/>
  </p:clrMapOvr>
</p:sld>
</file>

<file path=ppt/theme/theme1.xml><?xml version="1.0" encoding="utf-8"?>
<a:theme xmlns:a="http://schemas.openxmlformats.org/drawingml/2006/main" name="Тема Office">
  <a:themeElements>
    <a:clrScheme name="Finstar">
      <a:dk1>
        <a:sysClr val="windowText" lastClr="000000"/>
      </a:dk1>
      <a:lt1>
        <a:sysClr val="window" lastClr="FFFFFF"/>
      </a:lt1>
      <a:dk2>
        <a:srgbClr val="001E69"/>
      </a:dk2>
      <a:lt2>
        <a:srgbClr val="EEECE1"/>
      </a:lt2>
      <a:accent1>
        <a:srgbClr val="4F81BD"/>
      </a:accent1>
      <a:accent2>
        <a:srgbClr val="C0504D"/>
      </a:accent2>
      <a:accent3>
        <a:srgbClr val="9BBB59"/>
      </a:accent3>
      <a:accent4>
        <a:srgbClr val="8064A2"/>
      </a:accent4>
      <a:accent5>
        <a:srgbClr val="327DF5"/>
      </a:accent5>
      <a:accent6>
        <a:srgbClr val="F79646"/>
      </a:accent6>
      <a:hlink>
        <a:srgbClr val="001E69"/>
      </a:hlink>
      <a:folHlink>
        <a:srgbClr val="8064A2"/>
      </a:folHlink>
    </a:clrScheme>
    <a:fontScheme name="Стандартная">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Стандартная">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63128248957E940845FBDA913C3E085" ma:contentTypeVersion="4" ma:contentTypeDescription="Create a new document." ma:contentTypeScope="" ma:versionID="1d25b0a090f53f8d18534346c02c7736">
  <xsd:schema xmlns:xsd="http://www.w3.org/2001/XMLSchema" xmlns:xs="http://www.w3.org/2001/XMLSchema" xmlns:p="http://schemas.microsoft.com/office/2006/metadata/properties" xmlns:ns2="9de6a297-4883-49b5-b734-272fd15c37c5" targetNamespace="http://schemas.microsoft.com/office/2006/metadata/properties" ma:root="true" ma:fieldsID="ed661cc5c381b446d65d6860ea805b21" ns2:_="">
    <xsd:import namespace="9de6a297-4883-49b5-b734-272fd15c37c5"/>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de6a297-4883-49b5-b734-272fd15c37c5"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internalName="LastSharedByUser" ma:readOnly="true">
      <xsd:simpleType>
        <xsd:restriction base="dms:Note">
          <xsd:maxLength value="255"/>
        </xsd:restriction>
      </xsd:simpleType>
    </xsd:element>
    <xsd:element name="LastSharedByTime" ma:index="11" nillable="true" ma:displayName="Last Shared By Time" ma:description=""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F032BEDF-CE51-4D88-800F-22D9AECB30D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de6a297-4883-49b5-b734-272fd15c37c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39A644C-6ECB-40D7-AE5A-943F15FDFDAE}">
  <ds:schemaRefs>
    <ds:schemaRef ds:uri="http://schemas.microsoft.com/sharepoint/v3/contenttype/forms"/>
  </ds:schemaRefs>
</ds:datastoreItem>
</file>

<file path=customXml/itemProps3.xml><?xml version="1.0" encoding="utf-8"?>
<ds:datastoreItem xmlns:ds="http://schemas.openxmlformats.org/officeDocument/2006/customXml" ds:itemID="{21E2F406-45BB-417B-90C1-E21A37B5D17D}">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otalTime>122</TotalTime>
  <Words>10102</Words>
  <Application>Microsoft Office PowerPoint</Application>
  <PresentationFormat>On-screen Show (4:3)</PresentationFormat>
  <Paragraphs>3842</Paragraphs>
  <Slides>66</Slides>
  <Notes>45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66</vt:i4>
      </vt:variant>
    </vt:vector>
  </HeadingPairs>
  <TitlesOfParts>
    <vt:vector size="73" baseType="lpstr">
      <vt:lpstr>宋体</vt:lpstr>
      <vt:lpstr>Arial</vt:lpstr>
      <vt:lpstr>Calibri</vt:lpstr>
      <vt:lpstr>Calibri (Основной текст)</vt:lpstr>
      <vt:lpstr>Roboto</vt:lpstr>
      <vt:lpstr>Wingdings</vt:lpstr>
      <vt:lpstr>Тема Office</vt:lpstr>
      <vt:lpstr>Business Plan of PDL business in Myanmar</vt:lpstr>
      <vt:lpstr>Table Of Contents</vt:lpstr>
      <vt:lpstr>PowerPoint Presentation</vt:lpstr>
      <vt:lpstr>Investment summary</vt:lpstr>
      <vt:lpstr>Investment summary </vt:lpstr>
      <vt:lpstr>PowerPoint Presentation</vt:lpstr>
      <vt:lpstr>General market information</vt:lpstr>
      <vt:lpstr>PowerPoint Presentation</vt:lpstr>
      <vt:lpstr>Consumer finance market size estimation  </vt:lpstr>
      <vt:lpstr>Licensing options</vt:lpstr>
      <vt:lpstr>PowerPoint Presentation</vt:lpstr>
      <vt:lpstr>Regulation of MFI company and Pawnshop</vt:lpstr>
      <vt:lpstr>Key regulatory points ( 1/2)</vt:lpstr>
      <vt:lpstr>Key regulatory points (2/2)</vt:lpstr>
      <vt:lpstr>PowerPoint Presentation</vt:lpstr>
      <vt:lpstr>PowerPoint Presentation</vt:lpstr>
      <vt:lpstr>Consumer Lending Landscape</vt:lpstr>
      <vt:lpstr>Our Product parameters</vt:lpstr>
      <vt:lpstr>Initial Sales Business Process</vt:lpstr>
      <vt:lpstr>Repeat Sales Business Process</vt:lpstr>
      <vt:lpstr>Repayment channels</vt:lpstr>
      <vt:lpstr>PowerPoint Presentation</vt:lpstr>
      <vt:lpstr>Facebook is the dominant digital channel</vt:lpstr>
      <vt:lpstr>Facts from Myanmar digital space</vt:lpstr>
      <vt:lpstr>PowerPoint Presentation</vt:lpstr>
      <vt:lpstr>Online advertising test: Advertising slogan</vt:lpstr>
      <vt:lpstr>PowerPoint Presentation</vt:lpstr>
      <vt:lpstr>Online advertising test: website site design</vt:lpstr>
      <vt:lpstr>Online advertising test: Successfull applications</vt:lpstr>
      <vt:lpstr>Online advertising test: sales results 13-14 Aug</vt:lpstr>
      <vt:lpstr>Marketing Mix &amp; Marketing cost </vt:lpstr>
      <vt:lpstr>Sales Plan</vt:lpstr>
      <vt:lpstr>PowerPoint Presentation</vt:lpstr>
      <vt:lpstr>Credit and Limit Policy </vt:lpstr>
      <vt:lpstr>Risk Management tools</vt:lpstr>
      <vt:lpstr>Target Collection strategy</vt:lpstr>
      <vt:lpstr>Money disbursement channels</vt:lpstr>
      <vt:lpstr>Customer identification/ banking KYC</vt:lpstr>
      <vt:lpstr>Risk Loss curve</vt:lpstr>
      <vt:lpstr>PowerPoint Presentation</vt:lpstr>
      <vt:lpstr>IT architecture</vt:lpstr>
      <vt:lpstr>IT scope of work </vt:lpstr>
      <vt:lpstr>IT architecture geo layout</vt:lpstr>
      <vt:lpstr>IT expenses: One-off and Fixed</vt:lpstr>
      <vt:lpstr>PowerPoint Presentation</vt:lpstr>
      <vt:lpstr>Organization chart ( 1-3 month) </vt:lpstr>
      <vt:lpstr>Organization chart (EOY 1) </vt:lpstr>
      <vt:lpstr>Organization chart (EOY 5) </vt:lpstr>
      <vt:lpstr>Headcount and Personnel budget</vt:lpstr>
      <vt:lpstr>PowerPoint Presentation</vt:lpstr>
      <vt:lpstr>Financial model assumptions</vt:lpstr>
      <vt:lpstr>Investment summary</vt:lpstr>
      <vt:lpstr>Balance sheet</vt:lpstr>
      <vt:lpstr>P&amp;L Statement</vt:lpstr>
      <vt:lpstr>Cash flow statement</vt:lpstr>
      <vt:lpstr>PowerPoint Presentation</vt:lpstr>
      <vt:lpstr>Project Plan </vt:lpstr>
      <vt:lpstr>PowerPoint Presentation</vt:lpstr>
      <vt:lpstr>Appendix 1.1: Core team salary expenses</vt:lpstr>
      <vt:lpstr>Appendix 1.2: Mass team salary expenses</vt:lpstr>
      <vt:lpstr>Appendix 2. Detailed Headcount and Personnel budget</vt:lpstr>
      <vt:lpstr>Appendix 3: Largest banks in Myanmar: Domestic remittance</vt:lpstr>
      <vt:lpstr>Appendix 4: Governing bodies in Myanmar | Structure</vt:lpstr>
      <vt:lpstr>Appendix 5. Online marketing toolkit: Local Display network</vt:lpstr>
      <vt:lpstr>Appendix 6: Markets comparison (insider inf) </vt:lpstr>
      <vt:lpstr>Salaries comparison. APAC survey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Business Plan of PDL business in Myanmar prepared by APAC team</dc:title>
  <dc:creator>MicroMoney; Micromoney International; Micromoney.io</dc:creator>
  <cp:lastModifiedBy>Anton Dziatkovskii</cp:lastModifiedBy>
  <cp:revision>10</cp:revision>
  <dcterms:modified xsi:type="dcterms:W3CDTF">2017-08-29T14:50:07Z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0x010100163128248957E940845FBDA913C3E085</vt:lpwstr>
  </property>
</Properties>
</file>